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42"/>
  </p:notesMasterIdLst>
  <p:sldIdLst>
    <p:sldId id="256" r:id="rId4"/>
    <p:sldId id="257" r:id="rId5"/>
    <p:sldId id="354" r:id="rId6"/>
    <p:sldId id="355" r:id="rId7"/>
    <p:sldId id="259" r:id="rId8"/>
    <p:sldId id="260" r:id="rId9"/>
    <p:sldId id="261" r:id="rId10"/>
    <p:sldId id="262" r:id="rId11"/>
    <p:sldId id="263" r:id="rId12"/>
    <p:sldId id="361" r:id="rId13"/>
    <p:sldId id="356" r:id="rId14"/>
    <p:sldId id="357" r:id="rId15"/>
    <p:sldId id="362" r:id="rId16"/>
    <p:sldId id="358" r:id="rId17"/>
    <p:sldId id="359" r:id="rId18"/>
    <p:sldId id="360" r:id="rId19"/>
    <p:sldId id="266" r:id="rId20"/>
    <p:sldId id="267" r:id="rId21"/>
    <p:sldId id="268" r:id="rId22"/>
    <p:sldId id="271" r:id="rId23"/>
    <p:sldId id="269" r:id="rId24"/>
    <p:sldId id="270" r:id="rId25"/>
    <p:sldId id="273" r:id="rId26"/>
    <p:sldId id="405" r:id="rId27"/>
    <p:sldId id="406" r:id="rId28"/>
    <p:sldId id="407" r:id="rId29"/>
    <p:sldId id="408" r:id="rId30"/>
    <p:sldId id="409" r:id="rId31"/>
    <p:sldId id="410" r:id="rId32"/>
    <p:sldId id="411" r:id="rId33"/>
    <p:sldId id="412" r:id="rId34"/>
    <p:sldId id="413" r:id="rId35"/>
    <p:sldId id="414" r:id="rId36"/>
    <p:sldId id="281" r:id="rId37"/>
    <p:sldId id="280" r:id="rId38"/>
    <p:sldId id="415" r:id="rId39"/>
    <p:sldId id="416" r:id="rId40"/>
    <p:sldId id="417" r:id="rId41"/>
    <p:sldId id="418" r:id="rId42"/>
    <p:sldId id="419" r:id="rId43"/>
    <p:sldId id="420" r:id="rId44"/>
    <p:sldId id="421" r:id="rId45"/>
    <p:sldId id="422" r:id="rId46"/>
    <p:sldId id="423" r:id="rId47"/>
    <p:sldId id="424" r:id="rId48"/>
    <p:sldId id="425" r:id="rId49"/>
    <p:sldId id="426" r:id="rId50"/>
    <p:sldId id="427" r:id="rId51"/>
    <p:sldId id="428" r:id="rId52"/>
    <p:sldId id="429" r:id="rId53"/>
    <p:sldId id="282" r:id="rId54"/>
    <p:sldId id="283" r:id="rId55"/>
    <p:sldId id="398"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 id="296" r:id="rId69"/>
    <p:sldId id="298" r:id="rId70"/>
    <p:sldId id="363" r:id="rId71"/>
    <p:sldId id="367" r:id="rId72"/>
    <p:sldId id="368" r:id="rId73"/>
    <p:sldId id="369" r:id="rId74"/>
    <p:sldId id="370" r:id="rId75"/>
    <p:sldId id="371" r:id="rId76"/>
    <p:sldId id="372" r:id="rId77"/>
    <p:sldId id="373" r:id="rId78"/>
    <p:sldId id="374" r:id="rId79"/>
    <p:sldId id="431" r:id="rId80"/>
    <p:sldId id="364" r:id="rId81"/>
    <p:sldId id="365" r:id="rId82"/>
    <p:sldId id="366" r:id="rId83"/>
    <p:sldId id="385" r:id="rId84"/>
    <p:sldId id="386" r:id="rId85"/>
    <p:sldId id="387" r:id="rId86"/>
    <p:sldId id="375" r:id="rId87"/>
    <p:sldId id="380" r:id="rId88"/>
    <p:sldId id="376" r:id="rId89"/>
    <p:sldId id="377" r:id="rId90"/>
    <p:sldId id="378" r:id="rId91"/>
    <p:sldId id="304" r:id="rId92"/>
    <p:sldId id="299" r:id="rId93"/>
    <p:sldId id="300" r:id="rId94"/>
    <p:sldId id="430" r:id="rId95"/>
    <p:sldId id="301" r:id="rId96"/>
    <p:sldId id="302" r:id="rId97"/>
    <p:sldId id="303" r:id="rId98"/>
    <p:sldId id="305" r:id="rId99"/>
    <p:sldId id="306" r:id="rId100"/>
    <p:sldId id="307" r:id="rId101"/>
    <p:sldId id="308" r:id="rId102"/>
    <p:sldId id="309" r:id="rId103"/>
    <p:sldId id="310" r:id="rId104"/>
    <p:sldId id="311" r:id="rId105"/>
    <p:sldId id="312" r:id="rId106"/>
    <p:sldId id="313" r:id="rId107"/>
    <p:sldId id="314" r:id="rId108"/>
    <p:sldId id="399" r:id="rId109"/>
    <p:sldId id="400" r:id="rId110"/>
    <p:sldId id="404" r:id="rId111"/>
    <p:sldId id="401" r:id="rId112"/>
    <p:sldId id="402" r:id="rId113"/>
    <p:sldId id="403" r:id="rId114"/>
    <p:sldId id="316" r:id="rId115"/>
    <p:sldId id="317" r:id="rId116"/>
    <p:sldId id="318" r:id="rId117"/>
    <p:sldId id="319" r:id="rId118"/>
    <p:sldId id="320" r:id="rId119"/>
    <p:sldId id="322" r:id="rId120"/>
    <p:sldId id="323" r:id="rId121"/>
    <p:sldId id="324" r:id="rId122"/>
    <p:sldId id="325" r:id="rId123"/>
    <p:sldId id="326" r:id="rId124"/>
    <p:sldId id="327" r:id="rId125"/>
    <p:sldId id="328" r:id="rId126"/>
    <p:sldId id="329" r:id="rId127"/>
    <p:sldId id="330" r:id="rId128"/>
    <p:sldId id="331" r:id="rId129"/>
    <p:sldId id="332" r:id="rId130"/>
    <p:sldId id="333" r:id="rId131"/>
    <p:sldId id="334" r:id="rId132"/>
    <p:sldId id="335" r:id="rId133"/>
    <p:sldId id="336" r:id="rId134"/>
    <p:sldId id="337" r:id="rId135"/>
    <p:sldId id="338" r:id="rId136"/>
    <p:sldId id="339" r:id="rId137"/>
    <p:sldId id="340" r:id="rId138"/>
    <p:sldId id="341" r:id="rId139"/>
    <p:sldId id="342" r:id="rId140"/>
    <p:sldId id="343" r:id="rId141"/>
  </p:sldIdLst>
  <p:sldSz cx="12192000" cy="6858000"/>
  <p:notesSz cx="7315200" cy="96012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pl-PL"/>
          </a:p>
        </p:txBody>
      </p:sp>
      <p:sp>
        <p:nvSpPr>
          <p:cNvPr id="3" name="Symbol zastępczy daty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1A07236-B210-46F2-A0E6-7D26EC0ABD96}" type="datetimeFigureOut">
              <a:rPr lang="pl-PL" smtClean="0"/>
              <a:t>15.12.2025</a:t>
            </a:fld>
            <a:endParaRPr lang="pl-PL"/>
          </a:p>
        </p:txBody>
      </p:sp>
      <p:sp>
        <p:nvSpPr>
          <p:cNvPr id="4" name="Symbol zastępczy obrazu slajdu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pl-PL"/>
          </a:p>
        </p:txBody>
      </p:sp>
      <p:sp>
        <p:nvSpPr>
          <p:cNvPr id="5" name="Symbol zastępczy notatek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pl-PL"/>
          </a:p>
        </p:txBody>
      </p:sp>
      <p:sp>
        <p:nvSpPr>
          <p:cNvPr id="7" name="Symbol zastępczy numeru slajdu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AB86BF1-B67C-4008-80C3-BE76C51989F9}" type="slidenum">
              <a:rPr lang="pl-PL" smtClean="0"/>
              <a:t>‹#›</a:t>
            </a:fld>
            <a:endParaRPr lang="pl-PL"/>
          </a:p>
        </p:txBody>
      </p:sp>
    </p:spTree>
    <p:extLst>
      <p:ext uri="{BB962C8B-B14F-4D97-AF65-F5344CB8AC3E}">
        <p14:creationId xmlns:p14="http://schemas.microsoft.com/office/powerpoint/2010/main" val="293404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731520" y="4560570"/>
            <a:ext cx="5852160" cy="4320540"/>
          </a:xfrm>
          <a:prstGeom prst="rect">
            <a:avLst/>
          </a:prstGeom>
          <a:noFill/>
          <a:ln>
            <a:noFill/>
          </a:ln>
        </p:spPr>
      </p:sp>
      <p:sp>
        <p:nvSpPr>
          <p:cNvPr id="156" name="CustomShape 2"/>
          <p:cNvSpPr/>
          <p:nvPr/>
        </p:nvSpPr>
        <p:spPr>
          <a:xfrm>
            <a:off x="4143744" y="9119628"/>
            <a:ext cx="3169920" cy="480060"/>
          </a:xfrm>
          <a:noFill/>
          <a:ln>
            <a:noFill/>
          </a:ln>
        </p:spPr>
        <p:style>
          <a:lnRef idx="0">
            <a:scrgbClr r="0" g="0" b="0"/>
          </a:lnRef>
          <a:fillRef idx="0">
            <a:scrgbClr r="0" g="0" b="0"/>
          </a:fillRef>
          <a:effectRef idx="0">
            <a:scrgbClr r="0" g="0" b="0"/>
          </a:effectRef>
          <a:fontRef idx="minor"/>
        </p:style>
        <p:txBody>
          <a:bodyPr lIns="95136" tIns="49470" rIns="95136" bIns="49470" anchor="b"/>
          <a:lstStyle/>
          <a:p>
            <a:pPr algn="r" defTabSz="966612">
              <a:defRPr/>
            </a:pPr>
            <a:fld id="{2BF4C38F-350D-4F27-90DB-48D8DDCA7592}" type="slidenum">
              <a:rPr lang="pl-PL" sz="1300" spc="-1">
                <a:solidFill>
                  <a:prstClr val="black"/>
                </a:solidFill>
                <a:latin typeface="Calibri"/>
              </a:rPr>
              <a:pPr algn="r" defTabSz="966612">
                <a:defRPr/>
              </a:pPr>
              <a:t>1</a:t>
            </a:fld>
            <a:endParaRPr sz="1900">
              <a:solidFill>
                <a:prstClr val="black"/>
              </a:solidFill>
              <a:latin typeface="Calibri"/>
            </a:endParaRPr>
          </a:p>
        </p:txBody>
      </p:sp>
    </p:spTree>
    <p:extLst>
      <p:ext uri="{BB962C8B-B14F-4D97-AF65-F5344CB8AC3E}">
        <p14:creationId xmlns:p14="http://schemas.microsoft.com/office/powerpoint/2010/main" val="3363004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3667"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3668"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A6F5603-2A9C-403F-B86F-91FC6CD3EB3B}" type="slidenum">
              <a:rPr lang="pl-PL" smtClean="0"/>
              <a:pPr/>
              <a:t>81</a:t>
            </a:fld>
            <a:endParaRPr lang="pl-PL"/>
          </a:p>
        </p:txBody>
      </p:sp>
    </p:spTree>
    <p:extLst>
      <p:ext uri="{BB962C8B-B14F-4D97-AF65-F5344CB8AC3E}">
        <p14:creationId xmlns:p14="http://schemas.microsoft.com/office/powerpoint/2010/main" val="3511055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3667"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3668"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A6F5603-2A9C-403F-B86F-91FC6CD3EB3B}" type="slidenum">
              <a:rPr lang="pl-PL" smtClean="0"/>
              <a:pPr/>
              <a:t>82</a:t>
            </a:fld>
            <a:endParaRPr lang="pl-PL"/>
          </a:p>
        </p:txBody>
      </p:sp>
    </p:spTree>
    <p:extLst>
      <p:ext uri="{BB962C8B-B14F-4D97-AF65-F5344CB8AC3E}">
        <p14:creationId xmlns:p14="http://schemas.microsoft.com/office/powerpoint/2010/main" val="3596622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3667"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3668"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A6F5603-2A9C-403F-B86F-91FC6CD3EB3B}" type="slidenum">
              <a:rPr lang="pl-PL" smtClean="0"/>
              <a:pPr/>
              <a:t>83</a:t>
            </a:fld>
            <a:endParaRPr lang="pl-PL"/>
          </a:p>
        </p:txBody>
      </p:sp>
    </p:spTree>
    <p:extLst>
      <p:ext uri="{BB962C8B-B14F-4D97-AF65-F5344CB8AC3E}">
        <p14:creationId xmlns:p14="http://schemas.microsoft.com/office/powerpoint/2010/main" val="412872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4691"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4692"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4D5A29B-4ADB-4011-AC72-CCFA18782040}" type="slidenum">
              <a:rPr lang="pl-PL" smtClean="0"/>
              <a:pPr/>
              <a:t>84</a:t>
            </a:fld>
            <a:endParaRPr lang="pl-PL"/>
          </a:p>
        </p:txBody>
      </p:sp>
    </p:spTree>
    <p:extLst>
      <p:ext uri="{BB962C8B-B14F-4D97-AF65-F5344CB8AC3E}">
        <p14:creationId xmlns:p14="http://schemas.microsoft.com/office/powerpoint/2010/main" val="1800385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4691"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4692"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4D5A29B-4ADB-4011-AC72-CCFA18782040}" type="slidenum">
              <a:rPr lang="pl-PL" smtClean="0"/>
              <a:pPr/>
              <a:t>85</a:t>
            </a:fld>
            <a:endParaRPr lang="pl-PL"/>
          </a:p>
        </p:txBody>
      </p:sp>
    </p:spTree>
    <p:extLst>
      <p:ext uri="{BB962C8B-B14F-4D97-AF65-F5344CB8AC3E}">
        <p14:creationId xmlns:p14="http://schemas.microsoft.com/office/powerpoint/2010/main" val="132677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9811"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9812"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549010-DC31-452F-A201-D7BA1E7ED0E1}" type="slidenum">
              <a:rPr lang="pl-PL" smtClean="0"/>
              <a:pPr/>
              <a:t>86</a:t>
            </a:fld>
            <a:endParaRPr lang="pl-PL"/>
          </a:p>
        </p:txBody>
      </p:sp>
    </p:spTree>
    <p:extLst>
      <p:ext uri="{BB962C8B-B14F-4D97-AF65-F5344CB8AC3E}">
        <p14:creationId xmlns:p14="http://schemas.microsoft.com/office/powerpoint/2010/main" val="187194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20835"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dirty="0"/>
          </a:p>
        </p:txBody>
      </p:sp>
      <p:sp>
        <p:nvSpPr>
          <p:cNvPr id="120836"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66D7B3-01D5-48AE-A84E-3C9232B32464}" type="slidenum">
              <a:rPr lang="pl-PL" smtClean="0"/>
              <a:pPr/>
              <a:t>87</a:t>
            </a:fld>
            <a:endParaRPr lang="pl-PL"/>
          </a:p>
        </p:txBody>
      </p:sp>
    </p:spTree>
    <p:extLst>
      <p:ext uri="{BB962C8B-B14F-4D97-AF65-F5344CB8AC3E}">
        <p14:creationId xmlns:p14="http://schemas.microsoft.com/office/powerpoint/2010/main" val="570715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21859"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21860"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A6F2B8B-AAE7-40A3-AA56-72800FC77E4A}" type="slidenum">
              <a:rPr lang="pl-PL" smtClean="0"/>
              <a:pPr/>
              <a:t>88</a:t>
            </a:fld>
            <a:endParaRPr lang="pl-PL"/>
          </a:p>
        </p:txBody>
      </p:sp>
    </p:spTree>
    <p:extLst>
      <p:ext uri="{BB962C8B-B14F-4D97-AF65-F5344CB8AC3E}">
        <p14:creationId xmlns:p14="http://schemas.microsoft.com/office/powerpoint/2010/main" val="542200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457200" y="720725"/>
            <a:ext cx="6400800" cy="36004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31520" y="4560570"/>
            <a:ext cx="5852160" cy="43205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dirty="0"/>
          </a:p>
        </p:txBody>
      </p:sp>
    </p:spTree>
    <p:extLst>
      <p:ext uri="{BB962C8B-B14F-4D97-AF65-F5344CB8AC3E}">
        <p14:creationId xmlns:p14="http://schemas.microsoft.com/office/powerpoint/2010/main" val="181754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05475"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05476"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D431D99-D838-4192-A333-810FCD2187FD}" type="slidenum">
              <a:rPr lang="pl-PL" smtClean="0"/>
              <a:pPr/>
              <a:t>69</a:t>
            </a:fld>
            <a:endParaRPr lang="pl-PL"/>
          </a:p>
        </p:txBody>
      </p:sp>
    </p:spTree>
    <p:extLst>
      <p:ext uri="{BB962C8B-B14F-4D97-AF65-F5344CB8AC3E}">
        <p14:creationId xmlns:p14="http://schemas.microsoft.com/office/powerpoint/2010/main" val="314858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06499"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06500"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95D66DF-4A6A-480F-A6B5-D7E2099012D7}" type="slidenum">
              <a:rPr lang="pl-PL" smtClean="0"/>
              <a:pPr/>
              <a:t>70</a:t>
            </a:fld>
            <a:endParaRPr lang="pl-PL"/>
          </a:p>
        </p:txBody>
      </p:sp>
    </p:spTree>
    <p:extLst>
      <p:ext uri="{BB962C8B-B14F-4D97-AF65-F5344CB8AC3E}">
        <p14:creationId xmlns:p14="http://schemas.microsoft.com/office/powerpoint/2010/main" val="33151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08547"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08548"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4831CBA-26E4-4B7E-B53F-AC4B1E1A5279}" type="slidenum">
              <a:rPr lang="pl-PL" smtClean="0"/>
              <a:pPr/>
              <a:t>71</a:t>
            </a:fld>
            <a:endParaRPr lang="pl-PL"/>
          </a:p>
        </p:txBody>
      </p:sp>
    </p:spTree>
    <p:extLst>
      <p:ext uri="{BB962C8B-B14F-4D97-AF65-F5344CB8AC3E}">
        <p14:creationId xmlns:p14="http://schemas.microsoft.com/office/powerpoint/2010/main" val="417865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07523"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07524"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D5D10F-C72C-4C7A-A23C-CFCD770EDCAC}" type="slidenum">
              <a:rPr lang="pl-PL" smtClean="0"/>
              <a:pPr/>
              <a:t>72</a:t>
            </a:fld>
            <a:endParaRPr lang="pl-PL"/>
          </a:p>
        </p:txBody>
      </p:sp>
    </p:spTree>
    <p:extLst>
      <p:ext uri="{BB962C8B-B14F-4D97-AF65-F5344CB8AC3E}">
        <p14:creationId xmlns:p14="http://schemas.microsoft.com/office/powerpoint/2010/main" val="2465118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0595"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0596"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BC4B609-7C0A-4F87-9FBB-6CB94960625C}" type="slidenum">
              <a:rPr lang="pl-PL" smtClean="0"/>
              <a:pPr/>
              <a:t>73</a:t>
            </a:fld>
            <a:endParaRPr lang="pl-PL"/>
          </a:p>
        </p:txBody>
      </p:sp>
    </p:spTree>
    <p:extLst>
      <p:ext uri="{BB962C8B-B14F-4D97-AF65-F5344CB8AC3E}">
        <p14:creationId xmlns:p14="http://schemas.microsoft.com/office/powerpoint/2010/main" val="1405525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1619"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1620"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BECB833-9C92-4591-8FCF-D290C246DDEC}" type="slidenum">
              <a:rPr lang="pl-PL" smtClean="0"/>
              <a:pPr/>
              <a:t>74</a:t>
            </a:fld>
            <a:endParaRPr lang="pl-PL"/>
          </a:p>
        </p:txBody>
      </p:sp>
    </p:spTree>
    <p:extLst>
      <p:ext uri="{BB962C8B-B14F-4D97-AF65-F5344CB8AC3E}">
        <p14:creationId xmlns:p14="http://schemas.microsoft.com/office/powerpoint/2010/main" val="371968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2643"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2644"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AF5D29-0280-4A82-BB37-C8FC35C65F90}" type="slidenum">
              <a:rPr lang="pl-PL" smtClean="0"/>
              <a:pPr/>
              <a:t>75</a:t>
            </a:fld>
            <a:endParaRPr lang="pl-PL"/>
          </a:p>
        </p:txBody>
      </p:sp>
    </p:spTree>
    <p:extLst>
      <p:ext uri="{BB962C8B-B14F-4D97-AF65-F5344CB8AC3E}">
        <p14:creationId xmlns:p14="http://schemas.microsoft.com/office/powerpoint/2010/main" val="2572718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ymbol zastępczy obrazu slajdu 1"/>
          <p:cNvSpPr>
            <a:spLocks noGrp="1" noRot="1" noChangeAspect="1" noTextEdit="1"/>
          </p:cNvSpPr>
          <p:nvPr>
            <p:ph type="sldImg"/>
          </p:nvPr>
        </p:nvSpPr>
        <p:spPr bwMode="auto">
          <a:noFill/>
          <a:ln>
            <a:solidFill>
              <a:srgbClr val="000000"/>
            </a:solidFill>
            <a:miter lim="800000"/>
            <a:headEnd/>
            <a:tailEnd/>
          </a:ln>
        </p:spPr>
      </p:sp>
      <p:sp>
        <p:nvSpPr>
          <p:cNvPr id="113667" name="Symbol zastępczy notatek 2"/>
          <p:cNvSpPr>
            <a:spLocks noGrp="1"/>
          </p:cNvSpPr>
          <p:nvPr>
            <p:ph type="body" idx="1"/>
          </p:nvPr>
        </p:nvSpPr>
        <p:spPr bwMode="auto">
          <a:noFill/>
        </p:spPr>
        <p:txBody>
          <a:bodyPr wrap="square" numCol="1" anchor="t" anchorCtr="0" compatLnSpc="1">
            <a:prstTxWarp prst="textNoShape">
              <a:avLst/>
            </a:prstTxWarp>
          </a:bodyPr>
          <a:lstStyle/>
          <a:p>
            <a:endParaRPr lang="pl-PL"/>
          </a:p>
        </p:txBody>
      </p:sp>
      <p:sp>
        <p:nvSpPr>
          <p:cNvPr id="113668" name="Symbol zastępczy numeru slajdu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A6F5603-2A9C-403F-B86F-91FC6CD3EB3B}" type="slidenum">
              <a:rPr lang="pl-PL" smtClean="0"/>
              <a:pPr/>
              <a:t>76</a:t>
            </a:fld>
            <a:endParaRPr lang="pl-PL"/>
          </a:p>
        </p:txBody>
      </p:sp>
    </p:spTree>
    <p:extLst>
      <p:ext uri="{BB962C8B-B14F-4D97-AF65-F5344CB8AC3E}">
        <p14:creationId xmlns:p14="http://schemas.microsoft.com/office/powerpoint/2010/main" val="3393914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E6E23EAB-0C60-4990-AA66-8C8ABC66EE0E}" type="datetimeFigureOut">
              <a:rPr lang="pl-PL" smtClean="0"/>
              <a:t>15.12.2025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555251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6E23EAB-0C60-4990-AA66-8C8ABC66EE0E}" type="datetimeFigureOut">
              <a:rPr lang="pl-PL" smtClean="0"/>
              <a:t>15.12.2025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1096729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6E23EAB-0C60-4990-AA66-8C8ABC66EE0E}" type="datetimeFigureOut">
              <a:rPr lang="pl-PL" smtClean="0"/>
              <a:t>15.12.2025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444060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914400" y="2130426"/>
            <a:ext cx="10363200" cy="1470025"/>
          </a:xfrm>
        </p:spPr>
        <p:txBody>
          <a:bodyPr/>
          <a:lstStyle/>
          <a:p>
            <a:r>
              <a:rPr lang="pl-PL"/>
              <a:t>Kliknij, aby edytować styl</a:t>
            </a:r>
            <a:endParaRPr lang="en-GB"/>
          </a:p>
        </p:txBody>
      </p:sp>
      <p:sp>
        <p:nvSpPr>
          <p:cNvPr id="3" name="Podtytuł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GB"/>
          </a:p>
        </p:txBody>
      </p:sp>
      <p:sp>
        <p:nvSpPr>
          <p:cNvPr id="4" name="Symbol zastępczy daty 3"/>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5" name="Symbol zastępczy stopki 4"/>
          <p:cNvSpPr>
            <a:spLocks noGrp="1"/>
          </p:cNvSpPr>
          <p:nvPr>
            <p:ph type="ftr" sz="quarter" idx="11"/>
          </p:nvPr>
        </p:nvSpPr>
        <p:spPr/>
        <p:txBody>
          <a:bodyPr/>
          <a:lstStyle/>
          <a:p>
            <a:endParaRPr lang="en-GB">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96953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endParaRPr lang="en-GB"/>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daty 3"/>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5" name="Symbol zastępczy stopki 4"/>
          <p:cNvSpPr>
            <a:spLocks noGrp="1"/>
          </p:cNvSpPr>
          <p:nvPr>
            <p:ph type="ftr" sz="quarter" idx="11"/>
          </p:nvPr>
        </p:nvSpPr>
        <p:spPr/>
        <p:txBody>
          <a:bodyPr/>
          <a:lstStyle/>
          <a:p>
            <a:endParaRPr lang="en-GB">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69565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963084" y="4406901"/>
            <a:ext cx="10363200" cy="1362075"/>
          </a:xfrm>
        </p:spPr>
        <p:txBody>
          <a:bodyPr anchor="t"/>
          <a:lstStyle>
            <a:lvl1pPr algn="l">
              <a:defRPr sz="4000" b="1" cap="all"/>
            </a:lvl1pPr>
          </a:lstStyle>
          <a:p>
            <a:r>
              <a:rPr lang="pl-PL"/>
              <a:t>Kliknij, aby edytować styl</a:t>
            </a:r>
            <a:endParaRPr lang="en-GB"/>
          </a:p>
        </p:txBody>
      </p:sp>
      <p:sp>
        <p:nvSpPr>
          <p:cNvPr id="3" name="Symbol zastępczy tekstu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5" name="Symbol zastępczy stopki 4"/>
          <p:cNvSpPr>
            <a:spLocks noGrp="1"/>
          </p:cNvSpPr>
          <p:nvPr>
            <p:ph type="ftr" sz="quarter" idx="11"/>
          </p:nvPr>
        </p:nvSpPr>
        <p:spPr/>
        <p:txBody>
          <a:bodyPr/>
          <a:lstStyle/>
          <a:p>
            <a:endParaRPr lang="en-GB">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9520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endParaRPr lang="en-GB"/>
          </a:p>
        </p:txBody>
      </p:sp>
      <p:sp>
        <p:nvSpPr>
          <p:cNvPr id="3" name="Symbol zastępczy zawartości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zawartości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5" name="Symbol zastępczy daty 4"/>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6" name="Symbol zastępczy stopki 5"/>
          <p:cNvSpPr>
            <a:spLocks noGrp="1"/>
          </p:cNvSpPr>
          <p:nvPr>
            <p:ph type="ftr" sz="quarter" idx="11"/>
          </p:nvPr>
        </p:nvSpPr>
        <p:spPr/>
        <p:txBody>
          <a:bodyPr/>
          <a:lstStyle/>
          <a:p>
            <a:endParaRPr lang="en-GB">
              <a:solidFill>
                <a:prstClr val="black">
                  <a:tint val="75000"/>
                </a:prstClr>
              </a:solidFill>
            </a:endParaRPr>
          </a:p>
        </p:txBody>
      </p:sp>
      <p:sp>
        <p:nvSpPr>
          <p:cNvPr id="7" name="Symbol zastępczy numeru slajdu 6"/>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7059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a:t>Kliknij, aby edytować styl</a:t>
            </a:r>
            <a:endParaRPr lang="en-GB"/>
          </a:p>
        </p:txBody>
      </p:sp>
      <p:sp>
        <p:nvSpPr>
          <p:cNvPr id="3" name="Symbol zastępczy teks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5" name="Symbol zastępczy teks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7" name="Symbol zastępczy daty 6"/>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8" name="Symbol zastępczy stopki 7"/>
          <p:cNvSpPr>
            <a:spLocks noGrp="1"/>
          </p:cNvSpPr>
          <p:nvPr>
            <p:ph type="ftr" sz="quarter" idx="11"/>
          </p:nvPr>
        </p:nvSpPr>
        <p:spPr/>
        <p:txBody>
          <a:bodyPr/>
          <a:lstStyle/>
          <a:p>
            <a:endParaRPr lang="en-GB">
              <a:solidFill>
                <a:prstClr val="black">
                  <a:tint val="75000"/>
                </a:prstClr>
              </a:solidFill>
            </a:endParaRPr>
          </a:p>
        </p:txBody>
      </p:sp>
      <p:sp>
        <p:nvSpPr>
          <p:cNvPr id="9" name="Symbol zastępczy numeru slajdu 8"/>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48640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endParaRPr lang="en-GB"/>
          </a:p>
        </p:txBody>
      </p:sp>
      <p:sp>
        <p:nvSpPr>
          <p:cNvPr id="3" name="Symbol zastępczy daty 2"/>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4" name="Symbol zastępczy stopki 3"/>
          <p:cNvSpPr>
            <a:spLocks noGrp="1"/>
          </p:cNvSpPr>
          <p:nvPr>
            <p:ph type="ftr" sz="quarter" idx="11"/>
          </p:nvPr>
        </p:nvSpPr>
        <p:spPr/>
        <p:txBody>
          <a:bodyPr/>
          <a:lstStyle/>
          <a:p>
            <a:endParaRPr lang="en-GB">
              <a:solidFill>
                <a:prstClr val="black">
                  <a:tint val="75000"/>
                </a:prstClr>
              </a:solidFill>
            </a:endParaRPr>
          </a:p>
        </p:txBody>
      </p:sp>
      <p:sp>
        <p:nvSpPr>
          <p:cNvPr id="5" name="Symbol zastępczy numeru slajdu 4"/>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7184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3" name="Symbol zastępczy stopki 2"/>
          <p:cNvSpPr>
            <a:spLocks noGrp="1"/>
          </p:cNvSpPr>
          <p:nvPr>
            <p:ph type="ftr" sz="quarter" idx="11"/>
          </p:nvPr>
        </p:nvSpPr>
        <p:spPr/>
        <p:txBody>
          <a:bodyPr/>
          <a:lstStyle/>
          <a:p>
            <a:endParaRPr lang="en-GB">
              <a:solidFill>
                <a:prstClr val="black">
                  <a:tint val="75000"/>
                </a:prstClr>
              </a:solidFill>
            </a:endParaRPr>
          </a:p>
        </p:txBody>
      </p:sp>
      <p:sp>
        <p:nvSpPr>
          <p:cNvPr id="4" name="Symbol zastępczy numeru slajdu 3"/>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56524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09601" y="273050"/>
            <a:ext cx="4011084" cy="1162050"/>
          </a:xfrm>
        </p:spPr>
        <p:txBody>
          <a:bodyPr anchor="b"/>
          <a:lstStyle>
            <a:lvl1pPr algn="l">
              <a:defRPr sz="2000" b="1"/>
            </a:lvl1pPr>
          </a:lstStyle>
          <a:p>
            <a:r>
              <a:rPr lang="pl-PL"/>
              <a:t>Kliknij, aby edytować styl</a:t>
            </a:r>
            <a:endParaRPr lang="en-GB"/>
          </a:p>
        </p:txBody>
      </p:sp>
      <p:sp>
        <p:nvSpPr>
          <p:cNvPr id="3" name="Symbol zastępczy zawartości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tekstu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6" name="Symbol zastępczy stopki 5"/>
          <p:cNvSpPr>
            <a:spLocks noGrp="1"/>
          </p:cNvSpPr>
          <p:nvPr>
            <p:ph type="ftr" sz="quarter" idx="11"/>
          </p:nvPr>
        </p:nvSpPr>
        <p:spPr/>
        <p:txBody>
          <a:bodyPr/>
          <a:lstStyle/>
          <a:p>
            <a:endParaRPr lang="en-GB">
              <a:solidFill>
                <a:prstClr val="black">
                  <a:tint val="75000"/>
                </a:prstClr>
              </a:solidFill>
            </a:endParaRPr>
          </a:p>
        </p:txBody>
      </p:sp>
      <p:sp>
        <p:nvSpPr>
          <p:cNvPr id="7" name="Symbol zastępczy numeru slajdu 6"/>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15686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E6E23EAB-0C60-4990-AA66-8C8ABC66EE0E}" type="datetimeFigureOut">
              <a:rPr lang="pl-PL" smtClean="0"/>
              <a:t>15.12.2025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29752198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389717" y="4800600"/>
            <a:ext cx="7315200" cy="566738"/>
          </a:xfrm>
        </p:spPr>
        <p:txBody>
          <a:bodyPr anchor="b"/>
          <a:lstStyle>
            <a:lvl1pPr algn="l">
              <a:defRPr sz="2000" b="1"/>
            </a:lvl1pPr>
          </a:lstStyle>
          <a:p>
            <a:r>
              <a:rPr lang="pl-PL"/>
              <a:t>Kliknij, aby edytować styl</a:t>
            </a:r>
            <a:endParaRPr lang="en-GB"/>
          </a:p>
        </p:txBody>
      </p:sp>
      <p:sp>
        <p:nvSpPr>
          <p:cNvPr id="3" name="Symbol zastępczy obrazu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ymbol zastępczy tekstu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6" name="Symbol zastępczy stopki 5"/>
          <p:cNvSpPr>
            <a:spLocks noGrp="1"/>
          </p:cNvSpPr>
          <p:nvPr>
            <p:ph type="ftr" sz="quarter" idx="11"/>
          </p:nvPr>
        </p:nvSpPr>
        <p:spPr/>
        <p:txBody>
          <a:bodyPr/>
          <a:lstStyle/>
          <a:p>
            <a:endParaRPr lang="en-GB">
              <a:solidFill>
                <a:prstClr val="black">
                  <a:tint val="75000"/>
                </a:prstClr>
              </a:solidFill>
            </a:endParaRPr>
          </a:p>
        </p:txBody>
      </p:sp>
      <p:sp>
        <p:nvSpPr>
          <p:cNvPr id="7" name="Symbol zastępczy numeru slajdu 6"/>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59886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endParaRPr lang="en-GB"/>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daty 3"/>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5" name="Symbol zastępczy stopki 4"/>
          <p:cNvSpPr>
            <a:spLocks noGrp="1"/>
          </p:cNvSpPr>
          <p:nvPr>
            <p:ph type="ftr" sz="quarter" idx="11"/>
          </p:nvPr>
        </p:nvSpPr>
        <p:spPr/>
        <p:txBody>
          <a:bodyPr/>
          <a:lstStyle/>
          <a:p>
            <a:endParaRPr lang="en-GB">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4093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839200" y="274639"/>
            <a:ext cx="2743200" cy="5851525"/>
          </a:xfrm>
        </p:spPr>
        <p:txBody>
          <a:bodyPr vert="eaVert"/>
          <a:lstStyle/>
          <a:p>
            <a:r>
              <a:rPr lang="pl-PL"/>
              <a:t>Kliknij, aby edytować styl</a:t>
            </a:r>
            <a:endParaRPr lang="en-GB"/>
          </a:p>
        </p:txBody>
      </p:sp>
      <p:sp>
        <p:nvSpPr>
          <p:cNvPr id="3" name="Symbol zastępczy tytułu pionowego 2"/>
          <p:cNvSpPr>
            <a:spLocks noGrp="1"/>
          </p:cNvSpPr>
          <p:nvPr>
            <p:ph type="body" orient="vert" idx="1"/>
          </p:nvPr>
        </p:nvSpPr>
        <p:spPr>
          <a:xfrm>
            <a:off x="609600" y="274639"/>
            <a:ext cx="8026400" cy="5851525"/>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daty 3"/>
          <p:cNvSpPr>
            <a:spLocks noGrp="1"/>
          </p:cNvSpPr>
          <p:nvPr>
            <p:ph type="dt" sz="half" idx="10"/>
          </p:nvPr>
        </p:nvSpPr>
        <p:spPr/>
        <p:txBody>
          <a:body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5" name="Symbol zastępczy stopki 4"/>
          <p:cNvSpPr>
            <a:spLocks noGrp="1"/>
          </p:cNvSpPr>
          <p:nvPr>
            <p:ph type="ftr" sz="quarter" idx="11"/>
          </p:nvPr>
        </p:nvSpPr>
        <p:spPr/>
        <p:txBody>
          <a:bodyPr/>
          <a:lstStyle/>
          <a:p>
            <a:endParaRPr lang="en-GB">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442531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914400" y="2130426"/>
            <a:ext cx="10363200" cy="1470025"/>
          </a:xfrm>
        </p:spPr>
        <p:txBody>
          <a:bodyPr/>
          <a:lstStyle/>
          <a:p>
            <a:r>
              <a:rPr lang="pl-PL"/>
              <a:t>Kliknij, aby edytować styl</a:t>
            </a:r>
          </a:p>
        </p:txBody>
      </p:sp>
      <p:sp>
        <p:nvSpPr>
          <p:cNvPr id="3" name="Podtytuł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p>
        </p:txBody>
      </p:sp>
      <p:sp>
        <p:nvSpPr>
          <p:cNvPr id="4" name="Symbol zastępczy daty 3"/>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5" name="Symbol zastępczy stopki 4"/>
          <p:cNvSpPr>
            <a:spLocks noGrp="1"/>
          </p:cNvSpPr>
          <p:nvPr>
            <p:ph type="ftr" sz="quarter" idx="11"/>
          </p:nvPr>
        </p:nvSpPr>
        <p:spPr/>
        <p:txBody>
          <a:bodyPr/>
          <a:lstStyle/>
          <a:p>
            <a:endParaRPr lang="pl-PL">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3451646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5" name="Symbol zastępczy stopki 4"/>
          <p:cNvSpPr>
            <a:spLocks noGrp="1"/>
          </p:cNvSpPr>
          <p:nvPr>
            <p:ph type="ftr" sz="quarter" idx="11"/>
          </p:nvPr>
        </p:nvSpPr>
        <p:spPr/>
        <p:txBody>
          <a:bodyPr/>
          <a:lstStyle/>
          <a:p>
            <a:endParaRPr lang="pl-PL">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3096048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963084" y="4406901"/>
            <a:ext cx="10363200" cy="1362075"/>
          </a:xfrm>
        </p:spPr>
        <p:txBody>
          <a:bodyPr anchor="t"/>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5" name="Symbol zastępczy stopki 4"/>
          <p:cNvSpPr>
            <a:spLocks noGrp="1"/>
          </p:cNvSpPr>
          <p:nvPr>
            <p:ph type="ftr" sz="quarter" idx="11"/>
          </p:nvPr>
        </p:nvSpPr>
        <p:spPr/>
        <p:txBody>
          <a:bodyPr/>
          <a:lstStyle/>
          <a:p>
            <a:endParaRPr lang="pl-PL">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3607248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6" name="Symbol zastępczy stopki 5"/>
          <p:cNvSpPr>
            <a:spLocks noGrp="1"/>
          </p:cNvSpPr>
          <p:nvPr>
            <p:ph type="ftr" sz="quarter" idx="11"/>
          </p:nvPr>
        </p:nvSpPr>
        <p:spPr/>
        <p:txBody>
          <a:bodyPr/>
          <a:lstStyle/>
          <a:p>
            <a:endParaRPr lang="pl-PL">
              <a:solidFill>
                <a:prstClr val="black">
                  <a:tint val="75000"/>
                </a:prstClr>
              </a:solidFill>
            </a:endParaRPr>
          </a:p>
        </p:txBody>
      </p:sp>
      <p:sp>
        <p:nvSpPr>
          <p:cNvPr id="7" name="Symbol zastępczy numeru slajdu 6"/>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73439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8" name="Symbol zastępczy stopki 7"/>
          <p:cNvSpPr>
            <a:spLocks noGrp="1"/>
          </p:cNvSpPr>
          <p:nvPr>
            <p:ph type="ftr" sz="quarter" idx="11"/>
          </p:nvPr>
        </p:nvSpPr>
        <p:spPr/>
        <p:txBody>
          <a:bodyPr/>
          <a:lstStyle/>
          <a:p>
            <a:endParaRPr lang="pl-PL">
              <a:solidFill>
                <a:prstClr val="black">
                  <a:tint val="75000"/>
                </a:prstClr>
              </a:solidFill>
            </a:endParaRPr>
          </a:p>
        </p:txBody>
      </p:sp>
      <p:sp>
        <p:nvSpPr>
          <p:cNvPr id="9" name="Symbol zastępczy numeru slajdu 8"/>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2809677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4" name="Symbol zastępczy stopki 3"/>
          <p:cNvSpPr>
            <a:spLocks noGrp="1"/>
          </p:cNvSpPr>
          <p:nvPr>
            <p:ph type="ftr" sz="quarter" idx="11"/>
          </p:nvPr>
        </p:nvSpPr>
        <p:spPr/>
        <p:txBody>
          <a:bodyPr/>
          <a:lstStyle/>
          <a:p>
            <a:endParaRPr lang="pl-PL">
              <a:solidFill>
                <a:prstClr val="black">
                  <a:tint val="75000"/>
                </a:prstClr>
              </a:solidFill>
            </a:endParaRPr>
          </a:p>
        </p:txBody>
      </p:sp>
      <p:sp>
        <p:nvSpPr>
          <p:cNvPr id="5" name="Symbol zastępczy numeru slajdu 4"/>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768152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3" name="Symbol zastępczy stopki 2"/>
          <p:cNvSpPr>
            <a:spLocks noGrp="1"/>
          </p:cNvSpPr>
          <p:nvPr>
            <p:ph type="ftr" sz="quarter" idx="11"/>
          </p:nvPr>
        </p:nvSpPr>
        <p:spPr/>
        <p:txBody>
          <a:bodyPr/>
          <a:lstStyle/>
          <a:p>
            <a:endParaRPr lang="pl-PL">
              <a:solidFill>
                <a:prstClr val="black">
                  <a:tint val="75000"/>
                </a:prstClr>
              </a:solidFill>
            </a:endParaRPr>
          </a:p>
        </p:txBody>
      </p:sp>
      <p:sp>
        <p:nvSpPr>
          <p:cNvPr id="4" name="Symbol zastępczy numeru slajdu 3"/>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3478378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E6E23EAB-0C60-4990-AA66-8C8ABC66EE0E}" type="datetimeFigureOut">
              <a:rPr lang="pl-PL" smtClean="0"/>
              <a:t>15.12.2025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12504185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09601" y="273050"/>
            <a:ext cx="4011084"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6" name="Symbol zastępczy stopki 5"/>
          <p:cNvSpPr>
            <a:spLocks noGrp="1"/>
          </p:cNvSpPr>
          <p:nvPr>
            <p:ph type="ftr" sz="quarter" idx="11"/>
          </p:nvPr>
        </p:nvSpPr>
        <p:spPr/>
        <p:txBody>
          <a:bodyPr/>
          <a:lstStyle/>
          <a:p>
            <a:endParaRPr lang="pl-PL">
              <a:solidFill>
                <a:prstClr val="black">
                  <a:tint val="75000"/>
                </a:prstClr>
              </a:solidFill>
            </a:endParaRPr>
          </a:p>
        </p:txBody>
      </p:sp>
      <p:sp>
        <p:nvSpPr>
          <p:cNvPr id="7" name="Symbol zastępczy numeru slajdu 6"/>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35350224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389717" y="4800600"/>
            <a:ext cx="73152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6" name="Symbol zastępczy stopki 5"/>
          <p:cNvSpPr>
            <a:spLocks noGrp="1"/>
          </p:cNvSpPr>
          <p:nvPr>
            <p:ph type="ftr" sz="quarter" idx="11"/>
          </p:nvPr>
        </p:nvSpPr>
        <p:spPr/>
        <p:txBody>
          <a:bodyPr/>
          <a:lstStyle/>
          <a:p>
            <a:endParaRPr lang="pl-PL">
              <a:solidFill>
                <a:prstClr val="black">
                  <a:tint val="75000"/>
                </a:prstClr>
              </a:solidFill>
            </a:endParaRPr>
          </a:p>
        </p:txBody>
      </p:sp>
      <p:sp>
        <p:nvSpPr>
          <p:cNvPr id="7" name="Symbol zastępczy numeru slajdu 6"/>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4251357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5" name="Symbol zastępczy stopki 4"/>
          <p:cNvSpPr>
            <a:spLocks noGrp="1"/>
          </p:cNvSpPr>
          <p:nvPr>
            <p:ph type="ftr" sz="quarter" idx="11"/>
          </p:nvPr>
        </p:nvSpPr>
        <p:spPr/>
        <p:txBody>
          <a:bodyPr/>
          <a:lstStyle/>
          <a:p>
            <a:endParaRPr lang="pl-PL">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30086186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839200" y="274639"/>
            <a:ext cx="2743200" cy="5851525"/>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09600" y="274639"/>
            <a:ext cx="8026400" cy="5851525"/>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5" name="Symbol zastępczy stopki 4"/>
          <p:cNvSpPr>
            <a:spLocks noGrp="1"/>
          </p:cNvSpPr>
          <p:nvPr>
            <p:ph type="ftr" sz="quarter" idx="11"/>
          </p:nvPr>
        </p:nvSpPr>
        <p:spPr/>
        <p:txBody>
          <a:bodyPr/>
          <a:lstStyle/>
          <a:p>
            <a:endParaRPr lang="pl-PL">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3517564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38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72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E6E23EAB-0C60-4990-AA66-8C8ABC66EE0E}" type="datetimeFigureOut">
              <a:rPr lang="pl-PL" smtClean="0"/>
              <a:t>15.12.2025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944457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E6E23EAB-0C60-4990-AA66-8C8ABC66EE0E}" type="datetimeFigureOut">
              <a:rPr lang="pl-PL" smtClean="0"/>
              <a:t>15.12.2025</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3648131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E6E23EAB-0C60-4990-AA66-8C8ABC66EE0E}" type="datetimeFigureOut">
              <a:rPr lang="pl-PL" smtClean="0"/>
              <a:t>15.12.2025</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411685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6E23EAB-0C60-4990-AA66-8C8ABC66EE0E}" type="datetimeFigureOut">
              <a:rPr lang="pl-PL" smtClean="0"/>
              <a:t>15.12.2025</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1359854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E6E23EAB-0C60-4990-AA66-8C8ABC66EE0E}" type="datetimeFigureOut">
              <a:rPr lang="pl-PL" smtClean="0"/>
              <a:t>15.12.2025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1503239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E6E23EAB-0C60-4990-AA66-8C8ABC66EE0E}" type="datetimeFigureOut">
              <a:rPr lang="pl-PL" smtClean="0"/>
              <a:t>15.12.2025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11ABF945-B86C-4CCC-AFF5-F7D199D26AF7}" type="slidenum">
              <a:rPr lang="pl-PL" smtClean="0"/>
              <a:t>‹#›</a:t>
            </a:fld>
            <a:endParaRPr lang="pl-PL"/>
          </a:p>
        </p:txBody>
      </p:sp>
    </p:spTree>
    <p:extLst>
      <p:ext uri="{BB962C8B-B14F-4D97-AF65-F5344CB8AC3E}">
        <p14:creationId xmlns:p14="http://schemas.microsoft.com/office/powerpoint/2010/main" val="240373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E23EAB-0C60-4990-AA66-8C8ABC66EE0E}" type="datetimeFigureOut">
              <a:rPr lang="pl-PL" smtClean="0"/>
              <a:t>15.12.2025</a:t>
            </a:fld>
            <a:endParaRPr lang="pl-PL"/>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BF945-B86C-4CCC-AFF5-F7D199D26AF7}" type="slidenum">
              <a:rPr lang="pl-PL" smtClean="0"/>
              <a:t>‹#›</a:t>
            </a:fld>
            <a:endParaRPr lang="pl-PL"/>
          </a:p>
        </p:txBody>
      </p:sp>
    </p:spTree>
    <p:extLst>
      <p:ext uri="{BB962C8B-B14F-4D97-AF65-F5344CB8AC3E}">
        <p14:creationId xmlns:p14="http://schemas.microsoft.com/office/powerpoint/2010/main" val="841682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l-PL"/>
              <a:t>Kliknij, aby edytować styl</a:t>
            </a:r>
            <a:endParaRPr lang="en-GB"/>
          </a:p>
        </p:txBody>
      </p:sp>
      <p:sp>
        <p:nvSpPr>
          <p:cNvPr id="3" name="Symbol zastępczy tekstu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4" name="Symbol zastępczy daty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36621B-DD67-4328-95BC-4AEB5A0C0605}" type="datetimeFigureOut">
              <a:rPr lang="en-GB" smtClean="0">
                <a:solidFill>
                  <a:prstClr val="black">
                    <a:tint val="75000"/>
                  </a:prstClr>
                </a:solidFill>
              </a:rPr>
              <a:pPr/>
              <a:t>15/12/2025</a:t>
            </a:fld>
            <a:endParaRPr lang="en-GB">
              <a:solidFill>
                <a:prstClr val="black">
                  <a:tint val="75000"/>
                </a:prstClr>
              </a:solidFill>
            </a:endParaRPr>
          </a:p>
        </p:txBody>
      </p:sp>
      <p:sp>
        <p:nvSpPr>
          <p:cNvPr id="5" name="Symbol zastępczy stopki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ymbol zastępczy numeru slajdu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12807-1424-4C6F-8379-7E49FD54772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34620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13BEB1-2AF7-453C-981E-140EE2E939C9}" type="datetimeFigureOut">
              <a:rPr lang="pl-PL" smtClean="0">
                <a:solidFill>
                  <a:prstClr val="black">
                    <a:tint val="75000"/>
                  </a:prstClr>
                </a:solidFill>
              </a:rPr>
              <a:pPr/>
              <a:t>15.12.2025</a:t>
            </a:fld>
            <a:endParaRPr lang="pl-PL">
              <a:solidFill>
                <a:prstClr val="black">
                  <a:tint val="75000"/>
                </a:prstClr>
              </a:solidFill>
            </a:endParaRPr>
          </a:p>
        </p:txBody>
      </p:sp>
      <p:sp>
        <p:nvSpPr>
          <p:cNvPr id="5" name="Symbol zastępczy stopki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solidFill>
                <a:prstClr val="black">
                  <a:tint val="75000"/>
                </a:prstClr>
              </a:solidFill>
            </a:endParaRPr>
          </a:p>
        </p:txBody>
      </p:sp>
      <p:sp>
        <p:nvSpPr>
          <p:cNvPr id="6" name="Symbol zastępczy numeru slajdu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E00024-3A4D-4BC7-BEFD-4D0D3F30976E}"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29226686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06.jpeg"/><Relationship Id="rId1" Type="http://schemas.openxmlformats.org/officeDocument/2006/relationships/slideLayout" Target="../slideLayouts/slideLayout13.xml"/><Relationship Id="rId4" Type="http://schemas.openxmlformats.org/officeDocument/2006/relationships/image" Target="../media/image107.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13.xml"/><Relationship Id="rId5" Type="http://schemas.openxmlformats.org/officeDocument/2006/relationships/image" Target="../media/image111.wmf"/><Relationship Id="rId4" Type="http://schemas.openxmlformats.org/officeDocument/2006/relationships/oleObject" Target="../embeddings/oleObject5.bin"/></Relationships>
</file>

<file path=ppt/slides/_rels/slide104.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10.jpeg"/><Relationship Id="rId7" Type="http://schemas.openxmlformats.org/officeDocument/2006/relationships/image" Target="../media/image107.wmf"/><Relationship Id="rId2" Type="http://schemas.openxmlformats.org/officeDocument/2006/relationships/image" Target="../media/image112.png"/><Relationship Id="rId1" Type="http://schemas.openxmlformats.org/officeDocument/2006/relationships/slideLayout" Target="../slideLayouts/slideLayout13.xml"/><Relationship Id="rId6" Type="http://schemas.openxmlformats.org/officeDocument/2006/relationships/oleObject" Target="../embeddings/oleObject4.bin"/><Relationship Id="rId5" Type="http://schemas.openxmlformats.org/officeDocument/2006/relationships/image" Target="../media/image112.wmf"/><Relationship Id="rId4" Type="http://schemas.openxmlformats.org/officeDocument/2006/relationships/oleObject" Target="../embeddings/oleObject6.bin"/><Relationship Id="rId9" Type="http://schemas.openxmlformats.org/officeDocument/2006/relationships/image" Target="../media/image114.png"/></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13.xml"/><Relationship Id="rId5" Type="http://schemas.openxmlformats.org/officeDocument/2006/relationships/image" Target="../media/image119.png"/><Relationship Id="rId4"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3.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1.bin"/><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2.bin"/><Relationship Id="rId1" Type="http://schemas.openxmlformats.org/officeDocument/2006/relationships/slideLayout" Target="../slideLayouts/slideLayout13.xml"/><Relationship Id="rId5" Type="http://schemas.openxmlformats.org/officeDocument/2006/relationships/image" Target="../media/image77.wmf"/><Relationship Id="rId4" Type="http://schemas.openxmlformats.org/officeDocument/2006/relationships/oleObject" Target="../embeddings/oleObject3.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100.png"/><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934278" y="1844824"/>
            <a:ext cx="10545418" cy="4752368"/>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gn="ctr"/>
            <a:endParaRPr lang="en-GB" sz="4400" b="1" i="1" spc="-1" noProof="0" dirty="0">
              <a:solidFill>
                <a:srgbClr val="215968"/>
              </a:solidFill>
              <a:latin typeface="Calibri"/>
            </a:endParaRPr>
          </a:p>
          <a:p>
            <a:pPr algn="ctr"/>
            <a:r>
              <a:rPr lang="en-GB" sz="4400" b="1" i="1" spc="-1" noProof="0" dirty="0">
                <a:solidFill>
                  <a:srgbClr val="215968"/>
                </a:solidFill>
                <a:latin typeface="Calibri"/>
              </a:rPr>
              <a:t>Topic: </a:t>
            </a:r>
            <a:r>
              <a:rPr lang="en-GB" sz="4000" b="1" i="1" spc="-1" noProof="0" dirty="0">
                <a:solidFill>
                  <a:srgbClr val="215968"/>
                </a:solidFill>
                <a:latin typeface="Calibri"/>
              </a:rPr>
              <a:t>Risk , uncertainty, randomness</a:t>
            </a:r>
            <a:r>
              <a:rPr lang="en-GB" sz="5400" b="1" i="1" spc="-1" noProof="0" dirty="0">
                <a:solidFill>
                  <a:srgbClr val="215968"/>
                </a:solidFill>
                <a:latin typeface="Calibri"/>
              </a:rPr>
              <a:t> </a:t>
            </a:r>
          </a:p>
          <a:p>
            <a:pPr algn="ctr"/>
            <a:endParaRPr lang="en-GB" sz="4400" b="1" i="1" spc="-1" noProof="0" dirty="0">
              <a:solidFill>
                <a:srgbClr val="215968"/>
              </a:solidFill>
              <a:latin typeface="Calibri"/>
            </a:endParaRPr>
          </a:p>
          <a:p>
            <a:pPr algn="ctr"/>
            <a:r>
              <a:rPr lang="en-GB" sz="4400" b="1" i="1" spc="-1" noProof="0" dirty="0">
                <a:solidFill>
                  <a:srgbClr val="215968"/>
                </a:solidFill>
                <a:latin typeface="Calibri"/>
              </a:rPr>
              <a:t>part a</a:t>
            </a:r>
          </a:p>
          <a:p>
            <a:pPr algn="ctr"/>
            <a:r>
              <a:rPr lang="en-GB" sz="4400" b="1" i="1" spc="-1" noProof="0" dirty="0">
                <a:solidFill>
                  <a:srgbClr val="215968"/>
                </a:solidFill>
                <a:latin typeface="Calibri"/>
              </a:rPr>
              <a:t> </a:t>
            </a:r>
          </a:p>
          <a:p>
            <a:pPr algn="ctr"/>
            <a:r>
              <a:rPr lang="en-GB" sz="4400" b="1" i="1" spc="-1" noProof="0" dirty="0">
                <a:solidFill>
                  <a:srgbClr val="215968"/>
                </a:solidFill>
                <a:latin typeface="Calibri"/>
              </a:rPr>
              <a:t>Theory and </a:t>
            </a:r>
            <a:r>
              <a:rPr lang="en-GB" sz="4400" b="1" i="1" spc="-1" noProof="0" dirty="0" err="1">
                <a:solidFill>
                  <a:srgbClr val="215968"/>
                </a:solidFill>
                <a:latin typeface="Calibri"/>
              </a:rPr>
              <a:t>experimenetal</a:t>
            </a:r>
            <a:r>
              <a:rPr lang="en-GB" sz="4400" b="1" i="1" spc="-1" noProof="0" dirty="0">
                <a:solidFill>
                  <a:srgbClr val="215968"/>
                </a:solidFill>
                <a:latin typeface="Calibri"/>
              </a:rPr>
              <a:t> study </a:t>
            </a:r>
          </a:p>
          <a:p>
            <a:pPr algn="ctr"/>
            <a:endParaRPr lang="en-GB" noProof="0" dirty="0">
              <a:solidFill>
                <a:prstClr val="black"/>
              </a:solidFill>
              <a:latin typeface="Calibri"/>
            </a:endParaRPr>
          </a:p>
        </p:txBody>
      </p:sp>
      <p:sp>
        <p:nvSpPr>
          <p:cNvPr id="46" name="CustomShape 2"/>
          <p:cNvSpPr/>
          <p:nvPr/>
        </p:nvSpPr>
        <p:spPr>
          <a:xfrm>
            <a:off x="1716240" y="696960"/>
            <a:ext cx="8616960" cy="720720"/>
          </a:xfrm>
          <a:prstGeom prst="rect">
            <a:avLst/>
          </a:prstGeom>
          <a:solidFill>
            <a:srgbClr val="215968"/>
          </a:solidFill>
          <a:ln>
            <a:noFill/>
          </a:ln>
        </p:spPr>
        <p:style>
          <a:lnRef idx="0">
            <a:scrgbClr r="0" g="0" b="0"/>
          </a:lnRef>
          <a:fillRef idx="0">
            <a:scrgbClr r="0" g="0" b="0"/>
          </a:fillRef>
          <a:effectRef idx="0">
            <a:scrgbClr r="0" g="0" b="0"/>
          </a:effectRef>
          <a:fontRef idx="minor"/>
        </p:style>
        <p:txBody>
          <a:bodyPr lIns="90000" tIns="46800" rIns="90000" bIns="46800" anchor="ctr"/>
          <a:lstStyle/>
          <a:p>
            <a:r>
              <a:rPr lang="en-GB" sz="3200" b="1" spc="-1" noProof="0" dirty="0">
                <a:solidFill>
                  <a:srgbClr val="FFFFFF"/>
                </a:solidFill>
                <a:latin typeface="Calibri"/>
              </a:rPr>
              <a:t>WNE UW</a:t>
            </a:r>
            <a:endParaRPr lang="en-GB" noProof="0" dirty="0">
              <a:solidFill>
                <a:prstClr val="black"/>
              </a:solidFill>
              <a:latin typeface="Calibri"/>
            </a:endParaRPr>
          </a:p>
        </p:txBody>
      </p:sp>
      <p:pic>
        <p:nvPicPr>
          <p:cNvPr id="47" name="Picture 3"/>
          <p:cNvPicPr/>
          <p:nvPr/>
        </p:nvPicPr>
        <p:blipFill>
          <a:blip r:embed="rId3"/>
          <a:stretch/>
        </p:blipFill>
        <p:spPr>
          <a:xfrm>
            <a:off x="7536000" y="247680"/>
            <a:ext cx="2338200" cy="1898640"/>
          </a:xfrm>
          <a:prstGeom prst="rect">
            <a:avLst/>
          </a:prstGeom>
          <a:ln>
            <a:noFill/>
          </a:ln>
          <a:effectLst>
            <a:outerShdw dist="139498" dir="2700000">
              <a:srgbClr val="333333">
                <a:alpha val="65000"/>
              </a:srgbClr>
            </a:outerShdw>
          </a:effectLst>
        </p:spPr>
      </p:pic>
    </p:spTree>
    <p:extLst>
      <p:ext uri="{BB962C8B-B14F-4D97-AF65-F5344CB8AC3E}">
        <p14:creationId xmlns:p14="http://schemas.microsoft.com/office/powerpoint/2010/main" val="9857273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fontScale="90000"/>
          </a:bodyPr>
          <a:lstStyle/>
          <a:p>
            <a:r>
              <a:rPr lang="en-GB" sz="3600" b="1" i="1" noProof="0" dirty="0">
                <a:solidFill>
                  <a:schemeClr val="accent5">
                    <a:lumMod val="50000"/>
                  </a:schemeClr>
                </a:solidFill>
              </a:rPr>
              <a:t>Problem with the perception of the probability </a:t>
            </a:r>
            <a:br>
              <a:rPr lang="en-GB" sz="3600" b="1" i="1" noProof="0" dirty="0">
                <a:solidFill>
                  <a:schemeClr val="accent5">
                    <a:lumMod val="50000"/>
                  </a:schemeClr>
                </a:solidFill>
              </a:rPr>
            </a:br>
            <a:r>
              <a:rPr lang="en-GB" sz="3600" b="1" i="1" noProof="0" dirty="0">
                <a:solidFill>
                  <a:schemeClr val="accent5">
                    <a:lumMod val="50000"/>
                  </a:schemeClr>
                </a:solidFill>
              </a:rPr>
              <a:t>Did you get caught in the Steve trap?</a:t>
            </a:r>
          </a:p>
        </p:txBody>
      </p:sp>
      <p:sp>
        <p:nvSpPr>
          <p:cNvPr id="5" name="Prostokąt 4"/>
          <p:cNvSpPr/>
          <p:nvPr/>
        </p:nvSpPr>
        <p:spPr>
          <a:xfrm>
            <a:off x="1686769" y="1628801"/>
            <a:ext cx="8820472" cy="4031873"/>
          </a:xfrm>
          <a:prstGeom prst="rect">
            <a:avLst/>
          </a:prstGeom>
        </p:spPr>
        <p:txBody>
          <a:bodyPr wrap="square">
            <a:spAutoFit/>
          </a:bodyPr>
          <a:lstStyle/>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p:txBody>
      </p:sp>
      <p:sp>
        <p:nvSpPr>
          <p:cNvPr id="3" name="Prostokąt 2"/>
          <p:cNvSpPr/>
          <p:nvPr/>
        </p:nvSpPr>
        <p:spPr>
          <a:xfrm>
            <a:off x="596766" y="4672171"/>
            <a:ext cx="11280809" cy="1815882"/>
          </a:xfrm>
          <a:prstGeom prst="rect">
            <a:avLst/>
          </a:prstGeom>
        </p:spPr>
        <p:txBody>
          <a:bodyPr wrap="square">
            <a:spAutoFit/>
          </a:bodyPr>
          <a:lstStyle/>
          <a:p>
            <a:pPr algn="just"/>
            <a:r>
              <a:rPr lang="en-GB" sz="2800" noProof="0" dirty="0">
                <a:solidFill>
                  <a:srgbClr val="4BACC6">
                    <a:lumMod val="50000"/>
                  </a:srgbClr>
                </a:solidFill>
                <a:latin typeface="Calibri"/>
              </a:rPr>
              <a:t>The typical judgment is based on the stereotypes of a librarian and farmer and the judgment ignores a relevant fact: there are many more farmers than librarians (more than twenty times). We should base our inference  on proportion of farmers to librarians not who fit more into the stereotype. </a:t>
            </a:r>
          </a:p>
        </p:txBody>
      </p:sp>
      <p:pic>
        <p:nvPicPr>
          <p:cNvPr id="4" name="Obraz 3"/>
          <p:cNvPicPr>
            <a:picLocks noChangeAspect="1"/>
          </p:cNvPicPr>
          <p:nvPr/>
        </p:nvPicPr>
        <p:blipFill>
          <a:blip r:embed="rId2"/>
          <a:stretch>
            <a:fillRect/>
          </a:stretch>
        </p:blipFill>
        <p:spPr>
          <a:xfrm>
            <a:off x="596766" y="1277888"/>
            <a:ext cx="10924673" cy="3159358"/>
          </a:xfrm>
          <a:prstGeom prst="rect">
            <a:avLst/>
          </a:prstGeom>
        </p:spPr>
      </p:pic>
    </p:spTree>
    <p:extLst>
      <p:ext uri="{BB962C8B-B14F-4D97-AF65-F5344CB8AC3E}">
        <p14:creationId xmlns:p14="http://schemas.microsoft.com/office/powerpoint/2010/main" val="23390488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sp>
        <p:nvSpPr>
          <p:cNvPr id="4" name="Prostokąt 3"/>
          <p:cNvSpPr/>
          <p:nvPr/>
        </p:nvSpPr>
        <p:spPr>
          <a:xfrm>
            <a:off x="413886" y="1393737"/>
            <a:ext cx="11473314"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Arrow: The risk averse player will refuse to participate in a fair lottery, [(0.5, -x), (0.5, + x)], but you can motivate him to play by increasing the probability of winning.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The difference A = p – 0.5 can be used as a measure of risk aversion. For any function, the approximation A is:</a:t>
            </a:r>
          </a:p>
        </p:txBody>
      </p:sp>
      <p:pic>
        <p:nvPicPr>
          <p:cNvPr id="12" name="Picture 5" descr="http://t1.gstatic.com/images?q=tbn:ANd9GcQVOv61kPFlPgRZBcpNn5Vts_4IzJMKXQKjIIVzAjNtyxEBpNOX"/>
          <p:cNvPicPr>
            <a:picLocks noChangeAspect="1" noChangeArrowheads="1"/>
          </p:cNvPicPr>
          <p:nvPr/>
        </p:nvPicPr>
        <p:blipFill>
          <a:blip r:embed="rId2" cstate="print"/>
          <a:srcRect/>
          <a:stretch>
            <a:fillRect/>
          </a:stretch>
        </p:blipFill>
        <p:spPr bwMode="auto">
          <a:xfrm>
            <a:off x="901349" y="3471043"/>
            <a:ext cx="1542135" cy="1927994"/>
          </a:xfrm>
          <a:prstGeom prst="rect">
            <a:avLst/>
          </a:prstGeom>
          <a:ln>
            <a:noFill/>
          </a:ln>
          <a:effectLst>
            <a:outerShdw blurRad="292100" dist="139700" dir="2700000" algn="tl" rotWithShape="0">
              <a:srgbClr val="333333">
                <a:alpha val="65000"/>
              </a:srgbClr>
            </a:outerShdw>
          </a:effectLst>
        </p:spPr>
      </p:pic>
      <p:sp>
        <p:nvSpPr>
          <p:cNvPr id="13" name="Prostokąt 12"/>
          <p:cNvSpPr/>
          <p:nvPr/>
        </p:nvSpPr>
        <p:spPr>
          <a:xfrm>
            <a:off x="804256" y="5660204"/>
            <a:ext cx="191654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4BACC6">
                    <a:lumMod val="50000"/>
                  </a:srgbClr>
                </a:solidFill>
                <a:effectLst/>
                <a:uLnTx/>
                <a:uFillTx/>
                <a:latin typeface="Calibri"/>
                <a:ea typeface="+mn-ea"/>
                <a:cs typeface="+mn-cs"/>
              </a:rPr>
              <a:t>Kenneth Arrow</a:t>
            </a:r>
          </a:p>
        </p:txBody>
      </p:sp>
      <p:graphicFrame>
        <p:nvGraphicFramePr>
          <p:cNvPr id="7" name="Object 4"/>
          <p:cNvGraphicFramePr>
            <a:graphicFrameLocks noChangeAspect="1"/>
          </p:cNvGraphicFramePr>
          <p:nvPr/>
        </p:nvGraphicFramePr>
        <p:xfrm>
          <a:off x="4424134" y="3913805"/>
          <a:ext cx="4591921" cy="1347903"/>
        </p:xfrm>
        <a:graphic>
          <a:graphicData uri="http://schemas.openxmlformats.org/presentationml/2006/ole">
            <mc:AlternateContent xmlns:mc="http://schemas.openxmlformats.org/markup-compatibility/2006">
              <mc:Choice xmlns:v="urn:schemas-microsoft-com:vml" Requires="v">
                <p:oleObj name="Równanie" r:id="rId3" imgW="1015920" imgH="419040" progId="Equation.3">
                  <p:embed/>
                </p:oleObj>
              </mc:Choice>
              <mc:Fallback>
                <p:oleObj name="Równanie" r:id="rId3" imgW="1015920" imgH="419040" progId="Equation.3">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134" y="3913805"/>
                        <a:ext cx="4591921" cy="1347903"/>
                      </a:xfrm>
                      <a:prstGeom prst="rect">
                        <a:avLst/>
                      </a:prstGeom>
                      <a:noFill/>
                    </p:spPr>
                  </p:pic>
                </p:oleObj>
              </mc:Fallback>
            </mc:AlternateContent>
          </a:graphicData>
        </a:graphic>
      </p:graphicFrame>
    </p:spTree>
    <p:extLst>
      <p:ext uri="{BB962C8B-B14F-4D97-AF65-F5344CB8AC3E}">
        <p14:creationId xmlns:p14="http://schemas.microsoft.com/office/powerpoint/2010/main" val="1871036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sp>
        <p:nvSpPr>
          <p:cNvPr id="4" name="Prostokąt 3"/>
          <p:cNvSpPr/>
          <p:nvPr/>
        </p:nvSpPr>
        <p:spPr>
          <a:xfrm>
            <a:off x="365760" y="1272057"/>
            <a:ext cx="11473314" cy="95410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How much will a person risk averse be willing to pay for avoiding the risk --&gt;  maximum pay for insurance. </a:t>
            </a:r>
          </a:p>
        </p:txBody>
      </p:sp>
      <p:grpSp>
        <p:nvGrpSpPr>
          <p:cNvPr id="5" name="Grupa 4"/>
          <p:cNvGrpSpPr/>
          <p:nvPr/>
        </p:nvGrpSpPr>
        <p:grpSpPr>
          <a:xfrm>
            <a:off x="5250878" y="2189176"/>
            <a:ext cx="5274212" cy="3882465"/>
            <a:chOff x="3726878" y="2189175"/>
            <a:chExt cx="5274212" cy="3882465"/>
          </a:xfrm>
        </p:grpSpPr>
        <p:sp>
          <p:nvSpPr>
            <p:cNvPr id="7" name="Prostokąt 6"/>
            <p:cNvSpPr/>
            <p:nvPr/>
          </p:nvSpPr>
          <p:spPr bwMode="auto">
            <a:xfrm>
              <a:off x="6012330" y="3481427"/>
              <a:ext cx="974011" cy="53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 name="Grupa 7"/>
            <p:cNvGrpSpPr/>
            <p:nvPr/>
          </p:nvGrpSpPr>
          <p:grpSpPr>
            <a:xfrm>
              <a:off x="3726878" y="2189175"/>
              <a:ext cx="5274212" cy="3882465"/>
              <a:chOff x="3583444" y="1726519"/>
              <a:chExt cx="5274212" cy="3882465"/>
            </a:xfrm>
          </p:grpSpPr>
          <p:grpSp>
            <p:nvGrpSpPr>
              <p:cNvPr id="9" name="Grupa 38"/>
              <p:cNvGrpSpPr>
                <a:grpSpLocks/>
              </p:cNvGrpSpPr>
              <p:nvPr/>
            </p:nvGrpSpPr>
            <p:grpSpPr bwMode="auto">
              <a:xfrm>
                <a:off x="3583444" y="1726519"/>
                <a:ext cx="5274212" cy="3882465"/>
                <a:chOff x="3413429" y="1268760"/>
                <a:chExt cx="5730571" cy="3882733"/>
              </a:xfrm>
            </p:grpSpPr>
            <p:grpSp>
              <p:nvGrpSpPr>
                <p:cNvPr id="17" name="Grupa 34"/>
                <p:cNvGrpSpPr>
                  <a:grpSpLocks/>
                </p:cNvGrpSpPr>
                <p:nvPr/>
              </p:nvGrpSpPr>
              <p:grpSpPr bwMode="auto">
                <a:xfrm>
                  <a:off x="3413429" y="1268760"/>
                  <a:ext cx="5730571" cy="3882733"/>
                  <a:chOff x="3413429" y="1268760"/>
                  <a:chExt cx="5730571" cy="3882733"/>
                </a:xfrm>
              </p:grpSpPr>
              <p:grpSp>
                <p:nvGrpSpPr>
                  <p:cNvPr id="21" name="Grupa 28"/>
                  <p:cNvGrpSpPr>
                    <a:grpSpLocks/>
                  </p:cNvGrpSpPr>
                  <p:nvPr/>
                </p:nvGrpSpPr>
                <p:grpSpPr bwMode="auto">
                  <a:xfrm>
                    <a:off x="3413429" y="1268760"/>
                    <a:ext cx="5730571" cy="3882733"/>
                    <a:chOff x="590851" y="1124744"/>
                    <a:chExt cx="5538487" cy="3669263"/>
                  </a:xfrm>
                </p:grpSpPr>
                <p:grpSp>
                  <p:nvGrpSpPr>
                    <p:cNvPr id="26" name="Grupa 33"/>
                    <p:cNvGrpSpPr>
                      <a:grpSpLocks/>
                    </p:cNvGrpSpPr>
                    <p:nvPr/>
                  </p:nvGrpSpPr>
                  <p:grpSpPr bwMode="auto">
                    <a:xfrm>
                      <a:off x="590851" y="1124744"/>
                      <a:ext cx="5538487" cy="3669263"/>
                      <a:chOff x="-417307" y="1268760"/>
                      <a:chExt cx="5539203" cy="3668588"/>
                    </a:xfrm>
                  </p:grpSpPr>
                  <p:grpSp>
                    <p:nvGrpSpPr>
                      <p:cNvPr id="28" name="Grupa 4"/>
                      <p:cNvGrpSpPr>
                        <a:grpSpLocks/>
                      </p:cNvGrpSpPr>
                      <p:nvPr/>
                    </p:nvGrpSpPr>
                    <p:grpSpPr bwMode="auto">
                      <a:xfrm>
                        <a:off x="145748" y="1268760"/>
                        <a:ext cx="4976148" cy="3063097"/>
                        <a:chOff x="-33764" y="1268760"/>
                        <a:chExt cx="4976148" cy="3063097"/>
                      </a:xfrm>
                    </p:grpSpPr>
                    <p:sp>
                      <p:nvSpPr>
                        <p:cNvPr id="32" name="Line 3"/>
                        <p:cNvSpPr>
                          <a:spLocks noChangeShapeType="1"/>
                        </p:cNvSpPr>
                        <p:nvPr/>
                      </p:nvSpPr>
                      <p:spPr bwMode="auto">
                        <a:xfrm flipV="1">
                          <a:off x="827049" y="1268760"/>
                          <a:ext cx="0" cy="3046596"/>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3" name="Line 4"/>
                        <p:cNvSpPr>
                          <a:spLocks noChangeShapeType="1"/>
                        </p:cNvSpPr>
                        <p:nvPr/>
                      </p:nvSpPr>
                      <p:spPr bwMode="auto">
                        <a:xfrm>
                          <a:off x="827049" y="4315356"/>
                          <a:ext cx="4115335"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4" name="Freeform 9"/>
                        <p:cNvSpPr>
                          <a:spLocks/>
                        </p:cNvSpPr>
                        <p:nvPr/>
                      </p:nvSpPr>
                      <p:spPr bwMode="auto">
                        <a:xfrm>
                          <a:off x="827049" y="1556769"/>
                          <a:ext cx="3888239" cy="2377575"/>
                        </a:xfrm>
                        <a:custGeom>
                          <a:avLst/>
                          <a:gdLst>
                            <a:gd name="T0" fmla="*/ 0 w 2160"/>
                            <a:gd name="T1" fmla="*/ 2147483647 h 1104"/>
                            <a:gd name="T2" fmla="*/ 967739959 w 2160"/>
                            <a:gd name="T3" fmla="*/ 1854987856 h 1104"/>
                            <a:gd name="T4" fmla="*/ 2147483647 w 2160"/>
                            <a:gd name="T5" fmla="*/ 772911943 h 1104"/>
                            <a:gd name="T6" fmla="*/ 2147483647 w 2160"/>
                            <a:gd name="T7" fmla="*/ 309164082 h 1104"/>
                            <a:gd name="T8" fmla="*/ 2147483647 w 2160"/>
                            <a:gd name="T9" fmla="*/ 154582041 h 1104"/>
                            <a:gd name="T10" fmla="*/ 2147483647 w 2160"/>
                            <a:gd name="T11" fmla="*/ 0 h 1104"/>
                            <a:gd name="T12" fmla="*/ 0 60000 65536"/>
                            <a:gd name="T13" fmla="*/ 0 60000 65536"/>
                            <a:gd name="T14" fmla="*/ 0 60000 65536"/>
                            <a:gd name="T15" fmla="*/ 0 60000 65536"/>
                            <a:gd name="T16" fmla="*/ 0 60000 65536"/>
                            <a:gd name="T17" fmla="*/ 0 60000 65536"/>
                            <a:gd name="T18" fmla="*/ 0 w 2160"/>
                            <a:gd name="T19" fmla="*/ 0 h 1104"/>
                            <a:gd name="T20" fmla="*/ 2160 w 2160"/>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2160" h="1104">
                              <a:moveTo>
                                <a:pt x="0" y="1104"/>
                              </a:moveTo>
                              <a:cubicBezTo>
                                <a:pt x="120" y="912"/>
                                <a:pt x="240" y="720"/>
                                <a:pt x="384" y="576"/>
                              </a:cubicBezTo>
                              <a:cubicBezTo>
                                <a:pt x="528" y="432"/>
                                <a:pt x="704" y="320"/>
                                <a:pt x="864" y="240"/>
                              </a:cubicBezTo>
                              <a:cubicBezTo>
                                <a:pt x="1024" y="160"/>
                                <a:pt x="1208" y="128"/>
                                <a:pt x="1344" y="96"/>
                              </a:cubicBezTo>
                              <a:cubicBezTo>
                                <a:pt x="1480" y="64"/>
                                <a:pt x="1544" y="64"/>
                                <a:pt x="1680" y="48"/>
                              </a:cubicBezTo>
                              <a:cubicBezTo>
                                <a:pt x="1816" y="32"/>
                                <a:pt x="1988" y="16"/>
                                <a:pt x="2160" y="0"/>
                              </a:cubicBez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5" name="Line 12"/>
                        <p:cNvSpPr>
                          <a:spLocks noChangeShapeType="1"/>
                        </p:cNvSpPr>
                        <p:nvPr/>
                      </p:nvSpPr>
                      <p:spPr bwMode="auto">
                        <a:xfrm flipV="1">
                          <a:off x="4715289" y="1628771"/>
                          <a:ext cx="0" cy="2703086"/>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6" name="Line 13"/>
                        <p:cNvSpPr>
                          <a:spLocks noChangeShapeType="1"/>
                        </p:cNvSpPr>
                        <p:nvPr/>
                      </p:nvSpPr>
                      <p:spPr bwMode="auto">
                        <a:xfrm flipH="1">
                          <a:off x="827049" y="1556769"/>
                          <a:ext cx="3888239"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7" name="Line 17"/>
                        <p:cNvSpPr>
                          <a:spLocks noChangeShapeType="1"/>
                        </p:cNvSpPr>
                        <p:nvPr/>
                      </p:nvSpPr>
                      <p:spPr bwMode="auto">
                        <a:xfrm flipV="1">
                          <a:off x="1115522" y="1556769"/>
                          <a:ext cx="3599767" cy="1872060"/>
                        </a:xfrm>
                        <a:prstGeom prst="line">
                          <a:avLst/>
                        </a:prstGeom>
                        <a:ln>
                          <a:prstDash val="dash"/>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8" name="Oval 14"/>
                        <p:cNvSpPr>
                          <a:spLocks noChangeArrowheads="1"/>
                        </p:cNvSpPr>
                        <p:nvPr/>
                      </p:nvSpPr>
                      <p:spPr bwMode="auto">
                        <a:xfrm>
                          <a:off x="4643171" y="1484767"/>
                          <a:ext cx="153443" cy="151504"/>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9" name="Line 12"/>
                        <p:cNvSpPr>
                          <a:spLocks noChangeShapeType="1"/>
                        </p:cNvSpPr>
                        <p:nvPr/>
                      </p:nvSpPr>
                      <p:spPr bwMode="auto">
                        <a:xfrm flipV="1">
                          <a:off x="1115522" y="3428829"/>
                          <a:ext cx="0" cy="864027"/>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40" name="Line 13"/>
                        <p:cNvSpPr>
                          <a:spLocks noChangeShapeType="1"/>
                        </p:cNvSpPr>
                        <p:nvPr/>
                      </p:nvSpPr>
                      <p:spPr bwMode="auto">
                        <a:xfrm flipH="1">
                          <a:off x="800965" y="2492799"/>
                          <a:ext cx="1948723"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41" name="pole tekstowe 40"/>
                        <p:cNvSpPr txBox="1"/>
                        <p:nvPr/>
                      </p:nvSpPr>
                      <p:spPr>
                        <a:xfrm>
                          <a:off x="-33764" y="2561801"/>
                          <a:ext cx="900708" cy="29082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42" name="Line 13"/>
                        <p:cNvSpPr>
                          <a:spLocks noChangeShapeType="1"/>
                        </p:cNvSpPr>
                        <p:nvPr/>
                      </p:nvSpPr>
                      <p:spPr bwMode="auto">
                        <a:xfrm flipH="1">
                          <a:off x="827049" y="3428829"/>
                          <a:ext cx="288472"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sp>
                    <p:nvSpPr>
                      <p:cNvPr id="29" name="Line 13"/>
                      <p:cNvSpPr>
                        <a:spLocks noChangeShapeType="1"/>
                      </p:cNvSpPr>
                      <p:nvPr/>
                    </p:nvSpPr>
                    <p:spPr bwMode="auto">
                      <a:xfrm flipH="1" flipV="1">
                        <a:off x="2999783" y="2561801"/>
                        <a:ext cx="0" cy="1707054"/>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30" name="pole tekstowe 29"/>
                      <p:cNvSpPr txBox="1"/>
                      <p:nvPr/>
                    </p:nvSpPr>
                    <p:spPr>
                      <a:xfrm>
                        <a:off x="2825021" y="4646526"/>
                        <a:ext cx="934641" cy="2908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E(L1)</a:t>
                        </a:r>
                      </a:p>
                    </p:txBody>
                  </p:sp>
                  <p:sp>
                    <p:nvSpPr>
                      <p:cNvPr id="31" name="pole tekstowe 30"/>
                      <p:cNvSpPr txBox="1"/>
                      <p:nvPr/>
                    </p:nvSpPr>
                    <p:spPr>
                      <a:xfrm>
                        <a:off x="-417307" y="2416389"/>
                        <a:ext cx="1640223" cy="2908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U(CE) = U(L1)</a:t>
                        </a:r>
                      </a:p>
                    </p:txBody>
                  </p:sp>
                </p:grpSp>
                <p:sp>
                  <p:nvSpPr>
                    <p:cNvPr id="27" name="Oval 22"/>
                    <p:cNvSpPr>
                      <a:spLocks noChangeArrowheads="1"/>
                    </p:cNvSpPr>
                    <p:nvPr/>
                  </p:nvSpPr>
                  <p:spPr bwMode="auto">
                    <a:xfrm>
                      <a:off x="3936925" y="2281493"/>
                      <a:ext cx="153423" cy="153033"/>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sp>
                <p:nvSpPr>
                  <p:cNvPr id="22" name="Line 13"/>
                  <p:cNvSpPr>
                    <a:spLocks noChangeShapeType="1"/>
                  </p:cNvSpPr>
                  <p:nvPr/>
                </p:nvSpPr>
                <p:spPr bwMode="auto">
                  <a:xfrm flipH="1" flipV="1">
                    <a:off x="5940548" y="2637279"/>
                    <a:ext cx="0" cy="1907512"/>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3" name="Line 13"/>
                  <p:cNvSpPr>
                    <a:spLocks noChangeShapeType="1"/>
                  </p:cNvSpPr>
                  <p:nvPr/>
                </p:nvSpPr>
                <p:spPr bwMode="auto">
                  <a:xfrm flipH="1" flipV="1">
                    <a:off x="6948572" y="4509070"/>
                    <a:ext cx="66671" cy="3572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4" name="pole tekstowe 23"/>
                  <p:cNvSpPr txBox="1"/>
                  <p:nvPr/>
                </p:nvSpPr>
                <p:spPr bwMode="auto">
                  <a:xfrm>
                    <a:off x="5291819" y="4636372"/>
                    <a:ext cx="1310158" cy="3077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CE = M0 - K </a:t>
                    </a:r>
                  </a:p>
                </p:txBody>
              </p:sp>
              <p:sp>
                <p:nvSpPr>
                  <p:cNvPr id="25" name="pole tekstowe 24"/>
                  <p:cNvSpPr txBox="1"/>
                  <p:nvPr/>
                </p:nvSpPr>
                <p:spPr bwMode="auto">
                  <a:xfrm>
                    <a:off x="6746434" y="4628920"/>
                    <a:ext cx="504806" cy="307798"/>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M0 </a:t>
                    </a:r>
                  </a:p>
                </p:txBody>
              </p:sp>
            </p:grpSp>
            <p:sp>
              <p:nvSpPr>
                <p:cNvPr id="18" name="Oval 14"/>
                <p:cNvSpPr>
                  <a:spLocks noChangeArrowheads="1"/>
                </p:cNvSpPr>
                <p:nvPr/>
              </p:nvSpPr>
              <p:spPr bwMode="auto">
                <a:xfrm>
                  <a:off x="5867526" y="2492807"/>
                  <a:ext cx="158744" cy="161936"/>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9" name="Oval 15"/>
                <p:cNvSpPr>
                  <a:spLocks noChangeArrowheads="1"/>
                </p:cNvSpPr>
                <p:nvPr/>
              </p:nvSpPr>
              <p:spPr bwMode="auto">
                <a:xfrm>
                  <a:off x="5110318" y="3478713"/>
                  <a:ext cx="157156" cy="161936"/>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0" name="Prostokąt 19"/>
                <p:cNvSpPr/>
                <p:nvPr/>
              </p:nvSpPr>
              <p:spPr>
                <a:xfrm>
                  <a:off x="5940548" y="4473350"/>
                  <a:ext cx="1058289" cy="53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0" name="pole tekstowe 9"/>
              <p:cNvSpPr txBox="1"/>
              <p:nvPr/>
            </p:nvSpPr>
            <p:spPr bwMode="auto">
              <a:xfrm>
                <a:off x="3731196" y="1881398"/>
                <a:ext cx="121227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U(M0+ 100)</a:t>
                </a:r>
              </a:p>
            </p:txBody>
          </p:sp>
          <p:sp>
            <p:nvSpPr>
              <p:cNvPr id="14" name="pole tekstowe 13"/>
              <p:cNvSpPr txBox="1"/>
              <p:nvPr/>
            </p:nvSpPr>
            <p:spPr bwMode="auto">
              <a:xfrm>
                <a:off x="3583444" y="3880942"/>
                <a:ext cx="127250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U(M0- 100)</a:t>
                </a:r>
              </a:p>
            </p:txBody>
          </p:sp>
          <p:sp>
            <p:nvSpPr>
              <p:cNvPr id="15" name="pole tekstowe 14"/>
              <p:cNvSpPr txBox="1"/>
              <p:nvPr/>
            </p:nvSpPr>
            <p:spPr bwMode="auto">
              <a:xfrm>
                <a:off x="4356100" y="3335338"/>
                <a:ext cx="587375" cy="30777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6" name="Prostokąt 15"/>
              <p:cNvSpPr/>
              <p:nvPr/>
            </p:nvSpPr>
            <p:spPr>
              <a:xfrm>
                <a:off x="6239064" y="4543838"/>
                <a:ext cx="27764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K</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p:txBody>
          </p:sp>
        </p:grpSp>
      </p:grpSp>
      <p:sp>
        <p:nvSpPr>
          <p:cNvPr id="3" name="Prostokąt 2"/>
          <p:cNvSpPr/>
          <p:nvPr/>
        </p:nvSpPr>
        <p:spPr>
          <a:xfrm>
            <a:off x="907793" y="2604661"/>
            <a:ext cx="4322221" cy="3785652"/>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Search for the equivalent of certainty 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CE = M0 -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CE - the level of wealth which a risk-averse person  is willing to lower his initial wealth to not participate in the fair game.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K - maximum insurance</a:t>
            </a:r>
          </a:p>
        </p:txBody>
      </p:sp>
    </p:spTree>
    <p:extLst>
      <p:ext uri="{BB962C8B-B14F-4D97-AF65-F5344CB8AC3E}">
        <p14:creationId xmlns:p14="http://schemas.microsoft.com/office/powerpoint/2010/main" val="34276627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sp>
        <p:nvSpPr>
          <p:cNvPr id="4" name="Prostokąt 3"/>
          <p:cNvSpPr/>
          <p:nvPr/>
        </p:nvSpPr>
        <p:spPr>
          <a:xfrm>
            <a:off x="365760" y="1340768"/>
            <a:ext cx="11415562" cy="181588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How much will a risk-averse person be willing to pay for avoiding risk -&gt; maximum payment for insurance.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What will be the equivalent of CE certainty?</a:t>
            </a:r>
          </a:p>
        </p:txBody>
      </p:sp>
      <p:grpSp>
        <p:nvGrpSpPr>
          <p:cNvPr id="43" name="Grupa 46"/>
          <p:cNvGrpSpPr>
            <a:grpSpLocks/>
          </p:cNvGrpSpPr>
          <p:nvPr/>
        </p:nvGrpSpPr>
        <p:grpSpPr bwMode="auto">
          <a:xfrm>
            <a:off x="1969921" y="3354418"/>
            <a:ext cx="3168650" cy="1531937"/>
            <a:chOff x="309752" y="3068965"/>
            <a:chExt cx="3739018" cy="1531030"/>
          </a:xfrm>
        </p:grpSpPr>
        <p:grpSp>
          <p:nvGrpSpPr>
            <p:cNvPr id="44" name="Grupa 19"/>
            <p:cNvGrpSpPr>
              <a:grpSpLocks/>
            </p:cNvGrpSpPr>
            <p:nvPr/>
          </p:nvGrpSpPr>
          <p:grpSpPr bwMode="auto">
            <a:xfrm>
              <a:off x="309752" y="3068965"/>
              <a:ext cx="3739017" cy="1387256"/>
              <a:chOff x="165736" y="1341443"/>
              <a:chExt cx="3739017" cy="1387256"/>
            </a:xfrm>
          </p:grpSpPr>
          <p:cxnSp>
            <p:nvCxnSpPr>
              <p:cNvPr id="46" name="Łącznik prosty 40"/>
              <p:cNvCxnSpPr>
                <a:stCxn id="48" idx="6"/>
                <a:endCxn id="49" idx="1"/>
              </p:cNvCxnSpPr>
              <p:nvPr/>
            </p:nvCxnSpPr>
            <p:spPr>
              <a:xfrm flipV="1">
                <a:off x="323089" y="1495339"/>
                <a:ext cx="2304104" cy="709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Łącznik prosty 41"/>
              <p:cNvCxnSpPr>
                <a:stCxn id="48" idx="6"/>
                <a:endCxn id="45" idx="1"/>
              </p:cNvCxnSpPr>
              <p:nvPr/>
            </p:nvCxnSpPr>
            <p:spPr>
              <a:xfrm>
                <a:off x="323089" y="2204532"/>
                <a:ext cx="2377162" cy="514045"/>
              </a:xfrm>
              <a:prstGeom prst="line">
                <a:avLst/>
              </a:prstGeom>
            </p:spPr>
            <p:style>
              <a:lnRef idx="1">
                <a:schemeClr val="accent1"/>
              </a:lnRef>
              <a:fillRef idx="0">
                <a:schemeClr val="accent1"/>
              </a:fillRef>
              <a:effectRef idx="0">
                <a:schemeClr val="accent1"/>
              </a:effectRef>
              <a:fontRef idx="minor">
                <a:schemeClr val="tx1"/>
              </a:fontRef>
            </p:style>
          </p:cxnSp>
          <p:sp>
            <p:nvSpPr>
              <p:cNvPr id="48" name="Elipsa 47"/>
              <p:cNvSpPr/>
              <p:nvPr/>
            </p:nvSpPr>
            <p:spPr>
              <a:xfrm>
                <a:off x="165736" y="2133136"/>
                <a:ext cx="157353" cy="14279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49" name="pole tekstowe 48"/>
              <p:cNvSpPr txBox="1"/>
              <p:nvPr/>
            </p:nvSpPr>
            <p:spPr>
              <a:xfrm>
                <a:off x="2627194" y="1341443"/>
                <a:ext cx="1277560" cy="307793"/>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M0 - 100</a:t>
                </a:r>
                <a:endParaRPr kumimoji="0" lang="en-GB" sz="14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50" name="pole tekstowe 42"/>
              <p:cNvSpPr txBox="1">
                <a:spLocks noChangeArrowheads="1"/>
              </p:cNvSpPr>
              <p:nvPr/>
            </p:nvSpPr>
            <p:spPr bwMode="auto">
              <a:xfrm>
                <a:off x="1355254" y="1628610"/>
                <a:ext cx="897289" cy="307793"/>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0.5</a:t>
                </a:r>
              </a:p>
            </p:txBody>
          </p:sp>
          <p:sp>
            <p:nvSpPr>
              <p:cNvPr id="51" name="pole tekstowe 50"/>
              <p:cNvSpPr txBox="1">
                <a:spLocks noChangeArrowheads="1"/>
              </p:cNvSpPr>
              <p:nvPr/>
            </p:nvSpPr>
            <p:spPr bwMode="auto">
              <a:xfrm>
                <a:off x="1184787" y="2420304"/>
                <a:ext cx="1127700" cy="307793"/>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0.5 </a:t>
                </a:r>
              </a:p>
            </p:txBody>
          </p:sp>
        </p:grpSp>
        <p:sp>
          <p:nvSpPr>
            <p:cNvPr id="45" name="pole tekstowe 44"/>
            <p:cNvSpPr txBox="1"/>
            <p:nvPr/>
          </p:nvSpPr>
          <p:spPr>
            <a:xfrm>
              <a:off x="2844267" y="4292202"/>
              <a:ext cx="1204503" cy="307793"/>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M0 +100</a:t>
              </a:r>
              <a:endParaRPr kumimoji="0" lang="en-GB" sz="14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grpSp>
      <p:grpSp>
        <p:nvGrpSpPr>
          <p:cNvPr id="52" name="Grupa 19"/>
          <p:cNvGrpSpPr>
            <a:grpSpLocks/>
          </p:cNvGrpSpPr>
          <p:nvPr/>
        </p:nvGrpSpPr>
        <p:grpSpPr bwMode="auto">
          <a:xfrm>
            <a:off x="1861972" y="5730904"/>
            <a:ext cx="3313113" cy="306388"/>
            <a:chOff x="165737" y="2061186"/>
            <a:chExt cx="3689554" cy="307635"/>
          </a:xfrm>
        </p:grpSpPr>
        <p:cxnSp>
          <p:nvCxnSpPr>
            <p:cNvPr id="53" name="Łącznik prosty 47"/>
            <p:cNvCxnSpPr>
              <a:stCxn id="54" idx="6"/>
              <a:endCxn id="55" idx="1"/>
            </p:cNvCxnSpPr>
            <p:nvPr/>
          </p:nvCxnSpPr>
          <p:spPr>
            <a:xfrm>
              <a:off x="323078" y="2204643"/>
              <a:ext cx="2169181" cy="9564"/>
            </a:xfrm>
            <a:prstGeom prst="line">
              <a:avLst/>
            </a:prstGeom>
          </p:spPr>
          <p:style>
            <a:lnRef idx="1">
              <a:schemeClr val="accent1"/>
            </a:lnRef>
            <a:fillRef idx="0">
              <a:schemeClr val="accent1"/>
            </a:fillRef>
            <a:effectRef idx="0">
              <a:schemeClr val="accent1"/>
            </a:effectRef>
            <a:fontRef idx="minor">
              <a:schemeClr val="tx1"/>
            </a:fontRef>
          </p:style>
        </p:cxnSp>
        <p:sp>
          <p:nvSpPr>
            <p:cNvPr id="54" name="Elipsa 53"/>
            <p:cNvSpPr/>
            <p:nvPr/>
          </p:nvSpPr>
          <p:spPr>
            <a:xfrm>
              <a:off x="165737" y="2132915"/>
              <a:ext cx="157341" cy="143457"/>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5" name="pole tekstowe 54"/>
            <p:cNvSpPr txBox="1"/>
            <p:nvPr/>
          </p:nvSpPr>
          <p:spPr>
            <a:xfrm>
              <a:off x="2492259" y="2061186"/>
              <a:ext cx="1363032" cy="307635"/>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M0 – </a:t>
              </a:r>
              <a:r>
                <a:rPr kumimoji="0" lang="en-GB" sz="1400" b="1" i="1" u="none" strike="noStrike" kern="1200" cap="none" spc="0" normalizeH="0" baseline="0" noProof="0" dirty="0">
                  <a:ln>
                    <a:noFill/>
                  </a:ln>
                  <a:solidFill>
                    <a:srgbClr val="FF0000"/>
                  </a:solidFill>
                  <a:effectLst/>
                  <a:uLnTx/>
                  <a:uFillTx/>
                  <a:latin typeface="Calibri"/>
                  <a:ea typeface="+mn-ea"/>
                  <a:cs typeface="+mn-cs"/>
                </a:rPr>
                <a:t>K</a:t>
              </a: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 = CE</a:t>
              </a:r>
              <a:endParaRPr kumimoji="0" lang="en-GB" sz="14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56" name="pole tekstowe 42"/>
            <p:cNvSpPr txBox="1">
              <a:spLocks noChangeArrowheads="1"/>
            </p:cNvSpPr>
            <p:nvPr/>
          </p:nvSpPr>
          <p:spPr bwMode="auto">
            <a:xfrm>
              <a:off x="1247676" y="2061186"/>
              <a:ext cx="553345" cy="307635"/>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1</a:t>
              </a:r>
            </a:p>
          </p:txBody>
        </p:sp>
      </p:grpSp>
      <p:pic>
        <p:nvPicPr>
          <p:cNvPr id="60" name="Picture 1"/>
          <p:cNvPicPr>
            <a:picLocks noChangeAspect="1" noChangeArrowheads="1"/>
          </p:cNvPicPr>
          <p:nvPr/>
        </p:nvPicPr>
        <p:blipFill>
          <a:blip r:embed="rId2" cstate="print"/>
          <a:srcRect/>
          <a:stretch>
            <a:fillRect/>
          </a:stretch>
        </p:blipFill>
        <p:spPr bwMode="auto">
          <a:xfrm>
            <a:off x="6671296" y="3037491"/>
            <a:ext cx="5472113" cy="3313113"/>
          </a:xfrm>
          <a:prstGeom prst="rect">
            <a:avLst/>
          </a:prstGeom>
          <a:noFill/>
          <a:ln w="9525">
            <a:noFill/>
            <a:miter lim="800000"/>
            <a:headEnd/>
            <a:tailEnd/>
          </a:ln>
        </p:spPr>
      </p:pic>
    </p:spTree>
    <p:extLst>
      <p:ext uri="{BB962C8B-B14F-4D97-AF65-F5344CB8AC3E}">
        <p14:creationId xmlns:p14="http://schemas.microsoft.com/office/powerpoint/2010/main" val="19644342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sp>
        <p:nvSpPr>
          <p:cNvPr id="4" name="Prostokąt 3"/>
          <p:cNvSpPr/>
          <p:nvPr/>
        </p:nvSpPr>
        <p:spPr>
          <a:xfrm>
            <a:off x="519763" y="1340769"/>
            <a:ext cx="11069053" cy="138499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Pratt: The measure of risk aversion is based on finding the certain wealth that a player would accept in order not to play in the game. The larger the amount, the greater the risk aversion A</a:t>
            </a:r>
            <a:r>
              <a:rPr kumimoji="0" lang="en-GB" sz="2800" b="1" i="0" u="none" strike="noStrike" kern="1200" cap="none" spc="0" normalizeH="0" baseline="-25000" noProof="0" dirty="0">
                <a:ln>
                  <a:noFill/>
                </a:ln>
                <a:solidFill>
                  <a:srgbClr val="4BACC6">
                    <a:lumMod val="50000"/>
                  </a:srgbClr>
                </a:solidFill>
                <a:effectLst/>
                <a:uLnTx/>
                <a:uFillTx/>
                <a:latin typeface="Calibri"/>
                <a:ea typeface="+mn-ea"/>
                <a:cs typeface="+mn-cs"/>
              </a:rPr>
              <a:t>p</a:t>
            </a: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9774" y="2941416"/>
            <a:ext cx="4914528" cy="3450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Prostokąt 21"/>
          <p:cNvSpPr/>
          <p:nvPr/>
        </p:nvSpPr>
        <p:spPr>
          <a:xfrm>
            <a:off x="2059075" y="4666551"/>
            <a:ext cx="188102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John W. Pratt</a:t>
            </a:r>
          </a:p>
        </p:txBody>
      </p:sp>
      <p:pic>
        <p:nvPicPr>
          <p:cNvPr id="23" name="Picture 2" descr="photo of John W. Pratt"/>
          <p:cNvPicPr>
            <a:picLocks noChangeAspect="1" noChangeArrowheads="1"/>
          </p:cNvPicPr>
          <p:nvPr/>
        </p:nvPicPr>
        <p:blipFill>
          <a:blip r:embed="rId3" cstate="print">
            <a:lum contrast="30000"/>
            <a:grayscl/>
          </a:blip>
          <a:srcRect/>
          <a:stretch>
            <a:fillRect/>
          </a:stretch>
        </p:blipFill>
        <p:spPr bwMode="auto">
          <a:xfrm>
            <a:off x="2142299" y="2819661"/>
            <a:ext cx="1714579" cy="1812555"/>
          </a:xfrm>
          <a:prstGeom prst="rect">
            <a:avLst/>
          </a:prstGeom>
          <a:ln>
            <a:noFill/>
          </a:ln>
          <a:effectLst>
            <a:outerShdw blurRad="292100" dist="139700" dir="2700000" algn="tl" rotWithShape="0">
              <a:srgbClr val="333333">
                <a:alpha val="65000"/>
              </a:srgbClr>
            </a:outerShdw>
          </a:effectLst>
        </p:spPr>
      </p:pic>
      <p:graphicFrame>
        <p:nvGraphicFramePr>
          <p:cNvPr id="24" name="Object 3"/>
          <p:cNvGraphicFramePr>
            <a:graphicFrameLocks noChangeAspect="1"/>
          </p:cNvGraphicFramePr>
          <p:nvPr/>
        </p:nvGraphicFramePr>
        <p:xfrm>
          <a:off x="2095501" y="5162551"/>
          <a:ext cx="3308350" cy="1133475"/>
        </p:xfrm>
        <a:graphic>
          <a:graphicData uri="http://schemas.openxmlformats.org/presentationml/2006/ole">
            <mc:AlternateContent xmlns:mc="http://schemas.openxmlformats.org/markup-compatibility/2006">
              <mc:Choice xmlns:v="urn:schemas-microsoft-com:vml" Requires="v">
                <p:oleObj name="Równanie" r:id="rId4" imgW="1295280" imgH="444240" progId="Equation.3">
                  <p:embed/>
                </p:oleObj>
              </mc:Choice>
              <mc:Fallback>
                <p:oleObj name="Równanie" r:id="rId4" imgW="1295280" imgH="444240" progId="Equation.3">
                  <p:embed/>
                  <p:pic>
                    <p:nvPicPr>
                      <p:cNvPr id="2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1" y="5162551"/>
                        <a:ext cx="3308350"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630698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pole tekstowe 20"/>
              <p:cNvSpPr txBox="1"/>
              <p:nvPr/>
            </p:nvSpPr>
            <p:spPr>
              <a:xfrm>
                <a:off x="1759101" y="5402563"/>
                <a:ext cx="2046714" cy="8144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smtClean="0">
                              <a:ln>
                                <a:noFill/>
                              </a:ln>
                              <a:solidFill>
                                <a:prstClr val="black"/>
                              </a:solidFill>
                              <a:effectLst/>
                              <a:uLnTx/>
                              <a:uFillTx/>
                              <a:latin typeface="Cambria Math"/>
                              <a:ea typeface="+mn-ea"/>
                              <a:cs typeface="+mn-cs"/>
                            </a:rPr>
                            <m:t>𝐴𝑃</m:t>
                          </m:r>
                        </m:e>
                        <m:sub/>
                      </m:sSub>
                      <m:r>
                        <a:rPr kumimoji="0" lang="en-GB" sz="2400" b="0" i="1"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GB" sz="2400" b="0" i="1" u="none" strike="noStrike" kern="1200" cap="none" spc="0" normalizeH="0" baseline="0" noProof="0" smtClean="0">
                              <a:ln>
                                <a:noFill/>
                              </a:ln>
                              <a:solidFill>
                                <a:prstClr val="black"/>
                              </a:solidFill>
                              <a:effectLst/>
                              <a:uLnTx/>
                              <a:uFillTx/>
                              <a:latin typeface="Cambria Math"/>
                              <a:ea typeface="+mn-ea"/>
                              <a:cs typeface="+mn-cs"/>
                            </a:rPr>
                            <m:t>𝑈</m:t>
                          </m:r>
                          <m:r>
                            <a:rPr kumimoji="0" lang="en-GB" sz="2400" b="0" i="1" u="none" strike="noStrike" kern="1200" cap="none" spc="0" normalizeH="0" baseline="0" noProof="0" smtClean="0">
                              <a:ln>
                                <a:noFill/>
                              </a:ln>
                              <a:solidFill>
                                <a:prstClr val="black"/>
                              </a:solidFill>
                              <a:effectLst/>
                              <a:uLnTx/>
                              <a:uFillTx/>
                              <a:latin typeface="Cambria Math"/>
                              <a:ea typeface="+mn-ea"/>
                              <a:cs typeface="+mn-cs"/>
                            </a:rPr>
                            <m:t>′′</m:t>
                          </m:r>
                        </m:num>
                        <m:den>
                          <m:r>
                            <a:rPr kumimoji="0" lang="en-GB" sz="2400" b="0" i="1" u="none" strike="noStrike" kern="1200" cap="none" spc="0" normalizeH="0" baseline="0" noProof="0" smtClean="0">
                              <a:ln>
                                <a:noFill/>
                              </a:ln>
                              <a:solidFill>
                                <a:prstClr val="black"/>
                              </a:solidFill>
                              <a:effectLst/>
                              <a:uLnTx/>
                              <a:uFillTx/>
                              <a:latin typeface="Cambria Math"/>
                              <a:ea typeface="+mn-ea"/>
                              <a:cs typeface="+mn-cs"/>
                            </a:rPr>
                            <m:t>𝑈</m:t>
                          </m:r>
                          <m:r>
                            <a:rPr kumimoji="0" lang="en-GB" sz="2400" b="0" i="1" u="none" strike="noStrike" kern="1200" cap="none" spc="0" normalizeH="0" baseline="0" noProof="0" smtClean="0">
                              <a:ln>
                                <a:noFill/>
                              </a:ln>
                              <a:solidFill>
                                <a:prstClr val="black"/>
                              </a:solidFill>
                              <a:effectLst/>
                              <a:uLnTx/>
                              <a:uFillTx/>
                              <a:latin typeface="Cambria Math"/>
                              <a:ea typeface="+mn-ea"/>
                              <a:cs typeface="+mn-cs"/>
                            </a:rPr>
                            <m:t>′</m:t>
                          </m:r>
                        </m:den>
                      </m:f>
                      <m:r>
                        <a:rPr kumimoji="0" lang="en-GB" sz="2400" b="0" i="1" u="none" strike="noStrike" kern="1200" cap="none" spc="0" normalizeH="0" baseline="0" noProof="0" smtClean="0">
                          <a:ln>
                            <a:noFill/>
                          </a:ln>
                          <a:solidFill>
                            <a:prstClr val="black"/>
                          </a:solidFill>
                          <a:effectLst/>
                          <a:uLnTx/>
                          <a:uFillTx/>
                          <a:latin typeface="Cambria Math"/>
                          <a:ea typeface="+mn-ea"/>
                          <a:cs typeface="+mn-cs"/>
                        </a:rPr>
                        <m:t> </m:t>
                      </m:r>
                    </m:oMath>
                  </m:oMathPara>
                </a14:m>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1" name="pole tekstowe 20"/>
              <p:cNvSpPr txBox="1">
                <a:spLocks noRot="1" noChangeAspect="1" noMove="1" noResize="1" noEditPoints="1" noAdjustHandles="1" noChangeArrowheads="1" noChangeShapeType="1" noTextEdit="1"/>
              </p:cNvSpPr>
              <p:nvPr/>
            </p:nvSpPr>
            <p:spPr>
              <a:xfrm>
                <a:off x="1759101" y="5402563"/>
                <a:ext cx="2046714" cy="814454"/>
              </a:xfrm>
              <a:prstGeom prst="rect">
                <a:avLst/>
              </a:prstGeom>
              <a:blipFill>
                <a:blip r:embed="rId2"/>
                <a:stretch>
                  <a:fillRect/>
                </a:stretch>
              </a:blipFill>
            </p:spPr>
            <p:txBody>
              <a:bodyPr/>
              <a:lstStyle/>
              <a:p>
                <a:r>
                  <a:rPr lang="pl-PL">
                    <a:noFill/>
                  </a:rPr>
                  <a:t> </a:t>
                </a:r>
              </a:p>
            </p:txBody>
          </p:sp>
        </mc:Fallback>
      </mc:AlternateContent>
      <p:sp>
        <p:nvSpPr>
          <p:cNvPr id="2" name="Tytuł 1"/>
          <p:cNvSpPr>
            <a:spLocks noGrp="1"/>
          </p:cNvSpPr>
          <p:nvPr>
            <p:ph type="title"/>
          </p:nvPr>
        </p:nvSpPr>
        <p:spPr>
          <a:xfrm>
            <a:off x="0" y="0"/>
            <a:ext cx="12281836"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grpSp>
        <p:nvGrpSpPr>
          <p:cNvPr id="8" name="Grupa 14"/>
          <p:cNvGrpSpPr>
            <a:grpSpLocks/>
          </p:cNvGrpSpPr>
          <p:nvPr/>
        </p:nvGrpSpPr>
        <p:grpSpPr bwMode="auto">
          <a:xfrm>
            <a:off x="1748274" y="2084386"/>
            <a:ext cx="8640762" cy="3393519"/>
            <a:chOff x="179512" y="1240572"/>
            <a:chExt cx="8568952" cy="4721988"/>
          </a:xfrm>
        </p:grpSpPr>
        <p:sp>
          <p:nvSpPr>
            <p:cNvPr id="9" name="Prostokąt 8"/>
            <p:cNvSpPr/>
            <p:nvPr/>
          </p:nvSpPr>
          <p:spPr>
            <a:xfrm>
              <a:off x="179512" y="2996697"/>
              <a:ext cx="1410683" cy="5139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F81BD">
                      <a:lumMod val="50000"/>
                    </a:srgbClr>
                  </a:solidFill>
                  <a:effectLst/>
                  <a:uLnTx/>
                  <a:uFillTx/>
                  <a:latin typeface="Calibri"/>
                  <a:ea typeface="+mn-ea"/>
                  <a:cs typeface="+mn-cs"/>
                </a:rPr>
                <a:t>John W. Pratt</a:t>
              </a:r>
            </a:p>
          </p:txBody>
        </p:sp>
        <p:pic>
          <p:nvPicPr>
            <p:cNvPr id="10" name="Picture 2" descr="photo of John W. Pratt"/>
            <p:cNvPicPr>
              <a:picLocks noChangeAspect="1" noChangeArrowheads="1"/>
            </p:cNvPicPr>
            <p:nvPr/>
          </p:nvPicPr>
          <p:blipFill>
            <a:blip r:embed="rId3" cstate="print">
              <a:lum contrast="30000"/>
              <a:grayscl/>
            </a:blip>
            <a:srcRect/>
            <a:stretch>
              <a:fillRect/>
            </a:stretch>
          </p:blipFill>
          <p:spPr bwMode="auto">
            <a:xfrm>
              <a:off x="536879" y="1240572"/>
              <a:ext cx="1120907" cy="1703109"/>
            </a:xfrm>
            <a:prstGeom prst="rect">
              <a:avLst/>
            </a:prstGeom>
            <a:ln>
              <a:noFill/>
            </a:ln>
            <a:effectLst>
              <a:outerShdw blurRad="292100" dist="139700" dir="2700000" algn="tl" rotWithShape="0">
                <a:srgbClr val="333333">
                  <a:alpha val="65000"/>
                </a:srgbClr>
              </a:outerShdw>
            </a:effectLst>
          </p:spPr>
        </p:pic>
        <p:graphicFrame>
          <p:nvGraphicFramePr>
            <p:cNvPr id="11" name="Object 3"/>
            <p:cNvGraphicFramePr>
              <a:graphicFrameLocks noChangeAspect="1"/>
            </p:cNvGraphicFramePr>
            <p:nvPr/>
          </p:nvGraphicFramePr>
          <p:xfrm>
            <a:off x="2339752" y="1484784"/>
            <a:ext cx="3308350" cy="1133475"/>
          </p:xfrm>
          <a:graphic>
            <a:graphicData uri="http://schemas.openxmlformats.org/presentationml/2006/ole">
              <mc:AlternateContent xmlns:mc="http://schemas.openxmlformats.org/markup-compatibility/2006">
                <mc:Choice xmlns:v="urn:schemas-microsoft-com:vml" Requires="v">
                  <p:oleObj name="Równanie" r:id="rId4" imgW="1295280" imgH="444240" progId="Equation.3">
                    <p:embed/>
                  </p:oleObj>
                </mc:Choice>
                <mc:Fallback>
                  <p:oleObj name="Równanie" r:id="rId4" imgW="1295280" imgH="444240" progId="Equation.3">
                    <p:embed/>
                    <p:pic>
                      <p:nvPicPr>
                        <p:cNvPr id="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1484784"/>
                          <a:ext cx="3308350"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nvGraphicFramePr>
          <p:xfrm>
            <a:off x="2627784" y="4221088"/>
            <a:ext cx="2593975" cy="1068388"/>
          </p:xfrm>
          <a:graphic>
            <a:graphicData uri="http://schemas.openxmlformats.org/presentationml/2006/ole">
              <mc:AlternateContent xmlns:mc="http://schemas.openxmlformats.org/markup-compatibility/2006">
                <mc:Choice xmlns:v="urn:schemas-microsoft-com:vml" Requires="v">
                  <p:oleObj name="Równanie" r:id="rId6" imgW="1015920" imgH="419040" progId="Equation.3">
                    <p:embed/>
                  </p:oleObj>
                </mc:Choice>
                <mc:Fallback>
                  <p:oleObj name="Równanie" r:id="rId6" imgW="1015920" imgH="419040" progId="Equation.3">
                    <p:embed/>
                    <p:pic>
                      <p:nvPicPr>
                        <p:cNvPr id="1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4221088"/>
                          <a:ext cx="2593975"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5" descr="http://t1.gstatic.com/images?q=tbn:ANd9GcQVOv61kPFlPgRZBcpNn5Vts_4IzJMKXQKjIIVzAjNtyxEBpNOX"/>
            <p:cNvPicPr>
              <a:picLocks noChangeAspect="1" noChangeArrowheads="1"/>
            </p:cNvPicPr>
            <p:nvPr/>
          </p:nvPicPr>
          <p:blipFill>
            <a:blip r:embed="rId8" cstate="print"/>
            <a:srcRect/>
            <a:stretch>
              <a:fillRect/>
            </a:stretch>
          </p:blipFill>
          <p:spPr bwMode="auto">
            <a:xfrm>
              <a:off x="536879" y="3484878"/>
              <a:ext cx="1155541" cy="1853319"/>
            </a:xfrm>
            <a:prstGeom prst="rect">
              <a:avLst/>
            </a:prstGeom>
            <a:ln>
              <a:noFill/>
            </a:ln>
            <a:effectLst>
              <a:outerShdw blurRad="292100" dist="139700" dir="2700000" algn="tl" rotWithShape="0">
                <a:srgbClr val="333333">
                  <a:alpha val="65000"/>
                </a:srgbClr>
              </a:outerShdw>
            </a:effectLst>
          </p:spPr>
        </p:pic>
        <p:sp>
          <p:nvSpPr>
            <p:cNvPr id="14" name="Prostokąt 13"/>
            <p:cNvSpPr/>
            <p:nvPr/>
          </p:nvSpPr>
          <p:spPr>
            <a:xfrm>
              <a:off x="179512" y="5448645"/>
              <a:ext cx="1588028" cy="5139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F81BD">
                      <a:lumMod val="50000"/>
                    </a:srgbClr>
                  </a:solidFill>
                  <a:effectLst/>
                  <a:uLnTx/>
                  <a:uFillTx/>
                  <a:latin typeface="Calibri"/>
                  <a:ea typeface="+mn-ea"/>
                  <a:cs typeface="+mn-cs"/>
                </a:rPr>
                <a:t>Kenneth Arrow</a:t>
              </a:r>
            </a:p>
          </p:txBody>
        </p:sp>
        <p:sp>
          <p:nvSpPr>
            <p:cNvPr id="16" name="Elipsa 15"/>
            <p:cNvSpPr/>
            <p:nvPr/>
          </p:nvSpPr>
          <p:spPr>
            <a:xfrm>
              <a:off x="4140468" y="1339975"/>
              <a:ext cx="1727014" cy="1440244"/>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Elipsa 16"/>
            <p:cNvSpPr/>
            <p:nvPr/>
          </p:nvSpPr>
          <p:spPr>
            <a:xfrm>
              <a:off x="3707533" y="4003983"/>
              <a:ext cx="1728589" cy="1440244"/>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Elipsa 17"/>
            <p:cNvSpPr/>
            <p:nvPr/>
          </p:nvSpPr>
          <p:spPr>
            <a:xfrm>
              <a:off x="7019875" y="2780218"/>
              <a:ext cx="1728589" cy="1440244"/>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Prostokąt 2"/>
          <p:cNvSpPr/>
          <p:nvPr/>
        </p:nvSpPr>
        <p:spPr>
          <a:xfrm>
            <a:off x="96253" y="1196753"/>
            <a:ext cx="11531065"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The same element in two measures -&gt; the measure depends on the concavity of the function --&gt; the Arrow-Pratt measures of risk-aversion </a:t>
            </a:r>
          </a:p>
        </p:txBody>
      </p:sp>
      <p:sp>
        <p:nvSpPr>
          <p:cNvPr id="32" name="Elipsa 31"/>
          <p:cNvSpPr/>
          <p:nvPr/>
        </p:nvSpPr>
        <p:spPr bwMode="auto">
          <a:xfrm>
            <a:off x="2973709" y="5478461"/>
            <a:ext cx="720080" cy="738557"/>
          </a:xfrm>
          <a:prstGeom prst="ellipse">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Prostokąt 32"/>
          <p:cNvSpPr/>
          <p:nvPr/>
        </p:nvSpPr>
        <p:spPr>
          <a:xfrm>
            <a:off x="4684714" y="5235922"/>
            <a:ext cx="7346864"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Technical note:  we add ( - ) to get clear interpretation: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A_P &gt; 0 risk aversion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A_P = 0 risk neutrality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A_P &lt; 0 risk loving</a:t>
            </a:r>
          </a:p>
        </p:txBody>
      </p:sp>
      <mc:AlternateContent xmlns:mc="http://schemas.openxmlformats.org/markup-compatibility/2006" xmlns:a14="http://schemas.microsoft.com/office/drawing/2010/main">
        <mc:Choice Requires="a14">
          <p:sp>
            <p:nvSpPr>
              <p:cNvPr id="6" name="pole tekstowe 5"/>
              <p:cNvSpPr txBox="1"/>
              <p:nvPr/>
            </p:nvSpPr>
            <p:spPr>
              <a:xfrm>
                <a:off x="7824192" y="3255893"/>
                <a:ext cx="2046714" cy="8144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smtClean="0">
                              <a:ln>
                                <a:noFill/>
                              </a:ln>
                              <a:solidFill>
                                <a:prstClr val="black"/>
                              </a:solidFill>
                              <a:effectLst/>
                              <a:uLnTx/>
                              <a:uFillTx/>
                              <a:latin typeface="Cambria Math"/>
                              <a:ea typeface="+mn-ea"/>
                              <a:cs typeface="+mn-cs"/>
                            </a:rPr>
                            <m:t>𝐴𝑃</m:t>
                          </m:r>
                        </m:e>
                        <m:sub/>
                      </m:sSub>
                      <m:r>
                        <a:rPr kumimoji="0" lang="en-GB" sz="2400" b="0" i="1"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GB" sz="2400" b="0" i="1" u="none" strike="noStrike" kern="1200" cap="none" spc="0" normalizeH="0" baseline="0" noProof="0" smtClean="0">
                              <a:ln>
                                <a:noFill/>
                              </a:ln>
                              <a:solidFill>
                                <a:prstClr val="black"/>
                              </a:solidFill>
                              <a:effectLst/>
                              <a:uLnTx/>
                              <a:uFillTx/>
                              <a:latin typeface="Cambria Math"/>
                              <a:ea typeface="+mn-ea"/>
                              <a:cs typeface="+mn-cs"/>
                            </a:rPr>
                            <m:t>𝑈</m:t>
                          </m:r>
                          <m:r>
                            <a:rPr kumimoji="0" lang="en-GB" sz="2400" b="0" i="1" u="none" strike="noStrike" kern="1200" cap="none" spc="0" normalizeH="0" baseline="0" noProof="0" smtClean="0">
                              <a:ln>
                                <a:noFill/>
                              </a:ln>
                              <a:solidFill>
                                <a:prstClr val="black"/>
                              </a:solidFill>
                              <a:effectLst/>
                              <a:uLnTx/>
                              <a:uFillTx/>
                              <a:latin typeface="Cambria Math"/>
                              <a:ea typeface="+mn-ea"/>
                              <a:cs typeface="+mn-cs"/>
                            </a:rPr>
                            <m:t>′′</m:t>
                          </m:r>
                        </m:num>
                        <m:den>
                          <m:r>
                            <a:rPr kumimoji="0" lang="en-GB" sz="2400" b="0" i="1" u="none" strike="noStrike" kern="1200" cap="none" spc="0" normalizeH="0" baseline="0" noProof="0" smtClean="0">
                              <a:ln>
                                <a:noFill/>
                              </a:ln>
                              <a:solidFill>
                                <a:prstClr val="black"/>
                              </a:solidFill>
                              <a:effectLst/>
                              <a:uLnTx/>
                              <a:uFillTx/>
                              <a:latin typeface="Cambria Math"/>
                              <a:ea typeface="+mn-ea"/>
                              <a:cs typeface="+mn-cs"/>
                            </a:rPr>
                            <m:t>𝑈</m:t>
                          </m:r>
                          <m:r>
                            <a:rPr kumimoji="0" lang="en-GB" sz="2400" b="0" i="1" u="none" strike="noStrike" kern="1200" cap="none" spc="0" normalizeH="0" baseline="0" noProof="0" smtClean="0">
                              <a:ln>
                                <a:noFill/>
                              </a:ln>
                              <a:solidFill>
                                <a:prstClr val="black"/>
                              </a:solidFill>
                              <a:effectLst/>
                              <a:uLnTx/>
                              <a:uFillTx/>
                              <a:latin typeface="Cambria Math"/>
                              <a:ea typeface="+mn-ea"/>
                              <a:cs typeface="+mn-cs"/>
                            </a:rPr>
                            <m:t>′</m:t>
                          </m:r>
                        </m:den>
                      </m:f>
                      <m:r>
                        <a:rPr kumimoji="0" lang="en-GB" sz="2400" b="0" i="1" u="none" strike="noStrike" kern="1200" cap="none" spc="0" normalizeH="0" baseline="0" noProof="0" smtClean="0">
                          <a:ln>
                            <a:noFill/>
                          </a:ln>
                          <a:solidFill>
                            <a:prstClr val="black"/>
                          </a:solidFill>
                          <a:effectLst/>
                          <a:uLnTx/>
                          <a:uFillTx/>
                          <a:latin typeface="Cambria Math"/>
                          <a:ea typeface="+mn-ea"/>
                          <a:cs typeface="+mn-cs"/>
                        </a:rPr>
                        <m:t> </m:t>
                      </m:r>
                    </m:oMath>
                  </m:oMathPara>
                </a14:m>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pole tekstowe 5"/>
              <p:cNvSpPr txBox="1">
                <a:spLocks noRot="1" noChangeAspect="1" noMove="1" noResize="1" noEditPoints="1" noAdjustHandles="1" noChangeArrowheads="1" noChangeShapeType="1" noTextEdit="1"/>
              </p:cNvSpPr>
              <p:nvPr/>
            </p:nvSpPr>
            <p:spPr>
              <a:xfrm>
                <a:off x="7824192" y="3255893"/>
                <a:ext cx="2046714" cy="814454"/>
              </a:xfrm>
              <a:prstGeom prst="rect">
                <a:avLst/>
              </a:prstGeom>
              <a:blipFill>
                <a:blip r:embed="rId9"/>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0994760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aversion</a:t>
            </a:r>
          </a:p>
        </p:txBody>
      </p:sp>
      <p:pic>
        <p:nvPicPr>
          <p:cNvPr id="21" name="Picture 3"/>
          <p:cNvPicPr>
            <a:picLocks noChangeAspect="1" noChangeArrowheads="1"/>
          </p:cNvPicPr>
          <p:nvPr/>
        </p:nvPicPr>
        <p:blipFill>
          <a:blip r:embed="rId2" cstate="print"/>
          <a:srcRect/>
          <a:stretch>
            <a:fillRect/>
          </a:stretch>
        </p:blipFill>
        <p:spPr bwMode="auto">
          <a:xfrm>
            <a:off x="6177266" y="3879571"/>
            <a:ext cx="4166686" cy="2396015"/>
          </a:xfrm>
          <a:prstGeom prst="rect">
            <a:avLst/>
          </a:prstGeom>
          <a:noFill/>
          <a:ln w="9525">
            <a:noFill/>
            <a:miter lim="800000"/>
            <a:headEnd/>
            <a:tailEnd/>
          </a:ln>
        </p:spPr>
      </p:pic>
      <p:sp>
        <p:nvSpPr>
          <p:cNvPr id="5" name="Prostokąt 4"/>
          <p:cNvSpPr/>
          <p:nvPr/>
        </p:nvSpPr>
        <p:spPr>
          <a:xfrm>
            <a:off x="192505" y="1268761"/>
            <a:ext cx="10151447"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The Arrow-Pratt measure of absolute risk-aversion is dependent on the monetary units. You can use the relative measure A_P</a:t>
            </a:r>
            <a:r>
              <a:rPr kumimoji="0" lang="en-GB" sz="2800" b="1" i="0" u="none" strike="noStrike" kern="1200" cap="none" spc="0" normalizeH="0" baseline="-25000" noProof="0" dirty="0">
                <a:ln>
                  <a:noFill/>
                </a:ln>
                <a:solidFill>
                  <a:srgbClr val="4BACC6">
                    <a:lumMod val="50000"/>
                  </a:srgbClr>
                </a:solidFill>
                <a:effectLst/>
                <a:uLnTx/>
                <a:uFillTx/>
                <a:latin typeface="Calibri"/>
                <a:ea typeface="+mn-ea"/>
                <a:cs typeface="+mn-cs"/>
              </a:rPr>
              <a:t>R</a:t>
            </a: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The measure shows the percentage of his initial wealth the player is willing to give up to avoid participating in the lottery.</a:t>
            </a:r>
          </a:p>
        </p:txBody>
      </p:sp>
      <mc:AlternateContent xmlns:mc="http://schemas.openxmlformats.org/markup-compatibility/2006" xmlns:a14="http://schemas.microsoft.com/office/drawing/2010/main">
        <mc:Choice Requires="a14">
          <p:sp>
            <p:nvSpPr>
              <p:cNvPr id="6" name="pole tekstowe 5"/>
              <p:cNvSpPr txBox="1"/>
              <p:nvPr/>
            </p:nvSpPr>
            <p:spPr>
              <a:xfrm>
                <a:off x="2509494" y="4412278"/>
                <a:ext cx="3096344" cy="9348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800" b="0" i="1" u="none" strike="noStrike" kern="1200" cap="none" spc="0" normalizeH="0" baseline="0" noProof="0" smtClean="0">
                              <a:ln>
                                <a:noFill/>
                              </a:ln>
                              <a:solidFill>
                                <a:prstClr val="black"/>
                              </a:solidFill>
                              <a:effectLst/>
                              <a:uLnTx/>
                              <a:uFillTx/>
                              <a:latin typeface="Cambria Math"/>
                              <a:ea typeface="+mn-ea"/>
                              <a:cs typeface="+mn-cs"/>
                            </a:rPr>
                            <m:t>𝐴𝑃</m:t>
                          </m:r>
                        </m:e>
                        <m:sub>
                          <m:r>
                            <a:rPr kumimoji="0" lang="en-GB" sz="2800" b="0" i="1" u="none" strike="noStrike" kern="1200" cap="none" spc="0" normalizeH="0" baseline="0" noProof="0" smtClean="0">
                              <a:ln>
                                <a:noFill/>
                              </a:ln>
                              <a:solidFill>
                                <a:prstClr val="black"/>
                              </a:solidFill>
                              <a:effectLst/>
                              <a:uLnTx/>
                              <a:uFillTx/>
                              <a:latin typeface="Cambria Math"/>
                              <a:ea typeface="+mn-ea"/>
                              <a:cs typeface="+mn-cs"/>
                            </a:rPr>
                            <m:t>𝑅</m:t>
                          </m:r>
                        </m:sub>
                      </m:sSub>
                      <m:r>
                        <a:rPr kumimoji="0" lang="en-GB" sz="2800" b="0" i="1" u="none" strike="noStrike" kern="1200" cap="none" spc="0" normalizeH="0" baseline="0" noProof="0" smtClean="0">
                          <a:ln>
                            <a:noFill/>
                          </a:ln>
                          <a:solidFill>
                            <a:prstClr val="black"/>
                          </a:solidFill>
                          <a:effectLst/>
                          <a:uLnTx/>
                          <a:uFillTx/>
                          <a:latin typeface="Cambria Math"/>
                          <a:ea typeface="+mn-ea"/>
                          <a:cs typeface="+mn-cs"/>
                        </a:rPr>
                        <m:t>=−</m:t>
                      </m:r>
                      <m:r>
                        <a:rPr kumimoji="0" lang="en-GB" sz="2800" b="0" i="1" u="none" strike="noStrike" kern="1200" cap="none" spc="0" normalizeH="0" baseline="0" noProof="0" smtClean="0">
                          <a:ln>
                            <a:noFill/>
                          </a:ln>
                          <a:solidFill>
                            <a:prstClr val="black"/>
                          </a:solidFill>
                          <a:effectLst/>
                          <a:uLnTx/>
                          <a:uFillTx/>
                          <a:latin typeface="Cambria Math"/>
                          <a:ea typeface="+mn-ea"/>
                          <a:cs typeface="+mn-cs"/>
                        </a:rPr>
                        <m:t>𝑀</m:t>
                      </m:r>
                      <m:f>
                        <m:f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GB" sz="2800" b="0" i="1" u="none" strike="noStrike" kern="1200" cap="none" spc="0" normalizeH="0" baseline="0" noProof="0" smtClean="0">
                              <a:ln>
                                <a:noFill/>
                              </a:ln>
                              <a:solidFill>
                                <a:prstClr val="black"/>
                              </a:solidFill>
                              <a:effectLst/>
                              <a:uLnTx/>
                              <a:uFillTx/>
                              <a:latin typeface="Cambria Math"/>
                              <a:ea typeface="+mn-ea"/>
                              <a:cs typeface="+mn-cs"/>
                            </a:rPr>
                            <m:t>𝑈</m:t>
                          </m:r>
                          <m:r>
                            <a:rPr kumimoji="0" lang="en-GB" sz="2800" b="0" i="1" u="none" strike="noStrike" kern="1200" cap="none" spc="0" normalizeH="0" baseline="0" noProof="0" smtClean="0">
                              <a:ln>
                                <a:noFill/>
                              </a:ln>
                              <a:solidFill>
                                <a:prstClr val="black"/>
                              </a:solidFill>
                              <a:effectLst/>
                              <a:uLnTx/>
                              <a:uFillTx/>
                              <a:latin typeface="Cambria Math"/>
                              <a:ea typeface="+mn-ea"/>
                              <a:cs typeface="+mn-cs"/>
                            </a:rPr>
                            <m:t>′′</m:t>
                          </m:r>
                        </m:num>
                        <m:den>
                          <m:r>
                            <a:rPr kumimoji="0" lang="en-GB" sz="2800" b="0" i="1" u="none" strike="noStrike" kern="1200" cap="none" spc="0" normalizeH="0" baseline="0" noProof="0" smtClean="0">
                              <a:ln>
                                <a:noFill/>
                              </a:ln>
                              <a:solidFill>
                                <a:prstClr val="black"/>
                              </a:solidFill>
                              <a:effectLst/>
                              <a:uLnTx/>
                              <a:uFillTx/>
                              <a:latin typeface="Cambria Math"/>
                              <a:ea typeface="+mn-ea"/>
                              <a:cs typeface="+mn-cs"/>
                            </a:rPr>
                            <m:t>𝑈</m:t>
                          </m:r>
                          <m:r>
                            <a:rPr kumimoji="0" lang="en-GB" sz="2800" b="0" i="1" u="none" strike="noStrike" kern="1200" cap="none" spc="0" normalizeH="0" baseline="0" noProof="0" smtClean="0">
                              <a:ln>
                                <a:noFill/>
                              </a:ln>
                              <a:solidFill>
                                <a:prstClr val="black"/>
                              </a:solidFill>
                              <a:effectLst/>
                              <a:uLnTx/>
                              <a:uFillTx/>
                              <a:latin typeface="Cambria Math"/>
                              <a:ea typeface="+mn-ea"/>
                              <a:cs typeface="+mn-cs"/>
                            </a:rPr>
                            <m:t>′</m:t>
                          </m:r>
                        </m:den>
                      </m:f>
                      <m:r>
                        <a:rPr kumimoji="0" lang="en-GB" sz="2800" b="0" i="1" u="none" strike="noStrike" kern="1200" cap="none" spc="0" normalizeH="0" baseline="0" noProof="0" smtClean="0">
                          <a:ln>
                            <a:noFill/>
                          </a:ln>
                          <a:solidFill>
                            <a:prstClr val="black"/>
                          </a:solidFill>
                          <a:effectLst/>
                          <a:uLnTx/>
                          <a:uFillTx/>
                          <a:latin typeface="Cambria Math"/>
                          <a:ea typeface="+mn-ea"/>
                          <a:cs typeface="+mn-cs"/>
                        </a:rPr>
                        <m:t> </m:t>
                      </m:r>
                    </m:oMath>
                  </m:oMathPara>
                </a14:m>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pole tekstowe 5"/>
              <p:cNvSpPr txBox="1">
                <a:spLocks noRot="1" noChangeAspect="1" noMove="1" noResize="1" noEditPoints="1" noAdjustHandles="1" noChangeArrowheads="1" noChangeShapeType="1" noTextEdit="1"/>
              </p:cNvSpPr>
              <p:nvPr/>
            </p:nvSpPr>
            <p:spPr>
              <a:xfrm>
                <a:off x="2509494" y="4412278"/>
                <a:ext cx="3096344" cy="934808"/>
              </a:xfrm>
              <a:prstGeom prst="rect">
                <a:avLst/>
              </a:prstGeom>
              <a:blipFill>
                <a:blip r:embed="rId3"/>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3220143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9" y="1071766"/>
            <a:ext cx="3744416" cy="65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7649" y="839417"/>
            <a:ext cx="2655409" cy="1187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945" y="1961374"/>
            <a:ext cx="4526262" cy="731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3455" y="2218708"/>
            <a:ext cx="5400600"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Prostokąt 2"/>
          <p:cNvSpPr/>
          <p:nvPr/>
        </p:nvSpPr>
        <p:spPr>
          <a:xfrm>
            <a:off x="410560" y="3749227"/>
            <a:ext cx="11646569"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There is a lot of form of utility functions which have different useful properties in research. You should able to calculate the Arrow-Pratt measures of absolute and relative risk-aversion for the functions. See: Maxima codes</a:t>
            </a:r>
          </a:p>
        </p:txBody>
      </p:sp>
      <p:sp>
        <p:nvSpPr>
          <p:cNvPr id="7" name="TextBox 6">
            <a:extLst>
              <a:ext uri="{FF2B5EF4-FFF2-40B4-BE49-F238E27FC236}">
                <a16:creationId xmlns:a16="http://schemas.microsoft.com/office/drawing/2014/main" id="{667E90DC-0713-F314-E303-0739911A16A0}"/>
              </a:ext>
            </a:extLst>
          </p:cNvPr>
          <p:cNvSpPr txBox="1"/>
          <p:nvPr/>
        </p:nvSpPr>
        <p:spPr>
          <a:xfrm>
            <a:off x="712956" y="5695417"/>
            <a:ext cx="10766087" cy="646331"/>
          </a:xfrm>
          <a:prstGeom prst="rect">
            <a:avLst/>
          </a:prstGeom>
          <a:noFill/>
        </p:spPr>
        <p:txBody>
          <a:bodyPr wrap="square">
            <a:spAutoFit/>
          </a:bodyPr>
          <a:lstStyle/>
          <a:p>
            <a:r>
              <a:rPr lang="en-US" dirty="0"/>
              <a:t>A user’s guide to economic utility functions</a:t>
            </a:r>
            <a:r>
              <a:rPr lang="pl-PL" dirty="0"/>
              <a:t>: https://link.springer.com/article/10.1007/s11166-024-09443-5</a:t>
            </a:r>
          </a:p>
          <a:p>
            <a:endParaRPr lang="pl-PL" dirty="0"/>
          </a:p>
        </p:txBody>
      </p:sp>
    </p:spTree>
    <p:extLst>
      <p:ext uri="{BB962C8B-B14F-4D97-AF65-F5344CB8AC3E}">
        <p14:creationId xmlns:p14="http://schemas.microsoft.com/office/powerpoint/2010/main" val="14185505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24606"/>
            <a:ext cx="12192000" cy="1124744"/>
          </a:xfrm>
          <a:solidFill>
            <a:schemeClr val="accent5">
              <a:lumMod val="20000"/>
              <a:lumOff val="80000"/>
            </a:schemeClr>
          </a:solidFill>
        </p:spPr>
        <p:txBody>
          <a:bodyPr>
            <a:noAutofit/>
          </a:bodyPr>
          <a:lstStyle/>
          <a:p>
            <a:r>
              <a:rPr lang="en-GB" sz="4000" b="1" noProof="0" dirty="0">
                <a:solidFill>
                  <a:schemeClr val="accent5">
                    <a:lumMod val="50000"/>
                  </a:schemeClr>
                </a:solidFill>
              </a:rPr>
              <a:t>Technical note: Mean-Variance Model and Utility Functions</a:t>
            </a:r>
            <a:endParaRPr lang="en-GB" sz="7200" b="1" noProof="0" dirty="0">
              <a:solidFill>
                <a:schemeClr val="accent5">
                  <a:lumMod val="50000"/>
                </a:schemeClr>
              </a:solidFill>
            </a:endParaRPr>
          </a:p>
        </p:txBody>
      </p:sp>
      <p:sp>
        <p:nvSpPr>
          <p:cNvPr id="41" name="Prostokąt 40"/>
          <p:cNvSpPr/>
          <p:nvPr/>
        </p:nvSpPr>
        <p:spPr>
          <a:xfrm>
            <a:off x="406143" y="2181740"/>
            <a:ext cx="11025461" cy="3108543"/>
          </a:xfrm>
          <a:prstGeom prst="rect">
            <a:avLst/>
          </a:prstGeom>
        </p:spPr>
        <p:txBody>
          <a:bodyPr wrap="square">
            <a:spAutoFit/>
          </a:bodyPr>
          <a:lstStyle/>
          <a:p>
            <a:pPr algn="just"/>
            <a:r>
              <a:rPr lang="en-GB" sz="2800" b="1" noProof="0" dirty="0">
                <a:solidFill>
                  <a:srgbClr val="4BACC6">
                    <a:lumMod val="50000"/>
                  </a:srgbClr>
                </a:solidFill>
              </a:rPr>
              <a:t>You can show the choice (between lotteries) in two-dimensional space: expected value E() and variance Var(). </a:t>
            </a:r>
          </a:p>
          <a:p>
            <a:pPr algn="just"/>
            <a:endParaRPr lang="en-GB" sz="2800" b="1" noProof="0" dirty="0">
              <a:solidFill>
                <a:srgbClr val="4BACC6">
                  <a:lumMod val="50000"/>
                </a:srgbClr>
              </a:solidFill>
            </a:endParaRPr>
          </a:p>
          <a:p>
            <a:pPr algn="just"/>
            <a:r>
              <a:rPr lang="en-GB" sz="2800" b="1" noProof="0" dirty="0">
                <a:solidFill>
                  <a:srgbClr val="4BACC6">
                    <a:lumMod val="50000"/>
                  </a:srgbClr>
                </a:solidFill>
              </a:rPr>
              <a:t>The Expected Utility Function can be transformed to the function of the expected value (expected return) and variance σ</a:t>
            </a:r>
            <a:r>
              <a:rPr lang="en-GB" sz="2800" b="1" baseline="30000" noProof="0" dirty="0">
                <a:solidFill>
                  <a:srgbClr val="4BACC6">
                    <a:lumMod val="50000"/>
                  </a:srgbClr>
                </a:solidFill>
              </a:rPr>
              <a:t>2</a:t>
            </a:r>
            <a:r>
              <a:rPr lang="en-GB" sz="2800" b="1" noProof="0" dirty="0">
                <a:solidFill>
                  <a:srgbClr val="4BACC6">
                    <a:lumMod val="50000"/>
                  </a:srgbClr>
                </a:solidFill>
              </a:rPr>
              <a:t> (the risk measure). The function depends on the Arrow-Pratt measure of risk-aversion too. The measure indicates the psychological trade-off between returns and risk.</a:t>
            </a:r>
            <a:endParaRPr lang="en-GB" sz="2800" b="1" noProof="0" dirty="0">
              <a:solidFill>
                <a:srgbClr val="4BACC6">
                  <a:lumMod val="50000"/>
                </a:srgbClr>
              </a:solidFill>
              <a:latin typeface="Calibri"/>
            </a:endParaRPr>
          </a:p>
        </p:txBody>
      </p:sp>
    </p:spTree>
    <p:extLst>
      <p:ext uri="{BB962C8B-B14F-4D97-AF65-F5344CB8AC3E}">
        <p14:creationId xmlns:p14="http://schemas.microsoft.com/office/powerpoint/2010/main" val="1621984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A78C0-AEB0-5A67-4285-2682BD96AC0A}"/>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929BA998-1AA4-F33C-43AC-94039A7FA174}"/>
              </a:ext>
            </a:extLst>
          </p:cNvPr>
          <p:cNvSpPr>
            <a:spLocks noGrp="1"/>
          </p:cNvSpPr>
          <p:nvPr>
            <p:ph type="title"/>
          </p:nvPr>
        </p:nvSpPr>
        <p:spPr>
          <a:xfrm>
            <a:off x="0" y="-24606"/>
            <a:ext cx="12192000" cy="1124744"/>
          </a:xfrm>
          <a:solidFill>
            <a:schemeClr val="accent5">
              <a:lumMod val="20000"/>
              <a:lumOff val="80000"/>
            </a:schemeClr>
          </a:solidFill>
        </p:spPr>
        <p:txBody>
          <a:bodyPr>
            <a:noAutofit/>
          </a:bodyPr>
          <a:lstStyle/>
          <a:p>
            <a:r>
              <a:rPr lang="en-GB" sz="4000" b="1" noProof="0" dirty="0">
                <a:solidFill>
                  <a:schemeClr val="accent5">
                    <a:lumMod val="50000"/>
                  </a:schemeClr>
                </a:solidFill>
              </a:rPr>
              <a:t>Technical note: Mean-Variance Model and Utility Functions</a:t>
            </a:r>
            <a:endParaRPr lang="en-GB" sz="7200" b="1" noProof="0" dirty="0">
              <a:solidFill>
                <a:schemeClr val="accent5">
                  <a:lumMod val="50000"/>
                </a:schemeClr>
              </a:solidFill>
            </a:endParaRPr>
          </a:p>
        </p:txBody>
      </p:sp>
      <p:pic>
        <p:nvPicPr>
          <p:cNvPr id="9" name="Picture 8">
            <a:extLst>
              <a:ext uri="{FF2B5EF4-FFF2-40B4-BE49-F238E27FC236}">
                <a16:creationId xmlns:a16="http://schemas.microsoft.com/office/drawing/2014/main" id="{E3806ADB-51B1-1ED9-4047-3CA6B80522B1}"/>
              </a:ext>
            </a:extLst>
          </p:cNvPr>
          <p:cNvPicPr>
            <a:picLocks noChangeAspect="1"/>
          </p:cNvPicPr>
          <p:nvPr/>
        </p:nvPicPr>
        <p:blipFill>
          <a:blip r:embed="rId2"/>
          <a:srcRect l="1401" t="4981" r="2801" b="4684"/>
          <a:stretch>
            <a:fillRect/>
          </a:stretch>
        </p:blipFill>
        <p:spPr>
          <a:xfrm>
            <a:off x="729574" y="1197415"/>
            <a:ext cx="10422426" cy="5485488"/>
          </a:xfrm>
          <a:prstGeom prst="rect">
            <a:avLst/>
          </a:prstGeom>
        </p:spPr>
      </p:pic>
    </p:spTree>
    <p:extLst>
      <p:ext uri="{BB962C8B-B14F-4D97-AF65-F5344CB8AC3E}">
        <p14:creationId xmlns:p14="http://schemas.microsoft.com/office/powerpoint/2010/main" val="4706553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24606"/>
            <a:ext cx="12192000" cy="1124744"/>
          </a:xfrm>
          <a:solidFill>
            <a:schemeClr val="accent5">
              <a:lumMod val="20000"/>
              <a:lumOff val="80000"/>
            </a:schemeClr>
          </a:solidFill>
        </p:spPr>
        <p:txBody>
          <a:bodyPr>
            <a:noAutofit/>
          </a:bodyPr>
          <a:lstStyle/>
          <a:p>
            <a:r>
              <a:rPr lang="en-GB" sz="4000" b="1" noProof="0" dirty="0">
                <a:solidFill>
                  <a:schemeClr val="accent5">
                    <a:lumMod val="50000"/>
                  </a:schemeClr>
                </a:solidFill>
              </a:rPr>
              <a:t>Technical note: Mean-Variance Model and Utility Functions</a:t>
            </a:r>
            <a:endParaRPr lang="en-GB" sz="7200" b="1" noProof="0" dirty="0">
              <a:solidFill>
                <a:schemeClr val="accent5">
                  <a:lumMod val="50000"/>
                </a:schemeClr>
              </a:solidFill>
            </a:endParaRPr>
          </a:p>
        </p:txBody>
      </p:sp>
      <p:grpSp>
        <p:nvGrpSpPr>
          <p:cNvPr id="22" name="Grupa 39"/>
          <p:cNvGrpSpPr>
            <a:grpSpLocks/>
          </p:cNvGrpSpPr>
          <p:nvPr/>
        </p:nvGrpSpPr>
        <p:grpSpPr bwMode="auto">
          <a:xfrm>
            <a:off x="305214" y="2136076"/>
            <a:ext cx="5119689" cy="3268187"/>
            <a:chOff x="3855275" y="764704"/>
            <a:chExt cx="5000889" cy="3241674"/>
          </a:xfrm>
        </p:grpSpPr>
        <p:sp>
          <p:nvSpPr>
            <p:cNvPr id="23" name="Line 17"/>
            <p:cNvSpPr>
              <a:spLocks noChangeShapeType="1"/>
            </p:cNvSpPr>
            <p:nvPr/>
          </p:nvSpPr>
          <p:spPr bwMode="auto">
            <a:xfrm flipV="1">
              <a:off x="5088945" y="1145027"/>
              <a:ext cx="2879874" cy="1549366"/>
            </a:xfrm>
            <a:prstGeom prst="line">
              <a:avLst/>
            </a:prstGeom>
            <a:ln w="19050">
              <a:prstDash val="dash"/>
              <a:headEnd type="none" w="sm" len="sm"/>
              <a:tailEnd type="none" w="sm" len="sm"/>
            </a:ln>
          </p:spPr>
          <p:style>
            <a:lnRef idx="3">
              <a:schemeClr val="accent1"/>
            </a:lnRef>
            <a:fillRef idx="0">
              <a:schemeClr val="accent1"/>
            </a:fillRef>
            <a:effectRef idx="2">
              <a:schemeClr val="accent1"/>
            </a:effectRef>
            <a:fontRef idx="minor">
              <a:schemeClr val="tx1"/>
            </a:fontRef>
          </p:style>
          <p:txBody>
            <a:bodyPr wrap="none" anchor="ctr"/>
            <a:lstStyle/>
            <a:p>
              <a:pPr>
                <a:defRPr/>
              </a:pPr>
              <a:endParaRPr lang="en-GB" b="1" noProof="0" dirty="0">
                <a:solidFill>
                  <a:schemeClr val="accent1">
                    <a:lumMod val="50000"/>
                  </a:schemeClr>
                </a:solidFill>
              </a:endParaRPr>
            </a:p>
          </p:txBody>
        </p:sp>
        <p:grpSp>
          <p:nvGrpSpPr>
            <p:cNvPr id="24" name="Grupa 28"/>
            <p:cNvGrpSpPr>
              <a:grpSpLocks/>
            </p:cNvGrpSpPr>
            <p:nvPr/>
          </p:nvGrpSpPr>
          <p:grpSpPr bwMode="auto">
            <a:xfrm>
              <a:off x="3855275" y="764704"/>
              <a:ext cx="5000889" cy="3241674"/>
              <a:chOff x="1296259" y="1124744"/>
              <a:chExt cx="4833079" cy="3063661"/>
            </a:xfrm>
          </p:grpSpPr>
          <p:grpSp>
            <p:nvGrpSpPr>
              <p:cNvPr id="27" name="Grupa 33"/>
              <p:cNvGrpSpPr>
                <a:grpSpLocks/>
              </p:cNvGrpSpPr>
              <p:nvPr/>
            </p:nvGrpSpPr>
            <p:grpSpPr bwMode="auto">
              <a:xfrm>
                <a:off x="1296259" y="1124744"/>
                <a:ext cx="4833079" cy="3063661"/>
                <a:chOff x="288193" y="1268760"/>
                <a:chExt cx="4833703" cy="3063097"/>
              </a:xfrm>
            </p:grpSpPr>
            <p:grpSp>
              <p:nvGrpSpPr>
                <p:cNvPr id="29" name="Grupa 4"/>
                <p:cNvGrpSpPr>
                  <a:grpSpLocks/>
                </p:cNvGrpSpPr>
                <p:nvPr/>
              </p:nvGrpSpPr>
              <p:grpSpPr bwMode="auto">
                <a:xfrm>
                  <a:off x="288193" y="1268760"/>
                  <a:ext cx="4833703" cy="3063097"/>
                  <a:chOff x="108681" y="1268760"/>
                  <a:chExt cx="4833703" cy="3063097"/>
                </a:xfrm>
              </p:grpSpPr>
              <p:sp>
                <p:nvSpPr>
                  <p:cNvPr id="32" name="Line 3"/>
                  <p:cNvSpPr>
                    <a:spLocks noChangeShapeType="1"/>
                  </p:cNvSpPr>
                  <p:nvPr/>
                </p:nvSpPr>
                <p:spPr bwMode="auto">
                  <a:xfrm flipV="1">
                    <a:off x="827838" y="1268760"/>
                    <a:ext cx="0" cy="3046215"/>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33" name="Line 4"/>
                  <p:cNvSpPr>
                    <a:spLocks noChangeShapeType="1"/>
                  </p:cNvSpPr>
                  <p:nvPr/>
                </p:nvSpPr>
                <p:spPr bwMode="auto">
                  <a:xfrm>
                    <a:off x="827838" y="4314975"/>
                    <a:ext cx="4114546"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34" name="Line 12"/>
                  <p:cNvSpPr>
                    <a:spLocks noChangeShapeType="1"/>
                  </p:cNvSpPr>
                  <p:nvPr/>
                </p:nvSpPr>
                <p:spPr bwMode="auto">
                  <a:xfrm flipV="1">
                    <a:off x="4714442" y="1628132"/>
                    <a:ext cx="0" cy="2703725"/>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sp>
                <p:nvSpPr>
                  <p:cNvPr id="35" name="Line 13"/>
                  <p:cNvSpPr>
                    <a:spLocks noChangeShapeType="1"/>
                  </p:cNvSpPr>
                  <p:nvPr/>
                </p:nvSpPr>
                <p:spPr bwMode="auto">
                  <a:xfrm flipH="1">
                    <a:off x="827838" y="1555775"/>
                    <a:ext cx="3886604" cy="0"/>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sp>
                <p:nvSpPr>
                  <p:cNvPr id="36" name="Line 17"/>
                  <p:cNvSpPr>
                    <a:spLocks noChangeShapeType="1"/>
                  </p:cNvSpPr>
                  <p:nvPr/>
                </p:nvSpPr>
                <p:spPr bwMode="auto">
                  <a:xfrm flipV="1">
                    <a:off x="1115663" y="1555775"/>
                    <a:ext cx="3598779" cy="1874036"/>
                  </a:xfrm>
                  <a:prstGeom prst="line">
                    <a:avLst/>
                  </a:prstGeom>
                  <a:ln w="19050">
                    <a:solidFill>
                      <a:srgbClr val="FF0000"/>
                    </a:solidFill>
                    <a:prstDash val="dash"/>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37" name="pole tekstowe 36"/>
                  <p:cNvSpPr txBox="1"/>
                  <p:nvPr/>
                </p:nvSpPr>
                <p:spPr>
                  <a:xfrm>
                    <a:off x="108681" y="2445712"/>
                    <a:ext cx="759162" cy="346155"/>
                  </a:xfrm>
                  <a:prstGeom prst="rect">
                    <a:avLst/>
                  </a:prstGeom>
                  <a:noFill/>
                </p:spPr>
                <p:txBody>
                  <a:bodyPr>
                    <a:spAutoFit/>
                  </a:bodyPr>
                  <a:lstStyle/>
                  <a:p>
                    <a:pPr>
                      <a:defRPr/>
                    </a:pPr>
                    <a:r>
                      <a:rPr lang="en-GB" b="1" noProof="0" dirty="0">
                        <a:solidFill>
                          <a:schemeClr val="accent1">
                            <a:lumMod val="50000"/>
                          </a:schemeClr>
                        </a:solidFill>
                      </a:rPr>
                      <a:t>U(A)</a:t>
                    </a:r>
                  </a:p>
                </p:txBody>
              </p:sp>
              <p:sp>
                <p:nvSpPr>
                  <p:cNvPr id="38" name="Freeform 9"/>
                  <p:cNvSpPr>
                    <a:spLocks/>
                  </p:cNvSpPr>
                  <p:nvPr/>
                </p:nvSpPr>
                <p:spPr bwMode="auto">
                  <a:xfrm>
                    <a:off x="827838" y="1555775"/>
                    <a:ext cx="3886604" cy="2378121"/>
                  </a:xfrm>
                  <a:custGeom>
                    <a:avLst/>
                    <a:gdLst>
                      <a:gd name="T0" fmla="*/ 0 w 2160"/>
                      <a:gd name="T1" fmla="*/ 2147483647 h 1104"/>
                      <a:gd name="T2" fmla="*/ 967739959 w 2160"/>
                      <a:gd name="T3" fmla="*/ 1854987856 h 1104"/>
                      <a:gd name="T4" fmla="*/ 2147483647 w 2160"/>
                      <a:gd name="T5" fmla="*/ 772911943 h 1104"/>
                      <a:gd name="T6" fmla="*/ 2147483647 w 2160"/>
                      <a:gd name="T7" fmla="*/ 309164082 h 1104"/>
                      <a:gd name="T8" fmla="*/ 2147483647 w 2160"/>
                      <a:gd name="T9" fmla="*/ 154582041 h 1104"/>
                      <a:gd name="T10" fmla="*/ 2147483647 w 2160"/>
                      <a:gd name="T11" fmla="*/ 0 h 1104"/>
                      <a:gd name="T12" fmla="*/ 0 60000 65536"/>
                      <a:gd name="T13" fmla="*/ 0 60000 65536"/>
                      <a:gd name="T14" fmla="*/ 0 60000 65536"/>
                      <a:gd name="T15" fmla="*/ 0 60000 65536"/>
                      <a:gd name="T16" fmla="*/ 0 60000 65536"/>
                      <a:gd name="T17" fmla="*/ 0 60000 65536"/>
                      <a:gd name="T18" fmla="*/ 0 w 2160"/>
                      <a:gd name="T19" fmla="*/ 0 h 1104"/>
                      <a:gd name="T20" fmla="*/ 2160 w 2160"/>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2160" h="1104">
                        <a:moveTo>
                          <a:pt x="0" y="1104"/>
                        </a:moveTo>
                        <a:cubicBezTo>
                          <a:pt x="120" y="912"/>
                          <a:pt x="240" y="720"/>
                          <a:pt x="384" y="576"/>
                        </a:cubicBezTo>
                        <a:cubicBezTo>
                          <a:pt x="528" y="432"/>
                          <a:pt x="704" y="320"/>
                          <a:pt x="864" y="240"/>
                        </a:cubicBezTo>
                        <a:cubicBezTo>
                          <a:pt x="1024" y="160"/>
                          <a:pt x="1208" y="128"/>
                          <a:pt x="1344" y="96"/>
                        </a:cubicBezTo>
                        <a:cubicBezTo>
                          <a:pt x="1480" y="64"/>
                          <a:pt x="1544" y="64"/>
                          <a:pt x="1680" y="48"/>
                        </a:cubicBezTo>
                        <a:cubicBezTo>
                          <a:pt x="1816" y="32"/>
                          <a:pt x="1988" y="16"/>
                          <a:pt x="2160" y="0"/>
                        </a:cubicBezTo>
                      </a:path>
                    </a:pathLst>
                  </a:custGeom>
                  <a:ln>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a:defRPr/>
                    </a:pPr>
                    <a:endParaRPr lang="en-GB" b="1" noProof="0" dirty="0">
                      <a:solidFill>
                        <a:schemeClr val="accent1">
                          <a:lumMod val="50000"/>
                        </a:schemeClr>
                      </a:solidFill>
                    </a:endParaRPr>
                  </a:p>
                </p:txBody>
              </p:sp>
            </p:grpSp>
            <p:sp>
              <p:nvSpPr>
                <p:cNvPr id="30" name="Line 13"/>
                <p:cNvSpPr>
                  <a:spLocks noChangeShapeType="1"/>
                </p:cNvSpPr>
                <p:nvPr/>
              </p:nvSpPr>
              <p:spPr bwMode="auto">
                <a:xfrm flipV="1">
                  <a:off x="1043186" y="2612703"/>
                  <a:ext cx="1714391" cy="1"/>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sp>
              <p:nvSpPr>
                <p:cNvPr id="31" name="pole tekstowe 30"/>
                <p:cNvSpPr txBox="1"/>
                <p:nvPr/>
              </p:nvSpPr>
              <p:spPr>
                <a:xfrm>
                  <a:off x="288193" y="2089975"/>
                  <a:ext cx="1153231" cy="346155"/>
                </a:xfrm>
                <a:prstGeom prst="rect">
                  <a:avLst/>
                </a:prstGeom>
                <a:noFill/>
              </p:spPr>
              <p:txBody>
                <a:bodyPr>
                  <a:spAutoFit/>
                </a:bodyPr>
                <a:lstStyle/>
                <a:p>
                  <a:pPr>
                    <a:defRPr/>
                  </a:pPr>
                  <a:r>
                    <a:rPr lang="en-GB" b="1" noProof="0" dirty="0">
                      <a:solidFill>
                        <a:schemeClr val="accent1">
                          <a:lumMod val="50000"/>
                        </a:schemeClr>
                      </a:solidFill>
                    </a:rPr>
                    <a:t>U(B)</a:t>
                  </a:r>
                </a:p>
              </p:txBody>
            </p:sp>
          </p:grpSp>
          <p:sp>
            <p:nvSpPr>
              <p:cNvPr id="28" name="Oval 22"/>
              <p:cNvSpPr>
                <a:spLocks noChangeArrowheads="1"/>
              </p:cNvSpPr>
              <p:nvPr/>
            </p:nvSpPr>
            <p:spPr bwMode="auto">
              <a:xfrm>
                <a:off x="3765326" y="2405780"/>
                <a:ext cx="152586" cy="151978"/>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en-GB" b="1" noProof="0" dirty="0">
                  <a:solidFill>
                    <a:schemeClr val="accent1">
                      <a:lumMod val="50000"/>
                    </a:schemeClr>
                  </a:solidFill>
                </a:endParaRPr>
              </a:p>
            </p:txBody>
          </p:sp>
        </p:grpSp>
        <p:sp>
          <p:nvSpPr>
            <p:cNvPr id="25" name="Oval 22"/>
            <p:cNvSpPr>
              <a:spLocks noChangeArrowheads="1"/>
            </p:cNvSpPr>
            <p:nvPr/>
          </p:nvSpPr>
          <p:spPr bwMode="auto">
            <a:xfrm>
              <a:off x="6570447" y="1780415"/>
              <a:ext cx="159882" cy="160807"/>
            </a:xfrm>
            <a:prstGeom prst="ellipse">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p>
              <a:pPr eaLnBrk="0" hangingPunct="0">
                <a:defRPr/>
              </a:pPr>
              <a:endParaRPr lang="en-GB" b="1" noProof="0" dirty="0">
                <a:solidFill>
                  <a:schemeClr val="accent1">
                    <a:lumMod val="50000"/>
                  </a:schemeClr>
                </a:solidFill>
              </a:endParaRPr>
            </a:p>
          </p:txBody>
        </p:sp>
        <p:sp>
          <p:nvSpPr>
            <p:cNvPr id="26" name="Line 13"/>
            <p:cNvSpPr>
              <a:spLocks noChangeShapeType="1"/>
            </p:cNvSpPr>
            <p:nvPr/>
          </p:nvSpPr>
          <p:spPr bwMode="auto">
            <a:xfrm>
              <a:off x="4581319" y="1862279"/>
              <a:ext cx="2016510" cy="0"/>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grpSp>
      <p:grpSp>
        <p:nvGrpSpPr>
          <p:cNvPr id="5" name="Grupa 4"/>
          <p:cNvGrpSpPr/>
          <p:nvPr/>
        </p:nvGrpSpPr>
        <p:grpSpPr>
          <a:xfrm>
            <a:off x="5673139" y="1403157"/>
            <a:ext cx="5919788" cy="4262973"/>
            <a:chOff x="0" y="-129123"/>
            <a:chExt cx="5919788" cy="4262973"/>
          </a:xfrm>
        </p:grpSpPr>
        <p:grpSp>
          <p:nvGrpSpPr>
            <p:cNvPr id="6" name="Grupa 29"/>
            <p:cNvGrpSpPr>
              <a:grpSpLocks/>
            </p:cNvGrpSpPr>
            <p:nvPr/>
          </p:nvGrpSpPr>
          <p:grpSpPr bwMode="auto">
            <a:xfrm>
              <a:off x="0" y="836613"/>
              <a:ext cx="5919788" cy="3297237"/>
              <a:chOff x="1765326" y="980728"/>
              <a:chExt cx="5377035" cy="3231917"/>
            </a:xfrm>
          </p:grpSpPr>
          <p:grpSp>
            <p:nvGrpSpPr>
              <p:cNvPr id="17" name="Grupa 4"/>
              <p:cNvGrpSpPr>
                <a:grpSpLocks/>
              </p:cNvGrpSpPr>
              <p:nvPr/>
            </p:nvGrpSpPr>
            <p:grpSpPr bwMode="auto">
              <a:xfrm>
                <a:off x="2555776" y="980728"/>
                <a:ext cx="4114801" cy="3047999"/>
                <a:chOff x="827015" y="1268621"/>
                <a:chExt cx="4115014" cy="3047426"/>
              </a:xfrm>
            </p:grpSpPr>
            <p:sp>
              <p:nvSpPr>
                <p:cNvPr id="20" name="Line 3"/>
                <p:cNvSpPr>
                  <a:spLocks noChangeShapeType="1"/>
                </p:cNvSpPr>
                <p:nvPr/>
              </p:nvSpPr>
              <p:spPr bwMode="auto">
                <a:xfrm flipV="1">
                  <a:off x="826754" y="1268621"/>
                  <a:ext cx="0" cy="304773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sz="1600" noProof="0" dirty="0">
                    <a:solidFill>
                      <a:schemeClr val="accent1">
                        <a:lumMod val="50000"/>
                      </a:schemeClr>
                    </a:solidFill>
                  </a:endParaRPr>
                </a:p>
              </p:txBody>
            </p:sp>
            <p:sp>
              <p:nvSpPr>
                <p:cNvPr id="21" name="Line 4"/>
                <p:cNvSpPr>
                  <a:spLocks noChangeShapeType="1"/>
                </p:cNvSpPr>
                <p:nvPr/>
              </p:nvSpPr>
              <p:spPr bwMode="auto">
                <a:xfrm>
                  <a:off x="826754" y="4316351"/>
                  <a:ext cx="4115541"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sz="1600" noProof="0" dirty="0">
                    <a:solidFill>
                      <a:schemeClr val="accent1">
                        <a:lumMod val="50000"/>
                      </a:schemeClr>
                    </a:solidFill>
                  </a:endParaRPr>
                </a:p>
              </p:txBody>
            </p:sp>
          </p:grpSp>
          <p:sp>
            <p:nvSpPr>
              <p:cNvPr id="18" name="Prostokąt 17"/>
              <p:cNvSpPr/>
              <p:nvPr/>
            </p:nvSpPr>
            <p:spPr>
              <a:xfrm>
                <a:off x="1765326" y="1007180"/>
                <a:ext cx="539290" cy="339219"/>
              </a:xfrm>
              <a:prstGeom prst="rect">
                <a:avLst/>
              </a:prstGeom>
            </p:spPr>
            <p:txBody>
              <a:bodyPr wrap="none">
                <a:spAutoFit/>
              </a:bodyPr>
              <a:lstStyle/>
              <a:p>
                <a:pPr>
                  <a:defRPr/>
                </a:pPr>
                <a:r>
                  <a:rPr lang="en-GB" sz="1600" noProof="0" dirty="0">
                    <a:solidFill>
                      <a:schemeClr val="accent1">
                        <a:lumMod val="50000"/>
                      </a:schemeClr>
                    </a:solidFill>
                    <a:latin typeface="Arial" pitchFamily="34" charset="0"/>
                    <a:ea typeface="Times New Roman" pitchFamily="18" charset="0"/>
                  </a:rPr>
                  <a:t>E(r)</a:t>
                </a:r>
                <a:endParaRPr lang="en-GB" sz="1600" noProof="0" dirty="0"/>
              </a:p>
            </p:txBody>
          </p:sp>
          <p:sp>
            <p:nvSpPr>
              <p:cNvPr id="19" name="Prostokąt 28"/>
              <p:cNvSpPr>
                <a:spLocks noChangeArrowheads="1"/>
              </p:cNvSpPr>
              <p:nvPr/>
            </p:nvSpPr>
            <p:spPr bwMode="auto">
              <a:xfrm>
                <a:off x="6702566" y="3873426"/>
                <a:ext cx="439795" cy="339219"/>
              </a:xfrm>
              <a:prstGeom prst="rect">
                <a:avLst/>
              </a:prstGeom>
              <a:noFill/>
              <a:ln w="9525">
                <a:noFill/>
                <a:miter lim="800000"/>
                <a:headEnd/>
                <a:tailEnd/>
              </a:ln>
            </p:spPr>
            <p:txBody>
              <a:bodyPr wrap="none">
                <a:spAutoFit/>
              </a:bodyPr>
              <a:lstStyle/>
              <a:p>
                <a:r>
                  <a:rPr lang="en-GB" sz="1600" noProof="0" dirty="0">
                    <a:solidFill>
                      <a:srgbClr val="254061"/>
                    </a:solidFill>
                    <a:cs typeface="Times New Roman" pitchFamily="18" charset="0"/>
                  </a:rPr>
                  <a:t>σ</a:t>
                </a:r>
                <a:r>
                  <a:rPr lang="en-GB" sz="1600" baseline="30000" noProof="0" dirty="0">
                    <a:solidFill>
                      <a:srgbClr val="254061"/>
                    </a:solidFill>
                    <a:cs typeface="Times New Roman" pitchFamily="18" charset="0"/>
                  </a:rPr>
                  <a:t> 2</a:t>
                </a:r>
                <a:endParaRPr lang="en-GB" sz="1600" noProof="0" dirty="0"/>
              </a:p>
            </p:txBody>
          </p:sp>
        </p:grpSp>
        <p:sp>
          <p:nvSpPr>
            <p:cNvPr id="7" name="Rectangle 6"/>
            <p:cNvSpPr>
              <a:spLocks noChangeArrowheads="1"/>
            </p:cNvSpPr>
            <p:nvPr/>
          </p:nvSpPr>
          <p:spPr bwMode="auto">
            <a:xfrm>
              <a:off x="1386322" y="-129123"/>
              <a:ext cx="2628031" cy="368300"/>
            </a:xfrm>
            <a:prstGeom prst="rect">
              <a:avLst/>
            </a:prstGeom>
            <a:ln>
              <a:noFill/>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p>
              <a:pPr eaLnBrk="0" hangingPunct="0">
                <a:defRPr/>
              </a:pPr>
              <a:r>
                <a:rPr lang="en-GB" sz="1800" noProof="0" dirty="0">
                  <a:solidFill>
                    <a:srgbClr val="254061"/>
                  </a:solidFill>
                  <a:cs typeface="Times New Roman" pitchFamily="18" charset="0"/>
                </a:rPr>
                <a:t>EU = f((E(), </a:t>
              </a:r>
              <a:r>
                <a:rPr lang="en-GB" sz="1800" noProof="0" dirty="0" err="1">
                  <a:solidFill>
                    <a:srgbClr val="254061"/>
                  </a:solidFill>
                  <a:cs typeface="Times New Roman" pitchFamily="18" charset="0"/>
                </a:rPr>
                <a:t>σ</a:t>
              </a:r>
              <a:r>
                <a:rPr lang="en-GB" sz="1800" baseline="-30000" noProof="0" dirty="0" err="1">
                  <a:solidFill>
                    <a:srgbClr val="254061"/>
                  </a:solidFill>
                  <a:cs typeface="Times New Roman" pitchFamily="18" charset="0"/>
                </a:rPr>
                <a:t>p</a:t>
              </a:r>
              <a:r>
                <a:rPr lang="en-GB" sz="1800" baseline="30000" noProof="0" dirty="0">
                  <a:solidFill>
                    <a:srgbClr val="254061"/>
                  </a:solidFill>
                  <a:cs typeface="Times New Roman" pitchFamily="18" charset="0"/>
                </a:rPr>
                <a:t> 2</a:t>
              </a:r>
              <a:r>
                <a:rPr lang="en-GB" sz="1800" noProof="0" dirty="0">
                  <a:solidFill>
                    <a:srgbClr val="254061"/>
                  </a:solidFill>
                  <a:cs typeface="Times New Roman" pitchFamily="18" charset="0"/>
                </a:rPr>
                <a:t>) </a:t>
              </a:r>
              <a:endParaRPr lang="en-GB" sz="1800" noProof="0" dirty="0">
                <a:solidFill>
                  <a:srgbClr val="254061"/>
                </a:solidFill>
              </a:endParaRPr>
            </a:p>
          </p:txBody>
        </p:sp>
        <p:sp>
          <p:nvSpPr>
            <p:cNvPr id="8" name="Dowolny kształt 7"/>
            <p:cNvSpPr/>
            <p:nvPr/>
          </p:nvSpPr>
          <p:spPr>
            <a:xfrm>
              <a:off x="1211263" y="1460500"/>
              <a:ext cx="2078037" cy="2185988"/>
            </a:xfrm>
            <a:custGeom>
              <a:avLst/>
              <a:gdLst>
                <a:gd name="connsiteX0" fmla="*/ 0 w 2078182"/>
                <a:gd name="connsiteY0" fmla="*/ 2185060 h 2185060"/>
                <a:gd name="connsiteX1" fmla="*/ 1567543 w 2078182"/>
                <a:gd name="connsiteY1" fmla="*/ 1531917 h 2185060"/>
                <a:gd name="connsiteX2" fmla="*/ 2078182 w 2078182"/>
                <a:gd name="connsiteY2" fmla="*/ 0 h 2185060"/>
              </a:gdLst>
              <a:ahLst/>
              <a:cxnLst>
                <a:cxn ang="0">
                  <a:pos x="connsiteX0" y="connsiteY0"/>
                </a:cxn>
                <a:cxn ang="0">
                  <a:pos x="connsiteX1" y="connsiteY1"/>
                </a:cxn>
                <a:cxn ang="0">
                  <a:pos x="connsiteX2" y="connsiteY2"/>
                </a:cxn>
              </a:cxnLst>
              <a:rect l="l" t="t" r="r" b="b"/>
              <a:pathLst>
                <a:path w="2078182" h="2185060">
                  <a:moveTo>
                    <a:pt x="0" y="2185060"/>
                  </a:moveTo>
                  <a:cubicBezTo>
                    <a:pt x="610589" y="2040577"/>
                    <a:pt x="1221179" y="1896094"/>
                    <a:pt x="1567543" y="1531917"/>
                  </a:cubicBezTo>
                  <a:cubicBezTo>
                    <a:pt x="1913907" y="1167740"/>
                    <a:pt x="1996044" y="583870"/>
                    <a:pt x="2078182" y="0"/>
                  </a:cubicBezTo>
                </a:path>
              </a:pathLst>
            </a:cu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noProof="0" dirty="0"/>
            </a:p>
          </p:txBody>
        </p:sp>
        <p:sp>
          <p:nvSpPr>
            <p:cNvPr id="9" name="Dowolny kształt 8"/>
            <p:cNvSpPr/>
            <p:nvPr/>
          </p:nvSpPr>
          <p:spPr>
            <a:xfrm>
              <a:off x="971550" y="981075"/>
              <a:ext cx="2078038" cy="2184400"/>
            </a:xfrm>
            <a:custGeom>
              <a:avLst/>
              <a:gdLst>
                <a:gd name="connsiteX0" fmla="*/ 0 w 2078182"/>
                <a:gd name="connsiteY0" fmla="*/ 2185060 h 2185060"/>
                <a:gd name="connsiteX1" fmla="*/ 1567543 w 2078182"/>
                <a:gd name="connsiteY1" fmla="*/ 1531917 h 2185060"/>
                <a:gd name="connsiteX2" fmla="*/ 2078182 w 2078182"/>
                <a:gd name="connsiteY2" fmla="*/ 0 h 2185060"/>
              </a:gdLst>
              <a:ahLst/>
              <a:cxnLst>
                <a:cxn ang="0">
                  <a:pos x="connsiteX0" y="connsiteY0"/>
                </a:cxn>
                <a:cxn ang="0">
                  <a:pos x="connsiteX1" y="connsiteY1"/>
                </a:cxn>
                <a:cxn ang="0">
                  <a:pos x="connsiteX2" y="connsiteY2"/>
                </a:cxn>
              </a:cxnLst>
              <a:rect l="l" t="t" r="r" b="b"/>
              <a:pathLst>
                <a:path w="2078182" h="2185060">
                  <a:moveTo>
                    <a:pt x="0" y="2185060"/>
                  </a:moveTo>
                  <a:cubicBezTo>
                    <a:pt x="610589" y="2040577"/>
                    <a:pt x="1221179" y="1896094"/>
                    <a:pt x="1567543" y="1531917"/>
                  </a:cubicBezTo>
                  <a:cubicBezTo>
                    <a:pt x="1913907" y="1167740"/>
                    <a:pt x="1996044" y="583870"/>
                    <a:pt x="2078182" y="0"/>
                  </a:cubicBezTo>
                </a:path>
              </a:pathLst>
            </a:cu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noProof="0" dirty="0"/>
            </a:p>
          </p:txBody>
        </p:sp>
        <p:sp>
          <p:nvSpPr>
            <p:cNvPr id="10" name="Dowolny kształt 9"/>
            <p:cNvSpPr/>
            <p:nvPr/>
          </p:nvSpPr>
          <p:spPr>
            <a:xfrm>
              <a:off x="684213" y="620713"/>
              <a:ext cx="2078037" cy="2184400"/>
            </a:xfrm>
            <a:custGeom>
              <a:avLst/>
              <a:gdLst>
                <a:gd name="connsiteX0" fmla="*/ 0 w 2078182"/>
                <a:gd name="connsiteY0" fmla="*/ 2185060 h 2185060"/>
                <a:gd name="connsiteX1" fmla="*/ 1567543 w 2078182"/>
                <a:gd name="connsiteY1" fmla="*/ 1531917 h 2185060"/>
                <a:gd name="connsiteX2" fmla="*/ 2078182 w 2078182"/>
                <a:gd name="connsiteY2" fmla="*/ 0 h 2185060"/>
              </a:gdLst>
              <a:ahLst/>
              <a:cxnLst>
                <a:cxn ang="0">
                  <a:pos x="connsiteX0" y="connsiteY0"/>
                </a:cxn>
                <a:cxn ang="0">
                  <a:pos x="connsiteX1" y="connsiteY1"/>
                </a:cxn>
                <a:cxn ang="0">
                  <a:pos x="connsiteX2" y="connsiteY2"/>
                </a:cxn>
              </a:cxnLst>
              <a:rect l="l" t="t" r="r" b="b"/>
              <a:pathLst>
                <a:path w="2078182" h="2185060">
                  <a:moveTo>
                    <a:pt x="0" y="2185060"/>
                  </a:moveTo>
                  <a:cubicBezTo>
                    <a:pt x="610589" y="2040577"/>
                    <a:pt x="1221179" y="1896094"/>
                    <a:pt x="1567543" y="1531917"/>
                  </a:cubicBezTo>
                  <a:cubicBezTo>
                    <a:pt x="1913907" y="1167740"/>
                    <a:pt x="1996044" y="583870"/>
                    <a:pt x="2078182" y="0"/>
                  </a:cubicBezTo>
                </a:path>
              </a:pathLst>
            </a:cu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noProof="0" dirty="0"/>
            </a:p>
          </p:txBody>
        </p:sp>
        <p:sp>
          <p:nvSpPr>
            <p:cNvPr id="11" name="Strzałka w dół 10"/>
            <p:cNvSpPr/>
            <p:nvPr/>
          </p:nvSpPr>
          <p:spPr>
            <a:xfrm rot="8446782">
              <a:off x="4140032" y="563593"/>
              <a:ext cx="503237" cy="1295400"/>
            </a:xfrm>
            <a:prstGeom prst="downArrow">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GB" noProof="0" dirty="0"/>
            </a:p>
          </p:txBody>
        </p:sp>
        <p:cxnSp>
          <p:nvCxnSpPr>
            <p:cNvPr id="12" name="Łącznik prosty 11"/>
            <p:cNvCxnSpPr/>
            <p:nvPr/>
          </p:nvCxnSpPr>
          <p:spPr>
            <a:xfrm rot="5400000" flipH="1" flipV="1">
              <a:off x="1822943" y="1862704"/>
              <a:ext cx="2376487" cy="180022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Łącznik prosty 12"/>
            <p:cNvCxnSpPr/>
            <p:nvPr/>
          </p:nvCxnSpPr>
          <p:spPr>
            <a:xfrm>
              <a:off x="2484438" y="3357563"/>
              <a:ext cx="100806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Łącznik prosty 13"/>
            <p:cNvCxnSpPr/>
            <p:nvPr/>
          </p:nvCxnSpPr>
          <p:spPr>
            <a:xfrm rot="5400000" flipH="1" flipV="1">
              <a:off x="2844006" y="2709069"/>
              <a:ext cx="129698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Prostokąt 52"/>
            <p:cNvSpPr>
              <a:spLocks noChangeArrowheads="1"/>
            </p:cNvSpPr>
            <p:nvPr/>
          </p:nvSpPr>
          <p:spPr bwMode="auto">
            <a:xfrm>
              <a:off x="3419475" y="2565400"/>
              <a:ext cx="882650" cy="368300"/>
            </a:xfrm>
            <a:prstGeom prst="rect">
              <a:avLst/>
            </a:prstGeom>
            <a:noFill/>
            <a:ln w="9525">
              <a:noFill/>
              <a:miter lim="800000"/>
              <a:headEnd/>
              <a:tailEnd/>
            </a:ln>
          </p:spPr>
          <p:txBody>
            <a:bodyPr wrap="none">
              <a:spAutoFit/>
            </a:bodyPr>
            <a:lstStyle/>
            <a:p>
              <a:r>
                <a:rPr lang="en-GB" sz="1800" noProof="0" dirty="0" err="1">
                  <a:cs typeface="Times New Roman" pitchFamily="18" charset="0"/>
                </a:rPr>
                <a:t>dE</a:t>
              </a:r>
              <a:r>
                <a:rPr lang="en-GB" sz="1800" noProof="0" dirty="0">
                  <a:cs typeface="Times New Roman" pitchFamily="18" charset="0"/>
                </a:rPr>
                <a:t>(</a:t>
              </a:r>
              <a:r>
                <a:rPr lang="en-GB" sz="1800" noProof="0" dirty="0" err="1">
                  <a:cs typeface="Times New Roman" pitchFamily="18" charset="0"/>
                </a:rPr>
                <a:t>r</a:t>
              </a:r>
              <a:r>
                <a:rPr lang="en-GB" sz="1800" baseline="-30000" noProof="0" dirty="0" err="1">
                  <a:cs typeface="Times New Roman" pitchFamily="18" charset="0"/>
                </a:rPr>
                <a:t>p</a:t>
              </a:r>
              <a:r>
                <a:rPr lang="en-GB" sz="1800" noProof="0" dirty="0">
                  <a:cs typeface="Times New Roman" pitchFamily="18" charset="0"/>
                </a:rPr>
                <a:t>) </a:t>
              </a:r>
              <a:endParaRPr lang="en-GB" sz="1800" noProof="0" dirty="0"/>
            </a:p>
          </p:txBody>
        </p:sp>
        <p:sp>
          <p:nvSpPr>
            <p:cNvPr id="16" name="Prostokąt 53"/>
            <p:cNvSpPr>
              <a:spLocks noChangeArrowheads="1"/>
            </p:cNvSpPr>
            <p:nvPr/>
          </p:nvSpPr>
          <p:spPr bwMode="auto">
            <a:xfrm>
              <a:off x="2700338" y="3357563"/>
              <a:ext cx="792162" cy="368300"/>
            </a:xfrm>
            <a:prstGeom prst="rect">
              <a:avLst/>
            </a:prstGeom>
            <a:noFill/>
            <a:ln w="9525">
              <a:noFill/>
              <a:miter lim="800000"/>
              <a:headEnd/>
              <a:tailEnd/>
            </a:ln>
          </p:spPr>
          <p:txBody>
            <a:bodyPr wrap="none">
              <a:spAutoFit/>
            </a:bodyPr>
            <a:lstStyle/>
            <a:p>
              <a:r>
                <a:rPr lang="en-GB" sz="1800" noProof="0" dirty="0">
                  <a:cs typeface="Times New Roman" pitchFamily="18" charset="0"/>
                </a:rPr>
                <a:t>d σ</a:t>
              </a:r>
              <a:r>
                <a:rPr lang="en-GB" sz="1800" baseline="30000" noProof="0" dirty="0">
                  <a:cs typeface="Times New Roman" pitchFamily="18" charset="0"/>
                </a:rPr>
                <a:t>2</a:t>
              </a:r>
              <a:r>
                <a:rPr lang="en-GB" sz="1800" baseline="-30000" noProof="0" dirty="0">
                  <a:cs typeface="Times New Roman" pitchFamily="18" charset="0"/>
                </a:rPr>
                <a:t>p</a:t>
              </a:r>
              <a:r>
                <a:rPr lang="en-GB" sz="1800" noProof="0" dirty="0">
                  <a:cs typeface="Times New Roman" pitchFamily="18" charset="0"/>
                </a:rPr>
                <a:t> </a:t>
              </a:r>
              <a:endParaRPr lang="en-GB" sz="1800" noProof="0" dirty="0"/>
            </a:p>
          </p:txBody>
        </p:sp>
      </p:grpSp>
      <p:grpSp>
        <p:nvGrpSpPr>
          <p:cNvPr id="45" name="Grupa 44"/>
          <p:cNvGrpSpPr/>
          <p:nvPr/>
        </p:nvGrpSpPr>
        <p:grpSpPr>
          <a:xfrm>
            <a:off x="8035137" y="3300529"/>
            <a:ext cx="907953" cy="408746"/>
            <a:chOff x="8035137" y="3300529"/>
            <a:chExt cx="907953" cy="408746"/>
          </a:xfrm>
        </p:grpSpPr>
        <p:sp>
          <p:nvSpPr>
            <p:cNvPr id="39" name="Oval 22"/>
            <p:cNvSpPr>
              <a:spLocks noChangeArrowheads="1"/>
            </p:cNvSpPr>
            <p:nvPr/>
          </p:nvSpPr>
          <p:spPr bwMode="auto">
            <a:xfrm>
              <a:off x="8781455" y="3547151"/>
              <a:ext cx="161635" cy="162124"/>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en-GB" sz="1100" noProof="0" dirty="0">
                <a:solidFill>
                  <a:schemeClr val="accent1">
                    <a:lumMod val="50000"/>
                  </a:schemeClr>
                </a:solidFill>
              </a:endParaRPr>
            </a:p>
          </p:txBody>
        </p:sp>
        <p:sp>
          <p:nvSpPr>
            <p:cNvPr id="40" name="Oval 22"/>
            <p:cNvSpPr>
              <a:spLocks noChangeArrowheads="1"/>
            </p:cNvSpPr>
            <p:nvPr/>
          </p:nvSpPr>
          <p:spPr bwMode="auto">
            <a:xfrm>
              <a:off x="8035137" y="3300529"/>
              <a:ext cx="163680" cy="162122"/>
            </a:xfrm>
            <a:prstGeom prst="ellipse">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p>
              <a:pPr eaLnBrk="0" hangingPunct="0">
                <a:defRPr/>
              </a:pPr>
              <a:endParaRPr lang="en-GB" sz="1100" noProof="0" dirty="0">
                <a:solidFill>
                  <a:schemeClr val="accent1">
                    <a:lumMod val="50000"/>
                  </a:schemeClr>
                </a:solidFill>
              </a:endParaRPr>
            </a:p>
          </p:txBody>
        </p:sp>
      </p:grpSp>
      <p:sp>
        <p:nvSpPr>
          <p:cNvPr id="42" name="pole tekstowe 41"/>
          <p:cNvSpPr txBox="1"/>
          <p:nvPr/>
        </p:nvSpPr>
        <p:spPr bwMode="auto">
          <a:xfrm>
            <a:off x="8116977" y="1837666"/>
            <a:ext cx="792315" cy="338554"/>
          </a:xfrm>
          <a:prstGeom prst="rect">
            <a:avLst/>
          </a:prstGeom>
          <a:noFill/>
        </p:spPr>
        <p:txBody>
          <a:bodyPr wrap="square">
            <a:spAutoFit/>
          </a:bodyPr>
          <a:lstStyle/>
          <a:p>
            <a:pPr>
              <a:defRPr/>
            </a:pPr>
            <a:r>
              <a:rPr lang="en-GB" sz="1600" b="1" noProof="0" dirty="0">
                <a:solidFill>
                  <a:schemeClr val="accent1">
                    <a:lumMod val="50000"/>
                  </a:schemeClr>
                </a:solidFill>
              </a:rPr>
              <a:t>U(B)</a:t>
            </a:r>
          </a:p>
        </p:txBody>
      </p:sp>
      <p:sp>
        <p:nvSpPr>
          <p:cNvPr id="43" name="pole tekstowe 42"/>
          <p:cNvSpPr txBox="1"/>
          <p:nvPr/>
        </p:nvSpPr>
        <p:spPr bwMode="auto">
          <a:xfrm>
            <a:off x="8697326" y="2591753"/>
            <a:ext cx="804078" cy="369332"/>
          </a:xfrm>
          <a:prstGeom prst="rect">
            <a:avLst/>
          </a:prstGeom>
          <a:noFill/>
        </p:spPr>
        <p:txBody>
          <a:bodyPr>
            <a:spAutoFit/>
          </a:bodyPr>
          <a:lstStyle/>
          <a:p>
            <a:pPr>
              <a:defRPr/>
            </a:pPr>
            <a:r>
              <a:rPr lang="en-GB" b="1" noProof="0" dirty="0">
                <a:solidFill>
                  <a:schemeClr val="accent1">
                    <a:lumMod val="50000"/>
                  </a:schemeClr>
                </a:solidFill>
              </a:rPr>
              <a:t>U(A)</a:t>
            </a:r>
          </a:p>
        </p:txBody>
      </p:sp>
      <p:sp>
        <p:nvSpPr>
          <p:cNvPr id="44" name="pole tekstowe 43"/>
          <p:cNvSpPr txBox="1"/>
          <p:nvPr/>
        </p:nvSpPr>
        <p:spPr bwMode="auto">
          <a:xfrm>
            <a:off x="4921289" y="5481464"/>
            <a:ext cx="503613" cy="369332"/>
          </a:xfrm>
          <a:prstGeom prst="rect">
            <a:avLst/>
          </a:prstGeom>
          <a:noFill/>
        </p:spPr>
        <p:txBody>
          <a:bodyPr wrap="square">
            <a:spAutoFit/>
          </a:bodyPr>
          <a:lstStyle/>
          <a:p>
            <a:pPr>
              <a:defRPr/>
            </a:pPr>
            <a:r>
              <a:rPr lang="en-GB" b="1" noProof="0" dirty="0">
                <a:solidFill>
                  <a:schemeClr val="accent1">
                    <a:lumMod val="50000"/>
                  </a:schemeClr>
                </a:solidFill>
              </a:rPr>
              <a:t>M</a:t>
            </a:r>
          </a:p>
        </p:txBody>
      </p:sp>
    </p:spTree>
    <p:extLst>
      <p:ext uri="{BB962C8B-B14F-4D97-AF65-F5344CB8AC3E}">
        <p14:creationId xmlns:p14="http://schemas.microsoft.com/office/powerpoint/2010/main" val="392683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Steve</a:t>
            </a:r>
          </a:p>
        </p:txBody>
      </p:sp>
      <p:pic>
        <p:nvPicPr>
          <p:cNvPr id="3" name="Obraz 2"/>
          <p:cNvPicPr>
            <a:picLocks noChangeAspect="1"/>
          </p:cNvPicPr>
          <p:nvPr/>
        </p:nvPicPr>
        <p:blipFill>
          <a:blip r:embed="rId2"/>
          <a:stretch>
            <a:fillRect/>
          </a:stretch>
        </p:blipFill>
        <p:spPr>
          <a:xfrm>
            <a:off x="657726" y="1394059"/>
            <a:ext cx="9144000" cy="2895600"/>
          </a:xfrm>
          <a:prstGeom prst="rect">
            <a:avLst/>
          </a:prstGeom>
        </p:spPr>
      </p:pic>
      <p:pic>
        <p:nvPicPr>
          <p:cNvPr id="7" name="Obraz 6"/>
          <p:cNvPicPr>
            <a:picLocks noChangeAspect="1"/>
          </p:cNvPicPr>
          <p:nvPr/>
        </p:nvPicPr>
        <p:blipFill>
          <a:blip r:embed="rId3"/>
          <a:stretch>
            <a:fillRect/>
          </a:stretch>
        </p:blipFill>
        <p:spPr>
          <a:xfrm>
            <a:off x="8345921" y="3327707"/>
            <a:ext cx="3300003" cy="2136234"/>
          </a:xfrm>
          <a:prstGeom prst="rect">
            <a:avLst/>
          </a:prstGeom>
        </p:spPr>
      </p:pic>
      <p:pic>
        <p:nvPicPr>
          <p:cNvPr id="4" name="Obraz 3"/>
          <p:cNvPicPr>
            <a:picLocks noChangeAspect="1"/>
          </p:cNvPicPr>
          <p:nvPr/>
        </p:nvPicPr>
        <p:blipFill>
          <a:blip r:embed="rId4"/>
          <a:stretch>
            <a:fillRect/>
          </a:stretch>
        </p:blipFill>
        <p:spPr>
          <a:xfrm>
            <a:off x="3100529" y="3099490"/>
            <a:ext cx="4992089" cy="3565778"/>
          </a:xfrm>
          <a:prstGeom prst="rect">
            <a:avLst/>
          </a:prstGeom>
        </p:spPr>
      </p:pic>
    </p:spTree>
    <p:extLst>
      <p:ext uri="{BB962C8B-B14F-4D97-AF65-F5344CB8AC3E}">
        <p14:creationId xmlns:p14="http://schemas.microsoft.com/office/powerpoint/2010/main" val="32772920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24606"/>
            <a:ext cx="12192000" cy="1124744"/>
          </a:xfrm>
          <a:solidFill>
            <a:schemeClr val="accent5">
              <a:lumMod val="20000"/>
              <a:lumOff val="80000"/>
            </a:schemeClr>
          </a:solidFill>
        </p:spPr>
        <p:txBody>
          <a:bodyPr>
            <a:noAutofit/>
          </a:bodyPr>
          <a:lstStyle/>
          <a:p>
            <a:r>
              <a:rPr lang="en-GB" sz="4000" b="1" noProof="0" dirty="0">
                <a:solidFill>
                  <a:schemeClr val="accent5">
                    <a:lumMod val="50000"/>
                  </a:schemeClr>
                </a:solidFill>
              </a:rPr>
              <a:t>Technical note: Mean-Variance Model and Utility Functions</a:t>
            </a:r>
            <a:endParaRPr lang="en-GB" sz="7200" b="1" noProof="0" dirty="0">
              <a:solidFill>
                <a:schemeClr val="accent5">
                  <a:lumMod val="50000"/>
                </a:schemeClr>
              </a:solidFill>
            </a:endParaRPr>
          </a:p>
        </p:txBody>
      </p:sp>
      <p:grpSp>
        <p:nvGrpSpPr>
          <p:cNvPr id="91" name="Grupa 90"/>
          <p:cNvGrpSpPr/>
          <p:nvPr/>
        </p:nvGrpSpPr>
        <p:grpSpPr>
          <a:xfrm>
            <a:off x="5722737" y="1434682"/>
            <a:ext cx="5919788" cy="4163638"/>
            <a:chOff x="5722737" y="1434682"/>
            <a:chExt cx="5919788" cy="4163638"/>
          </a:xfrm>
        </p:grpSpPr>
        <p:grpSp>
          <p:nvGrpSpPr>
            <p:cNvPr id="62" name="Grupa 61"/>
            <p:cNvGrpSpPr/>
            <p:nvPr/>
          </p:nvGrpSpPr>
          <p:grpSpPr>
            <a:xfrm>
              <a:off x="5722737" y="1434682"/>
              <a:ext cx="5919788" cy="4163638"/>
              <a:chOff x="5673136" y="1479642"/>
              <a:chExt cx="5919788" cy="4163638"/>
            </a:xfrm>
          </p:grpSpPr>
          <p:grpSp>
            <p:nvGrpSpPr>
              <p:cNvPr id="63" name="Grupa 62"/>
              <p:cNvGrpSpPr/>
              <p:nvPr/>
            </p:nvGrpSpPr>
            <p:grpSpPr>
              <a:xfrm>
                <a:off x="5673136" y="1479642"/>
                <a:ext cx="5919788" cy="4163638"/>
                <a:chOff x="0" y="-29788"/>
                <a:chExt cx="5919788" cy="4163638"/>
              </a:xfrm>
            </p:grpSpPr>
            <p:grpSp>
              <p:nvGrpSpPr>
                <p:cNvPr id="68" name="Grupa 29"/>
                <p:cNvGrpSpPr>
                  <a:grpSpLocks/>
                </p:cNvGrpSpPr>
                <p:nvPr/>
              </p:nvGrpSpPr>
              <p:grpSpPr bwMode="auto">
                <a:xfrm>
                  <a:off x="0" y="836613"/>
                  <a:ext cx="5919788" cy="3297237"/>
                  <a:chOff x="1765326" y="980728"/>
                  <a:chExt cx="5377035" cy="3231917"/>
                </a:xfrm>
              </p:grpSpPr>
              <p:grpSp>
                <p:nvGrpSpPr>
                  <p:cNvPr id="79" name="Grupa 4"/>
                  <p:cNvGrpSpPr>
                    <a:grpSpLocks/>
                  </p:cNvGrpSpPr>
                  <p:nvPr/>
                </p:nvGrpSpPr>
                <p:grpSpPr bwMode="auto">
                  <a:xfrm>
                    <a:off x="2555776" y="980728"/>
                    <a:ext cx="4114801" cy="3047999"/>
                    <a:chOff x="827015" y="1268621"/>
                    <a:chExt cx="4115014" cy="3047426"/>
                  </a:xfrm>
                </p:grpSpPr>
                <p:sp>
                  <p:nvSpPr>
                    <p:cNvPr id="82" name="Line 3"/>
                    <p:cNvSpPr>
                      <a:spLocks noChangeShapeType="1"/>
                    </p:cNvSpPr>
                    <p:nvPr/>
                  </p:nvSpPr>
                  <p:spPr bwMode="auto">
                    <a:xfrm flipV="1">
                      <a:off x="826754" y="1268621"/>
                      <a:ext cx="0" cy="304773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sz="1600" noProof="0" dirty="0">
                        <a:solidFill>
                          <a:schemeClr val="accent1">
                            <a:lumMod val="50000"/>
                          </a:schemeClr>
                        </a:solidFill>
                      </a:endParaRPr>
                    </a:p>
                  </p:txBody>
                </p:sp>
                <p:sp>
                  <p:nvSpPr>
                    <p:cNvPr id="83" name="Line 4"/>
                    <p:cNvSpPr>
                      <a:spLocks noChangeShapeType="1"/>
                    </p:cNvSpPr>
                    <p:nvPr/>
                  </p:nvSpPr>
                  <p:spPr bwMode="auto">
                    <a:xfrm>
                      <a:off x="826754" y="4316351"/>
                      <a:ext cx="4115541"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sz="1600" noProof="0" dirty="0">
                        <a:solidFill>
                          <a:schemeClr val="accent1">
                            <a:lumMod val="50000"/>
                          </a:schemeClr>
                        </a:solidFill>
                      </a:endParaRPr>
                    </a:p>
                  </p:txBody>
                </p:sp>
              </p:grpSp>
              <p:sp>
                <p:nvSpPr>
                  <p:cNvPr id="80" name="Prostokąt 79"/>
                  <p:cNvSpPr/>
                  <p:nvPr/>
                </p:nvSpPr>
                <p:spPr>
                  <a:xfrm>
                    <a:off x="1765326" y="1007180"/>
                    <a:ext cx="539290" cy="339219"/>
                  </a:xfrm>
                  <a:prstGeom prst="rect">
                    <a:avLst/>
                  </a:prstGeom>
                </p:spPr>
                <p:txBody>
                  <a:bodyPr wrap="none">
                    <a:spAutoFit/>
                  </a:bodyPr>
                  <a:lstStyle/>
                  <a:p>
                    <a:pPr>
                      <a:defRPr/>
                    </a:pPr>
                    <a:r>
                      <a:rPr lang="en-GB" sz="1600" noProof="0" dirty="0">
                        <a:solidFill>
                          <a:schemeClr val="accent1">
                            <a:lumMod val="50000"/>
                          </a:schemeClr>
                        </a:solidFill>
                        <a:latin typeface="Arial" pitchFamily="34" charset="0"/>
                        <a:ea typeface="Times New Roman" pitchFamily="18" charset="0"/>
                      </a:rPr>
                      <a:t>E(r)</a:t>
                    </a:r>
                    <a:endParaRPr lang="en-GB" sz="1600" noProof="0" dirty="0"/>
                  </a:p>
                </p:txBody>
              </p:sp>
              <p:sp>
                <p:nvSpPr>
                  <p:cNvPr id="81" name="Prostokąt 28"/>
                  <p:cNvSpPr>
                    <a:spLocks noChangeArrowheads="1"/>
                  </p:cNvSpPr>
                  <p:nvPr/>
                </p:nvSpPr>
                <p:spPr bwMode="auto">
                  <a:xfrm>
                    <a:off x="6702566" y="3873426"/>
                    <a:ext cx="439795" cy="339219"/>
                  </a:xfrm>
                  <a:prstGeom prst="rect">
                    <a:avLst/>
                  </a:prstGeom>
                  <a:noFill/>
                  <a:ln w="9525">
                    <a:noFill/>
                    <a:miter lim="800000"/>
                    <a:headEnd/>
                    <a:tailEnd/>
                  </a:ln>
                </p:spPr>
                <p:txBody>
                  <a:bodyPr wrap="none">
                    <a:spAutoFit/>
                  </a:bodyPr>
                  <a:lstStyle/>
                  <a:p>
                    <a:r>
                      <a:rPr lang="en-GB" sz="1600" noProof="0" dirty="0">
                        <a:solidFill>
                          <a:srgbClr val="254061"/>
                        </a:solidFill>
                        <a:cs typeface="Times New Roman" pitchFamily="18" charset="0"/>
                      </a:rPr>
                      <a:t>σ</a:t>
                    </a:r>
                    <a:r>
                      <a:rPr lang="en-GB" sz="1600" baseline="30000" noProof="0" dirty="0">
                        <a:solidFill>
                          <a:srgbClr val="254061"/>
                        </a:solidFill>
                        <a:cs typeface="Times New Roman" pitchFamily="18" charset="0"/>
                      </a:rPr>
                      <a:t> 2</a:t>
                    </a:r>
                    <a:endParaRPr lang="en-GB" sz="1600" noProof="0" dirty="0"/>
                  </a:p>
                </p:txBody>
              </p:sp>
            </p:grpSp>
            <p:sp>
              <p:nvSpPr>
                <p:cNvPr id="69" name="Rectangle 6"/>
                <p:cNvSpPr>
                  <a:spLocks noChangeArrowheads="1"/>
                </p:cNvSpPr>
                <p:nvPr/>
              </p:nvSpPr>
              <p:spPr bwMode="auto">
                <a:xfrm>
                  <a:off x="1821296" y="-29788"/>
                  <a:ext cx="2628031" cy="400110"/>
                </a:xfrm>
                <a:prstGeom prst="rect">
                  <a:avLst/>
                </a:prstGeom>
                <a:ln>
                  <a:noFill/>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p>
                  <a:pPr eaLnBrk="0" hangingPunct="0">
                    <a:defRPr/>
                  </a:pPr>
                  <a:r>
                    <a:rPr lang="en-GB" sz="2000" noProof="0" dirty="0">
                      <a:solidFill>
                        <a:srgbClr val="254061"/>
                      </a:solidFill>
                      <a:cs typeface="Times New Roman" pitchFamily="18" charset="0"/>
                    </a:rPr>
                    <a:t>EU = f((E(), </a:t>
                  </a:r>
                  <a:r>
                    <a:rPr lang="en-GB" sz="2000" noProof="0" dirty="0" err="1">
                      <a:solidFill>
                        <a:srgbClr val="254061"/>
                      </a:solidFill>
                      <a:cs typeface="Times New Roman" pitchFamily="18" charset="0"/>
                    </a:rPr>
                    <a:t>σ</a:t>
                  </a:r>
                  <a:r>
                    <a:rPr lang="en-GB" sz="2000" baseline="-30000" noProof="0" dirty="0" err="1">
                      <a:solidFill>
                        <a:srgbClr val="254061"/>
                      </a:solidFill>
                      <a:cs typeface="Times New Roman" pitchFamily="18" charset="0"/>
                    </a:rPr>
                    <a:t>p</a:t>
                  </a:r>
                  <a:r>
                    <a:rPr lang="en-GB" sz="2000" baseline="30000" noProof="0" dirty="0">
                      <a:solidFill>
                        <a:srgbClr val="254061"/>
                      </a:solidFill>
                      <a:cs typeface="Times New Roman" pitchFamily="18" charset="0"/>
                    </a:rPr>
                    <a:t> 2</a:t>
                  </a:r>
                  <a:r>
                    <a:rPr lang="en-GB" sz="2000" noProof="0" dirty="0">
                      <a:solidFill>
                        <a:srgbClr val="254061"/>
                      </a:solidFill>
                      <a:cs typeface="Times New Roman" pitchFamily="18" charset="0"/>
                    </a:rPr>
                    <a:t>) </a:t>
                  </a:r>
                  <a:endParaRPr lang="en-GB" sz="2000" noProof="0" dirty="0">
                    <a:solidFill>
                      <a:srgbClr val="254061"/>
                    </a:solidFill>
                  </a:endParaRPr>
                </a:p>
              </p:txBody>
            </p:sp>
            <p:sp>
              <p:nvSpPr>
                <p:cNvPr id="70" name="Dowolny kształt 69"/>
                <p:cNvSpPr/>
                <p:nvPr/>
              </p:nvSpPr>
              <p:spPr>
                <a:xfrm rot="5055083">
                  <a:off x="1799467" y="1427184"/>
                  <a:ext cx="2078037" cy="2185988"/>
                </a:xfrm>
                <a:custGeom>
                  <a:avLst/>
                  <a:gdLst>
                    <a:gd name="connsiteX0" fmla="*/ 0 w 2078182"/>
                    <a:gd name="connsiteY0" fmla="*/ 2185060 h 2185060"/>
                    <a:gd name="connsiteX1" fmla="*/ 1567543 w 2078182"/>
                    <a:gd name="connsiteY1" fmla="*/ 1531917 h 2185060"/>
                    <a:gd name="connsiteX2" fmla="*/ 2078182 w 2078182"/>
                    <a:gd name="connsiteY2" fmla="*/ 0 h 2185060"/>
                  </a:gdLst>
                  <a:ahLst/>
                  <a:cxnLst>
                    <a:cxn ang="0">
                      <a:pos x="connsiteX0" y="connsiteY0"/>
                    </a:cxn>
                    <a:cxn ang="0">
                      <a:pos x="connsiteX1" y="connsiteY1"/>
                    </a:cxn>
                    <a:cxn ang="0">
                      <a:pos x="connsiteX2" y="connsiteY2"/>
                    </a:cxn>
                  </a:cxnLst>
                  <a:rect l="l" t="t" r="r" b="b"/>
                  <a:pathLst>
                    <a:path w="2078182" h="2185060">
                      <a:moveTo>
                        <a:pt x="0" y="2185060"/>
                      </a:moveTo>
                      <a:cubicBezTo>
                        <a:pt x="610589" y="2040577"/>
                        <a:pt x="1221179" y="1896094"/>
                        <a:pt x="1567543" y="1531917"/>
                      </a:cubicBezTo>
                      <a:cubicBezTo>
                        <a:pt x="1913907" y="1167740"/>
                        <a:pt x="1996044" y="583870"/>
                        <a:pt x="2078182" y="0"/>
                      </a:cubicBezTo>
                    </a:path>
                  </a:pathLst>
                </a:cu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noProof="0" dirty="0"/>
                </a:p>
              </p:txBody>
            </p:sp>
            <p:sp>
              <p:nvSpPr>
                <p:cNvPr id="71" name="Dowolny kształt 70"/>
                <p:cNvSpPr/>
                <p:nvPr/>
              </p:nvSpPr>
              <p:spPr>
                <a:xfrm rot="4826555">
                  <a:off x="2275927" y="952501"/>
                  <a:ext cx="2078038" cy="2184400"/>
                </a:xfrm>
                <a:custGeom>
                  <a:avLst/>
                  <a:gdLst>
                    <a:gd name="connsiteX0" fmla="*/ 0 w 2078182"/>
                    <a:gd name="connsiteY0" fmla="*/ 2185060 h 2185060"/>
                    <a:gd name="connsiteX1" fmla="*/ 1567543 w 2078182"/>
                    <a:gd name="connsiteY1" fmla="*/ 1531917 h 2185060"/>
                    <a:gd name="connsiteX2" fmla="*/ 2078182 w 2078182"/>
                    <a:gd name="connsiteY2" fmla="*/ 0 h 2185060"/>
                  </a:gdLst>
                  <a:ahLst/>
                  <a:cxnLst>
                    <a:cxn ang="0">
                      <a:pos x="connsiteX0" y="connsiteY0"/>
                    </a:cxn>
                    <a:cxn ang="0">
                      <a:pos x="connsiteX1" y="connsiteY1"/>
                    </a:cxn>
                    <a:cxn ang="0">
                      <a:pos x="connsiteX2" y="connsiteY2"/>
                    </a:cxn>
                  </a:cxnLst>
                  <a:rect l="l" t="t" r="r" b="b"/>
                  <a:pathLst>
                    <a:path w="2078182" h="2185060">
                      <a:moveTo>
                        <a:pt x="0" y="2185060"/>
                      </a:moveTo>
                      <a:cubicBezTo>
                        <a:pt x="610589" y="2040577"/>
                        <a:pt x="1221179" y="1896094"/>
                        <a:pt x="1567543" y="1531917"/>
                      </a:cubicBezTo>
                      <a:cubicBezTo>
                        <a:pt x="1913907" y="1167740"/>
                        <a:pt x="1996044" y="583870"/>
                        <a:pt x="2078182" y="0"/>
                      </a:cubicBezTo>
                    </a:path>
                  </a:pathLst>
                </a:cu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noProof="0" dirty="0"/>
                </a:p>
              </p:txBody>
            </p:sp>
            <p:sp>
              <p:nvSpPr>
                <p:cNvPr id="72" name="Dowolny kształt 71"/>
                <p:cNvSpPr/>
                <p:nvPr/>
              </p:nvSpPr>
              <p:spPr>
                <a:xfrm rot="5400000">
                  <a:off x="2761142" y="514467"/>
                  <a:ext cx="1694446" cy="2379629"/>
                </a:xfrm>
                <a:custGeom>
                  <a:avLst/>
                  <a:gdLst>
                    <a:gd name="connsiteX0" fmla="*/ 0 w 2078182"/>
                    <a:gd name="connsiteY0" fmla="*/ 2185060 h 2185060"/>
                    <a:gd name="connsiteX1" fmla="*/ 1567543 w 2078182"/>
                    <a:gd name="connsiteY1" fmla="*/ 1531917 h 2185060"/>
                    <a:gd name="connsiteX2" fmla="*/ 2078182 w 2078182"/>
                    <a:gd name="connsiteY2" fmla="*/ 0 h 2185060"/>
                  </a:gdLst>
                  <a:ahLst/>
                  <a:cxnLst>
                    <a:cxn ang="0">
                      <a:pos x="connsiteX0" y="connsiteY0"/>
                    </a:cxn>
                    <a:cxn ang="0">
                      <a:pos x="connsiteX1" y="connsiteY1"/>
                    </a:cxn>
                    <a:cxn ang="0">
                      <a:pos x="connsiteX2" y="connsiteY2"/>
                    </a:cxn>
                  </a:cxnLst>
                  <a:rect l="l" t="t" r="r" b="b"/>
                  <a:pathLst>
                    <a:path w="2078182" h="2185060">
                      <a:moveTo>
                        <a:pt x="0" y="2185060"/>
                      </a:moveTo>
                      <a:cubicBezTo>
                        <a:pt x="610589" y="2040577"/>
                        <a:pt x="1221179" y="1896094"/>
                        <a:pt x="1567543" y="1531917"/>
                      </a:cubicBezTo>
                      <a:cubicBezTo>
                        <a:pt x="1913907" y="1167740"/>
                        <a:pt x="1996044" y="583870"/>
                        <a:pt x="2078182" y="0"/>
                      </a:cubicBezTo>
                    </a:path>
                  </a:pathLst>
                </a:cu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en-GB" noProof="0" dirty="0"/>
                </a:p>
              </p:txBody>
            </p:sp>
            <p:sp>
              <p:nvSpPr>
                <p:cNvPr id="73" name="Strzałka w dół 72"/>
                <p:cNvSpPr/>
                <p:nvPr/>
              </p:nvSpPr>
              <p:spPr>
                <a:xfrm rot="13232812">
                  <a:off x="4181599" y="818307"/>
                  <a:ext cx="503237" cy="1295400"/>
                </a:xfrm>
                <a:prstGeom prst="downArrow">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GB" noProof="0" dirty="0"/>
                </a:p>
              </p:txBody>
            </p:sp>
            <p:cxnSp>
              <p:nvCxnSpPr>
                <p:cNvPr id="74" name="Łącznik prosty 73"/>
                <p:cNvCxnSpPr/>
                <p:nvPr/>
              </p:nvCxnSpPr>
              <p:spPr>
                <a:xfrm>
                  <a:off x="1045922" y="2551504"/>
                  <a:ext cx="2834097" cy="1222375"/>
                </a:xfrm>
                <a:prstGeom prst="line">
                  <a:avLst/>
                </a:prstGeom>
              </p:spPr>
              <p:style>
                <a:lnRef idx="3">
                  <a:schemeClr val="accent3"/>
                </a:lnRef>
                <a:fillRef idx="0">
                  <a:schemeClr val="accent3"/>
                </a:fillRef>
                <a:effectRef idx="2">
                  <a:schemeClr val="accent3"/>
                </a:effectRef>
                <a:fontRef idx="minor">
                  <a:schemeClr val="tx1"/>
                </a:fontRef>
              </p:style>
            </p:cxnSp>
            <p:cxnSp>
              <p:nvCxnSpPr>
                <p:cNvPr id="75" name="Łącznik prosty 74"/>
                <p:cNvCxnSpPr/>
                <p:nvPr/>
              </p:nvCxnSpPr>
              <p:spPr>
                <a:xfrm flipV="1">
                  <a:off x="1839536" y="3270253"/>
                  <a:ext cx="808206" cy="714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6" name="Łącznik prosty 75"/>
                <p:cNvCxnSpPr/>
                <p:nvPr/>
              </p:nvCxnSpPr>
              <p:spPr>
                <a:xfrm>
                  <a:off x="1905626" y="2933700"/>
                  <a:ext cx="8306" cy="33655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7" name="Prostokąt 52"/>
                <p:cNvSpPr>
                  <a:spLocks noChangeArrowheads="1"/>
                </p:cNvSpPr>
                <p:nvPr/>
              </p:nvSpPr>
              <p:spPr bwMode="auto">
                <a:xfrm>
                  <a:off x="1195215" y="2909100"/>
                  <a:ext cx="882650" cy="368300"/>
                </a:xfrm>
                <a:prstGeom prst="rect">
                  <a:avLst/>
                </a:prstGeom>
                <a:noFill/>
                <a:ln w="9525">
                  <a:noFill/>
                  <a:miter lim="800000"/>
                  <a:headEnd/>
                  <a:tailEnd/>
                </a:ln>
              </p:spPr>
              <p:txBody>
                <a:bodyPr wrap="none">
                  <a:spAutoFit/>
                </a:bodyPr>
                <a:lstStyle/>
                <a:p>
                  <a:r>
                    <a:rPr lang="en-GB" sz="1800" noProof="0" dirty="0" err="1">
                      <a:cs typeface="Times New Roman" pitchFamily="18" charset="0"/>
                    </a:rPr>
                    <a:t>dE</a:t>
                  </a:r>
                  <a:r>
                    <a:rPr lang="en-GB" sz="1800" noProof="0" dirty="0">
                      <a:cs typeface="Times New Roman" pitchFamily="18" charset="0"/>
                    </a:rPr>
                    <a:t>(</a:t>
                  </a:r>
                  <a:r>
                    <a:rPr lang="en-GB" sz="1800" noProof="0" dirty="0" err="1">
                      <a:cs typeface="Times New Roman" pitchFamily="18" charset="0"/>
                    </a:rPr>
                    <a:t>r</a:t>
                  </a:r>
                  <a:r>
                    <a:rPr lang="en-GB" sz="1800" baseline="-30000" noProof="0" dirty="0" err="1">
                      <a:cs typeface="Times New Roman" pitchFamily="18" charset="0"/>
                    </a:rPr>
                    <a:t>p</a:t>
                  </a:r>
                  <a:r>
                    <a:rPr lang="en-GB" sz="1800" noProof="0" dirty="0">
                      <a:cs typeface="Times New Roman" pitchFamily="18" charset="0"/>
                    </a:rPr>
                    <a:t>) </a:t>
                  </a:r>
                  <a:endParaRPr lang="en-GB" sz="1800" noProof="0" dirty="0"/>
                </a:p>
              </p:txBody>
            </p:sp>
            <p:sp>
              <p:nvSpPr>
                <p:cNvPr id="78" name="Prostokąt 53"/>
                <p:cNvSpPr>
                  <a:spLocks noChangeArrowheads="1"/>
                </p:cNvSpPr>
                <p:nvPr/>
              </p:nvSpPr>
              <p:spPr bwMode="auto">
                <a:xfrm>
                  <a:off x="2137276" y="3464329"/>
                  <a:ext cx="792162" cy="368300"/>
                </a:xfrm>
                <a:prstGeom prst="rect">
                  <a:avLst/>
                </a:prstGeom>
                <a:noFill/>
                <a:ln w="9525">
                  <a:noFill/>
                  <a:miter lim="800000"/>
                  <a:headEnd/>
                  <a:tailEnd/>
                </a:ln>
              </p:spPr>
              <p:txBody>
                <a:bodyPr wrap="none">
                  <a:spAutoFit/>
                </a:bodyPr>
                <a:lstStyle/>
                <a:p>
                  <a:r>
                    <a:rPr lang="en-GB" sz="1800" noProof="0" dirty="0">
                      <a:cs typeface="Times New Roman" pitchFamily="18" charset="0"/>
                    </a:rPr>
                    <a:t>d σ</a:t>
                  </a:r>
                  <a:r>
                    <a:rPr lang="en-GB" sz="1800" baseline="30000" noProof="0" dirty="0">
                      <a:cs typeface="Times New Roman" pitchFamily="18" charset="0"/>
                    </a:rPr>
                    <a:t>2</a:t>
                  </a:r>
                  <a:r>
                    <a:rPr lang="en-GB" sz="1800" baseline="-30000" noProof="0" dirty="0">
                      <a:cs typeface="Times New Roman" pitchFamily="18" charset="0"/>
                    </a:rPr>
                    <a:t>p</a:t>
                  </a:r>
                  <a:r>
                    <a:rPr lang="en-GB" sz="1800" noProof="0" dirty="0">
                      <a:cs typeface="Times New Roman" pitchFamily="18" charset="0"/>
                    </a:rPr>
                    <a:t> </a:t>
                  </a:r>
                  <a:endParaRPr lang="en-GB" sz="1800" noProof="0" dirty="0"/>
                </a:p>
              </p:txBody>
            </p:sp>
          </p:grpSp>
          <p:sp>
            <p:nvSpPr>
              <p:cNvPr id="66" name="pole tekstowe 65"/>
              <p:cNvSpPr txBox="1"/>
              <p:nvPr/>
            </p:nvSpPr>
            <p:spPr bwMode="auto">
              <a:xfrm>
                <a:off x="10352437" y="4302627"/>
                <a:ext cx="792315" cy="338554"/>
              </a:xfrm>
              <a:prstGeom prst="rect">
                <a:avLst/>
              </a:prstGeom>
              <a:noFill/>
            </p:spPr>
            <p:txBody>
              <a:bodyPr wrap="square">
                <a:spAutoFit/>
              </a:bodyPr>
              <a:lstStyle/>
              <a:p>
                <a:pPr>
                  <a:defRPr/>
                </a:pPr>
                <a:r>
                  <a:rPr lang="en-GB" sz="1600" b="1" noProof="0" dirty="0">
                    <a:solidFill>
                      <a:schemeClr val="accent1">
                        <a:lumMod val="50000"/>
                      </a:schemeClr>
                    </a:solidFill>
                  </a:rPr>
                  <a:t>U(B)</a:t>
                </a:r>
              </a:p>
            </p:txBody>
          </p:sp>
          <p:sp>
            <p:nvSpPr>
              <p:cNvPr id="67" name="pole tekstowe 66"/>
              <p:cNvSpPr txBox="1"/>
              <p:nvPr/>
            </p:nvSpPr>
            <p:spPr bwMode="auto">
              <a:xfrm>
                <a:off x="10480156" y="3896965"/>
                <a:ext cx="804078" cy="369332"/>
              </a:xfrm>
              <a:prstGeom prst="rect">
                <a:avLst/>
              </a:prstGeom>
              <a:noFill/>
            </p:spPr>
            <p:txBody>
              <a:bodyPr>
                <a:spAutoFit/>
              </a:bodyPr>
              <a:lstStyle/>
              <a:p>
                <a:pPr>
                  <a:defRPr/>
                </a:pPr>
                <a:r>
                  <a:rPr lang="en-GB" b="1" noProof="0" dirty="0">
                    <a:solidFill>
                      <a:schemeClr val="accent1">
                        <a:lumMod val="50000"/>
                      </a:schemeClr>
                    </a:solidFill>
                  </a:rPr>
                  <a:t>U(A)</a:t>
                </a:r>
              </a:p>
            </p:txBody>
          </p:sp>
        </p:grpSp>
        <p:grpSp>
          <p:nvGrpSpPr>
            <p:cNvPr id="88" name="Grupa 87"/>
            <p:cNvGrpSpPr/>
            <p:nvPr/>
          </p:nvGrpSpPr>
          <p:grpSpPr>
            <a:xfrm>
              <a:off x="8035137" y="3300529"/>
              <a:ext cx="907953" cy="408746"/>
              <a:chOff x="8035137" y="3300529"/>
              <a:chExt cx="907953" cy="408746"/>
            </a:xfrm>
          </p:grpSpPr>
          <p:sp>
            <p:nvSpPr>
              <p:cNvPr id="89" name="Oval 22"/>
              <p:cNvSpPr>
                <a:spLocks noChangeArrowheads="1"/>
              </p:cNvSpPr>
              <p:nvPr/>
            </p:nvSpPr>
            <p:spPr bwMode="auto">
              <a:xfrm>
                <a:off x="8781455" y="3547151"/>
                <a:ext cx="161635" cy="162124"/>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en-GB" sz="1100" noProof="0" dirty="0">
                  <a:solidFill>
                    <a:schemeClr val="accent1">
                      <a:lumMod val="50000"/>
                    </a:schemeClr>
                  </a:solidFill>
                </a:endParaRPr>
              </a:p>
            </p:txBody>
          </p:sp>
          <p:sp>
            <p:nvSpPr>
              <p:cNvPr id="90" name="Oval 22"/>
              <p:cNvSpPr>
                <a:spLocks noChangeArrowheads="1"/>
              </p:cNvSpPr>
              <p:nvPr/>
            </p:nvSpPr>
            <p:spPr bwMode="auto">
              <a:xfrm>
                <a:off x="8035137" y="3300529"/>
                <a:ext cx="163680" cy="162122"/>
              </a:xfrm>
              <a:prstGeom prst="ellipse">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p>
                <a:pPr eaLnBrk="0" hangingPunct="0">
                  <a:defRPr/>
                </a:pPr>
                <a:endParaRPr lang="en-GB" sz="1100" noProof="0" dirty="0">
                  <a:solidFill>
                    <a:schemeClr val="accent1">
                      <a:lumMod val="50000"/>
                    </a:schemeClr>
                  </a:solidFill>
                </a:endParaRPr>
              </a:p>
            </p:txBody>
          </p:sp>
        </p:grpSp>
      </p:grpSp>
      <p:grpSp>
        <p:nvGrpSpPr>
          <p:cNvPr id="45" name="Grupa 39"/>
          <p:cNvGrpSpPr>
            <a:grpSpLocks/>
          </p:cNvGrpSpPr>
          <p:nvPr/>
        </p:nvGrpSpPr>
        <p:grpSpPr bwMode="auto">
          <a:xfrm>
            <a:off x="313841" y="2083523"/>
            <a:ext cx="5111062" cy="3320740"/>
            <a:chOff x="3863702" y="712578"/>
            <a:chExt cx="4992462" cy="3293801"/>
          </a:xfrm>
        </p:grpSpPr>
        <p:sp>
          <p:nvSpPr>
            <p:cNvPr id="46" name="Line 17"/>
            <p:cNvSpPr>
              <a:spLocks noChangeShapeType="1"/>
            </p:cNvSpPr>
            <p:nvPr/>
          </p:nvSpPr>
          <p:spPr bwMode="auto">
            <a:xfrm flipV="1">
              <a:off x="5468187" y="1473762"/>
              <a:ext cx="2879874" cy="1549366"/>
            </a:xfrm>
            <a:prstGeom prst="line">
              <a:avLst/>
            </a:prstGeom>
            <a:ln w="19050">
              <a:prstDash val="dash"/>
              <a:headEnd type="none" w="sm" len="sm"/>
              <a:tailEnd type="none" w="sm" len="sm"/>
            </a:ln>
          </p:spPr>
          <p:style>
            <a:lnRef idx="3">
              <a:schemeClr val="accent1"/>
            </a:lnRef>
            <a:fillRef idx="0">
              <a:schemeClr val="accent1"/>
            </a:fillRef>
            <a:effectRef idx="2">
              <a:schemeClr val="accent1"/>
            </a:effectRef>
            <a:fontRef idx="minor">
              <a:schemeClr val="tx1"/>
            </a:fontRef>
          </p:style>
          <p:txBody>
            <a:bodyPr wrap="none" anchor="ctr"/>
            <a:lstStyle/>
            <a:p>
              <a:pPr>
                <a:defRPr/>
              </a:pPr>
              <a:endParaRPr lang="en-GB" b="1" noProof="0" dirty="0">
                <a:solidFill>
                  <a:schemeClr val="accent1">
                    <a:lumMod val="50000"/>
                  </a:schemeClr>
                </a:solidFill>
              </a:endParaRPr>
            </a:p>
          </p:txBody>
        </p:sp>
        <p:grpSp>
          <p:nvGrpSpPr>
            <p:cNvPr id="47" name="Grupa 28"/>
            <p:cNvGrpSpPr>
              <a:grpSpLocks/>
            </p:cNvGrpSpPr>
            <p:nvPr/>
          </p:nvGrpSpPr>
          <p:grpSpPr bwMode="auto">
            <a:xfrm>
              <a:off x="3863702" y="712578"/>
              <a:ext cx="4992462" cy="3293801"/>
              <a:chOff x="1304403" y="1075480"/>
              <a:chExt cx="4824935" cy="3112925"/>
            </a:xfrm>
          </p:grpSpPr>
          <p:grpSp>
            <p:nvGrpSpPr>
              <p:cNvPr id="50" name="Grupa 33"/>
              <p:cNvGrpSpPr>
                <a:grpSpLocks/>
              </p:cNvGrpSpPr>
              <p:nvPr/>
            </p:nvGrpSpPr>
            <p:grpSpPr bwMode="auto">
              <a:xfrm>
                <a:off x="1304403" y="1075480"/>
                <a:ext cx="4824935" cy="3112925"/>
                <a:chOff x="296338" y="1219505"/>
                <a:chExt cx="4825558" cy="3112352"/>
              </a:xfrm>
            </p:grpSpPr>
            <p:grpSp>
              <p:nvGrpSpPr>
                <p:cNvPr id="52" name="Grupa 4"/>
                <p:cNvGrpSpPr>
                  <a:grpSpLocks/>
                </p:cNvGrpSpPr>
                <p:nvPr/>
              </p:nvGrpSpPr>
              <p:grpSpPr bwMode="auto">
                <a:xfrm>
                  <a:off x="302539" y="1219505"/>
                  <a:ext cx="4819357" cy="3112352"/>
                  <a:chOff x="123027" y="1219505"/>
                  <a:chExt cx="4819357" cy="3112352"/>
                </a:xfrm>
              </p:grpSpPr>
              <p:sp>
                <p:nvSpPr>
                  <p:cNvPr id="55" name="Line 3"/>
                  <p:cNvSpPr>
                    <a:spLocks noChangeShapeType="1"/>
                  </p:cNvSpPr>
                  <p:nvPr/>
                </p:nvSpPr>
                <p:spPr bwMode="auto">
                  <a:xfrm flipV="1">
                    <a:off x="827838" y="1268760"/>
                    <a:ext cx="0" cy="3046215"/>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56" name="Line 4"/>
                  <p:cNvSpPr>
                    <a:spLocks noChangeShapeType="1"/>
                  </p:cNvSpPr>
                  <p:nvPr/>
                </p:nvSpPr>
                <p:spPr bwMode="auto">
                  <a:xfrm>
                    <a:off x="827838" y="4314975"/>
                    <a:ext cx="4114546"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57" name="Line 12"/>
                  <p:cNvSpPr>
                    <a:spLocks noChangeShapeType="1"/>
                  </p:cNvSpPr>
                  <p:nvPr/>
                </p:nvSpPr>
                <p:spPr bwMode="auto">
                  <a:xfrm flipV="1">
                    <a:off x="4714442" y="1628132"/>
                    <a:ext cx="0" cy="2703725"/>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sp>
                <p:nvSpPr>
                  <p:cNvPr id="58" name="Line 13"/>
                  <p:cNvSpPr>
                    <a:spLocks noChangeShapeType="1"/>
                  </p:cNvSpPr>
                  <p:nvPr/>
                </p:nvSpPr>
                <p:spPr bwMode="auto">
                  <a:xfrm flipH="1">
                    <a:off x="827838" y="1555775"/>
                    <a:ext cx="3886604" cy="0"/>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sp>
                <p:nvSpPr>
                  <p:cNvPr id="59" name="Line 17"/>
                  <p:cNvSpPr>
                    <a:spLocks noChangeShapeType="1"/>
                  </p:cNvSpPr>
                  <p:nvPr/>
                </p:nvSpPr>
                <p:spPr bwMode="auto">
                  <a:xfrm flipV="1">
                    <a:off x="1115663" y="1555775"/>
                    <a:ext cx="3598779" cy="1874036"/>
                  </a:xfrm>
                  <a:prstGeom prst="line">
                    <a:avLst/>
                  </a:prstGeom>
                  <a:ln w="19050">
                    <a:solidFill>
                      <a:srgbClr val="FF0000"/>
                    </a:solidFill>
                    <a:prstDash val="dash"/>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60" name="pole tekstowe 59"/>
                  <p:cNvSpPr txBox="1"/>
                  <p:nvPr/>
                </p:nvSpPr>
                <p:spPr>
                  <a:xfrm>
                    <a:off x="123027" y="2633839"/>
                    <a:ext cx="759162" cy="346155"/>
                  </a:xfrm>
                  <a:prstGeom prst="rect">
                    <a:avLst/>
                  </a:prstGeom>
                  <a:noFill/>
                </p:spPr>
                <p:txBody>
                  <a:bodyPr>
                    <a:spAutoFit/>
                  </a:bodyPr>
                  <a:lstStyle/>
                  <a:p>
                    <a:pPr>
                      <a:defRPr/>
                    </a:pPr>
                    <a:r>
                      <a:rPr lang="en-GB" b="1" noProof="0" dirty="0">
                        <a:solidFill>
                          <a:schemeClr val="accent1">
                            <a:lumMod val="50000"/>
                          </a:schemeClr>
                        </a:solidFill>
                      </a:rPr>
                      <a:t>U(A)</a:t>
                    </a:r>
                  </a:p>
                </p:txBody>
              </p:sp>
              <p:sp>
                <p:nvSpPr>
                  <p:cNvPr id="61" name="Freeform 9"/>
                  <p:cNvSpPr>
                    <a:spLocks/>
                  </p:cNvSpPr>
                  <p:nvPr/>
                </p:nvSpPr>
                <p:spPr bwMode="auto">
                  <a:xfrm rot="11135158">
                    <a:off x="1147895" y="1219505"/>
                    <a:ext cx="3591789" cy="2391456"/>
                  </a:xfrm>
                  <a:custGeom>
                    <a:avLst/>
                    <a:gdLst>
                      <a:gd name="T0" fmla="*/ 0 w 2160"/>
                      <a:gd name="T1" fmla="*/ 2147483647 h 1104"/>
                      <a:gd name="T2" fmla="*/ 967739959 w 2160"/>
                      <a:gd name="T3" fmla="*/ 1854987856 h 1104"/>
                      <a:gd name="T4" fmla="*/ 2147483647 w 2160"/>
                      <a:gd name="T5" fmla="*/ 772911943 h 1104"/>
                      <a:gd name="T6" fmla="*/ 2147483647 w 2160"/>
                      <a:gd name="T7" fmla="*/ 309164082 h 1104"/>
                      <a:gd name="T8" fmla="*/ 2147483647 w 2160"/>
                      <a:gd name="T9" fmla="*/ 154582041 h 1104"/>
                      <a:gd name="T10" fmla="*/ 2147483647 w 2160"/>
                      <a:gd name="T11" fmla="*/ 0 h 1104"/>
                      <a:gd name="T12" fmla="*/ 0 60000 65536"/>
                      <a:gd name="T13" fmla="*/ 0 60000 65536"/>
                      <a:gd name="T14" fmla="*/ 0 60000 65536"/>
                      <a:gd name="T15" fmla="*/ 0 60000 65536"/>
                      <a:gd name="T16" fmla="*/ 0 60000 65536"/>
                      <a:gd name="T17" fmla="*/ 0 60000 65536"/>
                      <a:gd name="T18" fmla="*/ 0 w 2160"/>
                      <a:gd name="T19" fmla="*/ 0 h 1104"/>
                      <a:gd name="T20" fmla="*/ 2160 w 2160"/>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2160" h="1104">
                        <a:moveTo>
                          <a:pt x="0" y="1104"/>
                        </a:moveTo>
                        <a:cubicBezTo>
                          <a:pt x="120" y="912"/>
                          <a:pt x="240" y="720"/>
                          <a:pt x="384" y="576"/>
                        </a:cubicBezTo>
                        <a:cubicBezTo>
                          <a:pt x="528" y="432"/>
                          <a:pt x="704" y="320"/>
                          <a:pt x="864" y="240"/>
                        </a:cubicBezTo>
                        <a:cubicBezTo>
                          <a:pt x="1024" y="160"/>
                          <a:pt x="1208" y="128"/>
                          <a:pt x="1344" y="96"/>
                        </a:cubicBezTo>
                        <a:cubicBezTo>
                          <a:pt x="1480" y="64"/>
                          <a:pt x="1544" y="64"/>
                          <a:pt x="1680" y="48"/>
                        </a:cubicBezTo>
                        <a:cubicBezTo>
                          <a:pt x="1816" y="32"/>
                          <a:pt x="1988" y="16"/>
                          <a:pt x="2160" y="0"/>
                        </a:cubicBezTo>
                      </a:path>
                    </a:pathLst>
                  </a:custGeom>
                  <a:ln>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a:defRPr/>
                    </a:pPr>
                    <a:endParaRPr lang="en-GB" b="1" noProof="0" dirty="0">
                      <a:solidFill>
                        <a:schemeClr val="accent1">
                          <a:lumMod val="50000"/>
                        </a:schemeClr>
                      </a:solidFill>
                    </a:endParaRPr>
                  </a:p>
                </p:txBody>
              </p:sp>
            </p:grpSp>
            <p:sp>
              <p:nvSpPr>
                <p:cNvPr id="53" name="Line 13"/>
                <p:cNvSpPr>
                  <a:spLocks noChangeShapeType="1"/>
                </p:cNvSpPr>
                <p:nvPr/>
              </p:nvSpPr>
              <p:spPr bwMode="auto">
                <a:xfrm flipV="1">
                  <a:off x="1043186" y="2612703"/>
                  <a:ext cx="1714391" cy="1"/>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sp>
              <p:nvSpPr>
                <p:cNvPr id="54" name="pole tekstowe 53"/>
                <p:cNvSpPr txBox="1"/>
                <p:nvPr/>
              </p:nvSpPr>
              <p:spPr>
                <a:xfrm>
                  <a:off x="296338" y="2360714"/>
                  <a:ext cx="1153231" cy="346155"/>
                </a:xfrm>
                <a:prstGeom prst="rect">
                  <a:avLst/>
                </a:prstGeom>
                <a:noFill/>
              </p:spPr>
              <p:txBody>
                <a:bodyPr>
                  <a:spAutoFit/>
                </a:bodyPr>
                <a:lstStyle/>
                <a:p>
                  <a:pPr>
                    <a:defRPr/>
                  </a:pPr>
                  <a:r>
                    <a:rPr lang="en-GB" b="1" noProof="0" dirty="0">
                      <a:solidFill>
                        <a:schemeClr val="accent1">
                          <a:lumMod val="50000"/>
                        </a:schemeClr>
                      </a:solidFill>
                    </a:rPr>
                    <a:t>U(B)</a:t>
                  </a:r>
                </a:p>
              </p:txBody>
            </p:sp>
          </p:grpSp>
          <p:sp>
            <p:nvSpPr>
              <p:cNvPr id="51" name="Oval 22"/>
              <p:cNvSpPr>
                <a:spLocks noChangeArrowheads="1"/>
              </p:cNvSpPr>
              <p:nvPr/>
            </p:nvSpPr>
            <p:spPr bwMode="auto">
              <a:xfrm>
                <a:off x="3765326" y="2405780"/>
                <a:ext cx="152586" cy="151978"/>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en-GB" b="1" noProof="0" dirty="0">
                  <a:solidFill>
                    <a:schemeClr val="accent1">
                      <a:lumMod val="50000"/>
                    </a:schemeClr>
                  </a:solidFill>
                </a:endParaRPr>
              </a:p>
            </p:txBody>
          </p:sp>
        </p:grpSp>
        <p:sp>
          <p:nvSpPr>
            <p:cNvPr id="48" name="Oval 22"/>
            <p:cNvSpPr>
              <a:spLocks noChangeArrowheads="1"/>
            </p:cNvSpPr>
            <p:nvPr/>
          </p:nvSpPr>
          <p:spPr bwMode="auto">
            <a:xfrm>
              <a:off x="6598830" y="2305907"/>
              <a:ext cx="159882" cy="160807"/>
            </a:xfrm>
            <a:prstGeom prst="ellipse">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p>
              <a:pPr eaLnBrk="0" hangingPunct="0">
                <a:defRPr/>
              </a:pPr>
              <a:endParaRPr lang="en-GB" b="1" noProof="0" dirty="0">
                <a:solidFill>
                  <a:schemeClr val="accent1">
                    <a:lumMod val="50000"/>
                  </a:schemeClr>
                </a:solidFill>
              </a:endParaRPr>
            </a:p>
          </p:txBody>
        </p:sp>
        <p:sp>
          <p:nvSpPr>
            <p:cNvPr id="49" name="Line 13"/>
            <p:cNvSpPr>
              <a:spLocks noChangeShapeType="1"/>
            </p:cNvSpPr>
            <p:nvPr/>
          </p:nvSpPr>
          <p:spPr bwMode="auto">
            <a:xfrm>
              <a:off x="4593311" y="2386310"/>
              <a:ext cx="2016510" cy="0"/>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grpSp>
      <p:sp>
        <p:nvSpPr>
          <p:cNvPr id="64" name="pole tekstowe 63"/>
          <p:cNvSpPr txBox="1"/>
          <p:nvPr/>
        </p:nvSpPr>
        <p:spPr bwMode="auto">
          <a:xfrm>
            <a:off x="4843738" y="5460517"/>
            <a:ext cx="503613" cy="369332"/>
          </a:xfrm>
          <a:prstGeom prst="rect">
            <a:avLst/>
          </a:prstGeom>
          <a:noFill/>
        </p:spPr>
        <p:txBody>
          <a:bodyPr wrap="square">
            <a:spAutoFit/>
          </a:bodyPr>
          <a:lstStyle/>
          <a:p>
            <a:pPr>
              <a:defRPr/>
            </a:pPr>
            <a:r>
              <a:rPr lang="en-GB" b="1" noProof="0" dirty="0">
                <a:solidFill>
                  <a:schemeClr val="accent1">
                    <a:lumMod val="50000"/>
                  </a:schemeClr>
                </a:solidFill>
              </a:rPr>
              <a:t>M</a:t>
            </a:r>
          </a:p>
        </p:txBody>
      </p:sp>
    </p:spTree>
    <p:extLst>
      <p:ext uri="{BB962C8B-B14F-4D97-AF65-F5344CB8AC3E}">
        <p14:creationId xmlns:p14="http://schemas.microsoft.com/office/powerpoint/2010/main" val="19356406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Łącznik prosty 44"/>
          <p:cNvCxnSpPr/>
          <p:nvPr/>
        </p:nvCxnSpPr>
        <p:spPr>
          <a:xfrm flipV="1">
            <a:off x="1202818" y="2267848"/>
            <a:ext cx="3080166" cy="2673607"/>
          </a:xfrm>
          <a:prstGeom prst="line">
            <a:avLst/>
          </a:prstGeom>
        </p:spPr>
        <p:style>
          <a:lnRef idx="3">
            <a:schemeClr val="accent3"/>
          </a:lnRef>
          <a:fillRef idx="0">
            <a:schemeClr val="accent3"/>
          </a:fillRef>
          <a:effectRef idx="2">
            <a:schemeClr val="accent3"/>
          </a:effectRef>
          <a:fontRef idx="minor">
            <a:schemeClr val="tx1"/>
          </a:fontRef>
        </p:style>
      </p:cxnSp>
      <p:sp>
        <p:nvSpPr>
          <p:cNvPr id="46" name="Line 17"/>
          <p:cNvSpPr>
            <a:spLocks noChangeShapeType="1"/>
          </p:cNvSpPr>
          <p:nvPr/>
        </p:nvSpPr>
        <p:spPr bwMode="auto">
          <a:xfrm flipV="1">
            <a:off x="1332122" y="2490505"/>
            <a:ext cx="2645610" cy="2301874"/>
          </a:xfrm>
          <a:prstGeom prst="line">
            <a:avLst/>
          </a:prstGeom>
          <a:ln w="19050">
            <a:solidFill>
              <a:srgbClr val="FF0000"/>
            </a:solidFill>
            <a:prstDash val="dash"/>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47" name="Line 17"/>
          <p:cNvSpPr>
            <a:spLocks noChangeShapeType="1"/>
          </p:cNvSpPr>
          <p:nvPr/>
        </p:nvSpPr>
        <p:spPr bwMode="auto">
          <a:xfrm flipV="1">
            <a:off x="1975983" y="2341428"/>
            <a:ext cx="2255120" cy="1973114"/>
          </a:xfrm>
          <a:prstGeom prst="line">
            <a:avLst/>
          </a:prstGeom>
          <a:ln w="19050">
            <a:prstDash val="dash"/>
            <a:headEnd type="none" w="sm" len="sm"/>
            <a:tailEnd type="none" w="sm" len="sm"/>
          </a:ln>
        </p:spPr>
        <p:style>
          <a:lnRef idx="3">
            <a:schemeClr val="accent1"/>
          </a:lnRef>
          <a:fillRef idx="0">
            <a:schemeClr val="accent1"/>
          </a:fillRef>
          <a:effectRef idx="2">
            <a:schemeClr val="accent1"/>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2" name="Tytuł 1"/>
          <p:cNvSpPr>
            <a:spLocks noGrp="1"/>
          </p:cNvSpPr>
          <p:nvPr>
            <p:ph type="title"/>
          </p:nvPr>
        </p:nvSpPr>
        <p:spPr>
          <a:xfrm>
            <a:off x="0" y="-24606"/>
            <a:ext cx="12192000" cy="1124744"/>
          </a:xfrm>
          <a:solidFill>
            <a:schemeClr val="accent5">
              <a:lumMod val="20000"/>
              <a:lumOff val="80000"/>
            </a:schemeClr>
          </a:solidFill>
        </p:spPr>
        <p:txBody>
          <a:bodyPr>
            <a:noAutofit/>
          </a:bodyPr>
          <a:lstStyle/>
          <a:p>
            <a:r>
              <a:rPr lang="en-GB" sz="4000" b="1" noProof="0" dirty="0">
                <a:solidFill>
                  <a:schemeClr val="accent5">
                    <a:lumMod val="50000"/>
                  </a:schemeClr>
                </a:solidFill>
              </a:rPr>
              <a:t>Technical note: Mean-Variance Model and Utility Functions</a:t>
            </a:r>
            <a:endParaRPr lang="en-GB" sz="7200" b="1" noProof="0" dirty="0">
              <a:solidFill>
                <a:schemeClr val="accent5">
                  <a:lumMod val="50000"/>
                </a:schemeClr>
              </a:solidFill>
            </a:endParaRPr>
          </a:p>
        </p:txBody>
      </p:sp>
      <p:grpSp>
        <p:nvGrpSpPr>
          <p:cNvPr id="22" name="Grupa 39"/>
          <p:cNvGrpSpPr>
            <a:grpSpLocks/>
          </p:cNvGrpSpPr>
          <p:nvPr/>
        </p:nvGrpSpPr>
        <p:grpSpPr bwMode="auto">
          <a:xfrm>
            <a:off x="272807" y="2128761"/>
            <a:ext cx="5124104" cy="3250175"/>
            <a:chOff x="3850962" y="764704"/>
            <a:chExt cx="5005202" cy="3223808"/>
          </a:xfrm>
        </p:grpSpPr>
        <p:grpSp>
          <p:nvGrpSpPr>
            <p:cNvPr id="24" name="Grupa 28"/>
            <p:cNvGrpSpPr>
              <a:grpSpLocks/>
            </p:cNvGrpSpPr>
            <p:nvPr/>
          </p:nvGrpSpPr>
          <p:grpSpPr bwMode="auto">
            <a:xfrm>
              <a:off x="3850962" y="764704"/>
              <a:ext cx="5005202" cy="3223808"/>
              <a:chOff x="1292091" y="1124744"/>
              <a:chExt cx="4837247" cy="3046776"/>
            </a:xfrm>
          </p:grpSpPr>
          <p:grpSp>
            <p:nvGrpSpPr>
              <p:cNvPr id="27" name="Grupa 33"/>
              <p:cNvGrpSpPr>
                <a:grpSpLocks/>
              </p:cNvGrpSpPr>
              <p:nvPr/>
            </p:nvGrpSpPr>
            <p:grpSpPr bwMode="auto">
              <a:xfrm>
                <a:off x="1292091" y="1124744"/>
                <a:ext cx="4837247" cy="3046776"/>
                <a:chOff x="284024" y="1268760"/>
                <a:chExt cx="4837872" cy="3046215"/>
              </a:xfrm>
            </p:grpSpPr>
            <p:grpSp>
              <p:nvGrpSpPr>
                <p:cNvPr id="29" name="Grupa 4"/>
                <p:cNvGrpSpPr>
                  <a:grpSpLocks/>
                </p:cNvGrpSpPr>
                <p:nvPr/>
              </p:nvGrpSpPr>
              <p:grpSpPr bwMode="auto">
                <a:xfrm>
                  <a:off x="284024" y="1268760"/>
                  <a:ext cx="4837872" cy="3046215"/>
                  <a:chOff x="104512" y="1268760"/>
                  <a:chExt cx="4837872" cy="3046215"/>
                </a:xfrm>
              </p:grpSpPr>
              <p:sp>
                <p:nvSpPr>
                  <p:cNvPr id="32" name="Line 3"/>
                  <p:cNvSpPr>
                    <a:spLocks noChangeShapeType="1"/>
                  </p:cNvSpPr>
                  <p:nvPr/>
                </p:nvSpPr>
                <p:spPr bwMode="auto">
                  <a:xfrm flipV="1">
                    <a:off x="827838" y="1268760"/>
                    <a:ext cx="0" cy="3046215"/>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33" name="Line 4"/>
                  <p:cNvSpPr>
                    <a:spLocks noChangeShapeType="1"/>
                  </p:cNvSpPr>
                  <p:nvPr/>
                </p:nvSpPr>
                <p:spPr bwMode="auto">
                  <a:xfrm>
                    <a:off x="827838" y="4314975"/>
                    <a:ext cx="4114546"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b="1" noProof="0" dirty="0">
                      <a:solidFill>
                        <a:schemeClr val="accent1">
                          <a:lumMod val="50000"/>
                        </a:schemeClr>
                      </a:solidFill>
                    </a:endParaRPr>
                  </a:p>
                </p:txBody>
              </p:sp>
              <p:sp>
                <p:nvSpPr>
                  <p:cNvPr id="37" name="pole tekstowe 36"/>
                  <p:cNvSpPr txBox="1"/>
                  <p:nvPr/>
                </p:nvSpPr>
                <p:spPr>
                  <a:xfrm>
                    <a:off x="104512" y="2640642"/>
                    <a:ext cx="759162" cy="346155"/>
                  </a:xfrm>
                  <a:prstGeom prst="rect">
                    <a:avLst/>
                  </a:prstGeom>
                  <a:noFill/>
                </p:spPr>
                <p:txBody>
                  <a:bodyPr>
                    <a:spAutoFit/>
                  </a:bodyPr>
                  <a:lstStyle/>
                  <a:p>
                    <a:pPr>
                      <a:defRPr/>
                    </a:pPr>
                    <a:r>
                      <a:rPr lang="en-GB" b="1" noProof="0" dirty="0">
                        <a:solidFill>
                          <a:schemeClr val="accent1">
                            <a:lumMod val="50000"/>
                          </a:schemeClr>
                        </a:solidFill>
                      </a:rPr>
                      <a:t>U(A)</a:t>
                    </a:r>
                  </a:p>
                </p:txBody>
              </p:sp>
            </p:grpSp>
            <p:sp>
              <p:nvSpPr>
                <p:cNvPr id="30" name="Line 13"/>
                <p:cNvSpPr>
                  <a:spLocks noChangeShapeType="1"/>
                </p:cNvSpPr>
                <p:nvPr/>
              </p:nvSpPr>
              <p:spPr bwMode="auto">
                <a:xfrm flipV="1">
                  <a:off x="1007350" y="2870051"/>
                  <a:ext cx="1332574" cy="6957"/>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sp>
              <p:nvSpPr>
                <p:cNvPr id="31" name="pole tekstowe 30"/>
                <p:cNvSpPr txBox="1"/>
                <p:nvPr/>
              </p:nvSpPr>
              <p:spPr>
                <a:xfrm>
                  <a:off x="288193" y="2089975"/>
                  <a:ext cx="1153231" cy="346155"/>
                </a:xfrm>
                <a:prstGeom prst="rect">
                  <a:avLst/>
                </a:prstGeom>
                <a:noFill/>
              </p:spPr>
              <p:txBody>
                <a:bodyPr>
                  <a:spAutoFit/>
                </a:bodyPr>
                <a:lstStyle/>
                <a:p>
                  <a:pPr>
                    <a:defRPr/>
                  </a:pPr>
                  <a:r>
                    <a:rPr lang="en-GB" b="1" noProof="0" dirty="0">
                      <a:solidFill>
                        <a:schemeClr val="accent1">
                          <a:lumMod val="50000"/>
                        </a:schemeClr>
                      </a:solidFill>
                    </a:rPr>
                    <a:t>U(B)</a:t>
                  </a:r>
                </a:p>
              </p:txBody>
            </p:sp>
          </p:grpSp>
          <p:sp>
            <p:nvSpPr>
              <p:cNvPr id="28" name="Oval 22"/>
              <p:cNvSpPr>
                <a:spLocks noChangeArrowheads="1"/>
              </p:cNvSpPr>
              <p:nvPr/>
            </p:nvSpPr>
            <p:spPr bwMode="auto">
              <a:xfrm>
                <a:off x="3297184" y="2639688"/>
                <a:ext cx="152586" cy="151978"/>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en-GB" b="1" noProof="0" dirty="0">
                  <a:solidFill>
                    <a:schemeClr val="accent1">
                      <a:lumMod val="50000"/>
                    </a:schemeClr>
                  </a:solidFill>
                </a:endParaRPr>
              </a:p>
            </p:txBody>
          </p:sp>
        </p:grpSp>
        <p:sp>
          <p:nvSpPr>
            <p:cNvPr id="25" name="Oval 22"/>
            <p:cNvSpPr>
              <a:spLocks noChangeArrowheads="1"/>
            </p:cNvSpPr>
            <p:nvPr/>
          </p:nvSpPr>
          <p:spPr bwMode="auto">
            <a:xfrm>
              <a:off x="6239709" y="2076856"/>
              <a:ext cx="159882" cy="160807"/>
            </a:xfrm>
            <a:prstGeom prst="ellipse">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p>
              <a:pPr eaLnBrk="0" hangingPunct="0">
                <a:defRPr/>
              </a:pPr>
              <a:endParaRPr lang="en-GB" b="1" noProof="0" dirty="0">
                <a:solidFill>
                  <a:schemeClr val="accent1">
                    <a:lumMod val="50000"/>
                  </a:schemeClr>
                </a:solidFill>
              </a:endParaRPr>
            </a:p>
          </p:txBody>
        </p:sp>
        <p:sp>
          <p:nvSpPr>
            <p:cNvPr id="26" name="Line 13"/>
            <p:cNvSpPr>
              <a:spLocks noChangeShapeType="1"/>
            </p:cNvSpPr>
            <p:nvPr/>
          </p:nvSpPr>
          <p:spPr bwMode="auto">
            <a:xfrm flipV="1">
              <a:off x="4593311" y="2171587"/>
              <a:ext cx="1646398" cy="0"/>
            </a:xfrm>
            <a:prstGeom prst="line">
              <a:avLst/>
            </a:prstGeom>
            <a:noFill/>
            <a:ln w="12700">
              <a:solidFill>
                <a:schemeClr val="tx1"/>
              </a:solidFill>
              <a:prstDash val="dash"/>
              <a:round/>
              <a:headEnd type="none" w="sm" len="sm"/>
              <a:tailEnd type="none" w="sm" len="sm"/>
            </a:ln>
          </p:spPr>
          <p:txBody>
            <a:bodyPr wrap="none" anchor="ctr"/>
            <a:lstStyle/>
            <a:p>
              <a:pPr>
                <a:defRPr/>
              </a:pPr>
              <a:endParaRPr lang="en-GB" b="1" noProof="0" dirty="0">
                <a:solidFill>
                  <a:schemeClr val="accent1">
                    <a:lumMod val="50000"/>
                  </a:schemeClr>
                </a:solidFill>
              </a:endParaRPr>
            </a:p>
          </p:txBody>
        </p:sp>
      </p:grpSp>
      <p:sp>
        <p:nvSpPr>
          <p:cNvPr id="44" name="pole tekstowe 43"/>
          <p:cNvSpPr txBox="1"/>
          <p:nvPr/>
        </p:nvSpPr>
        <p:spPr bwMode="auto">
          <a:xfrm>
            <a:off x="4921289" y="5481464"/>
            <a:ext cx="503613" cy="369332"/>
          </a:xfrm>
          <a:prstGeom prst="rect">
            <a:avLst/>
          </a:prstGeom>
          <a:noFill/>
        </p:spPr>
        <p:txBody>
          <a:bodyPr wrap="square">
            <a:spAutoFit/>
          </a:bodyPr>
          <a:lstStyle/>
          <a:p>
            <a:pPr>
              <a:defRPr/>
            </a:pPr>
            <a:r>
              <a:rPr lang="en-GB" b="1" noProof="0" dirty="0">
                <a:solidFill>
                  <a:schemeClr val="accent1">
                    <a:lumMod val="50000"/>
                  </a:schemeClr>
                </a:solidFill>
              </a:rPr>
              <a:t>M</a:t>
            </a:r>
          </a:p>
        </p:txBody>
      </p:sp>
      <p:grpSp>
        <p:nvGrpSpPr>
          <p:cNvPr id="58" name="Grupa 57"/>
          <p:cNvGrpSpPr/>
          <p:nvPr/>
        </p:nvGrpSpPr>
        <p:grpSpPr>
          <a:xfrm>
            <a:off x="5673136" y="1495547"/>
            <a:ext cx="5919788" cy="4147733"/>
            <a:chOff x="5673136" y="1495547"/>
            <a:chExt cx="5919788" cy="4147733"/>
          </a:xfrm>
        </p:grpSpPr>
        <p:cxnSp>
          <p:nvCxnSpPr>
            <p:cNvPr id="48" name="Łącznik prosty 47"/>
            <p:cNvCxnSpPr/>
            <p:nvPr/>
          </p:nvCxnSpPr>
          <p:spPr>
            <a:xfrm flipV="1">
              <a:off x="6543086" y="3622166"/>
              <a:ext cx="3036557" cy="28290"/>
            </a:xfrm>
            <a:prstGeom prst="line">
              <a:avLst/>
            </a:prstGeom>
          </p:spPr>
          <p:style>
            <a:lnRef idx="3">
              <a:schemeClr val="accent2"/>
            </a:lnRef>
            <a:fillRef idx="0">
              <a:schemeClr val="accent2"/>
            </a:fillRef>
            <a:effectRef idx="2">
              <a:schemeClr val="accent2"/>
            </a:effectRef>
            <a:fontRef idx="minor">
              <a:schemeClr val="tx1"/>
            </a:fontRef>
          </p:style>
        </p:cxnSp>
        <p:cxnSp>
          <p:nvCxnSpPr>
            <p:cNvPr id="49" name="Łącznik prosty 48"/>
            <p:cNvCxnSpPr/>
            <p:nvPr/>
          </p:nvCxnSpPr>
          <p:spPr>
            <a:xfrm flipV="1">
              <a:off x="6543086" y="3381608"/>
              <a:ext cx="3036557" cy="13635"/>
            </a:xfrm>
            <a:prstGeom prst="line">
              <a:avLst/>
            </a:prstGeom>
          </p:spPr>
          <p:style>
            <a:lnRef idx="3">
              <a:schemeClr val="accent2"/>
            </a:lnRef>
            <a:fillRef idx="0">
              <a:schemeClr val="accent2"/>
            </a:fillRef>
            <a:effectRef idx="2">
              <a:schemeClr val="accent2"/>
            </a:effectRef>
            <a:fontRef idx="minor">
              <a:schemeClr val="tx1"/>
            </a:fontRef>
          </p:style>
        </p:cxnSp>
        <p:grpSp>
          <p:nvGrpSpPr>
            <p:cNvPr id="5" name="Grupa 4"/>
            <p:cNvGrpSpPr/>
            <p:nvPr/>
          </p:nvGrpSpPr>
          <p:grpSpPr>
            <a:xfrm>
              <a:off x="5673136" y="1495547"/>
              <a:ext cx="5919788" cy="4147733"/>
              <a:chOff x="0" y="-13883"/>
              <a:chExt cx="5919788" cy="4147733"/>
            </a:xfrm>
          </p:grpSpPr>
          <p:grpSp>
            <p:nvGrpSpPr>
              <p:cNvPr id="6" name="Grupa 29"/>
              <p:cNvGrpSpPr>
                <a:grpSpLocks/>
              </p:cNvGrpSpPr>
              <p:nvPr/>
            </p:nvGrpSpPr>
            <p:grpSpPr bwMode="auto">
              <a:xfrm>
                <a:off x="0" y="836613"/>
                <a:ext cx="5919788" cy="3297237"/>
                <a:chOff x="1765326" y="980728"/>
                <a:chExt cx="5377035" cy="3231917"/>
              </a:xfrm>
            </p:grpSpPr>
            <p:grpSp>
              <p:nvGrpSpPr>
                <p:cNvPr id="17" name="Grupa 4"/>
                <p:cNvGrpSpPr>
                  <a:grpSpLocks/>
                </p:cNvGrpSpPr>
                <p:nvPr/>
              </p:nvGrpSpPr>
              <p:grpSpPr bwMode="auto">
                <a:xfrm>
                  <a:off x="2555776" y="980728"/>
                  <a:ext cx="4114801" cy="3047999"/>
                  <a:chOff x="827015" y="1268621"/>
                  <a:chExt cx="4115014" cy="3047426"/>
                </a:xfrm>
              </p:grpSpPr>
              <p:sp>
                <p:nvSpPr>
                  <p:cNvPr id="20" name="Line 3"/>
                  <p:cNvSpPr>
                    <a:spLocks noChangeShapeType="1"/>
                  </p:cNvSpPr>
                  <p:nvPr/>
                </p:nvSpPr>
                <p:spPr bwMode="auto">
                  <a:xfrm flipV="1">
                    <a:off x="826754" y="1268621"/>
                    <a:ext cx="0" cy="304773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sz="1600" noProof="0" dirty="0">
                      <a:solidFill>
                        <a:schemeClr val="accent1">
                          <a:lumMod val="50000"/>
                        </a:schemeClr>
                      </a:solidFill>
                    </a:endParaRPr>
                  </a:p>
                </p:txBody>
              </p:sp>
              <p:sp>
                <p:nvSpPr>
                  <p:cNvPr id="21" name="Line 4"/>
                  <p:cNvSpPr>
                    <a:spLocks noChangeShapeType="1"/>
                  </p:cNvSpPr>
                  <p:nvPr/>
                </p:nvSpPr>
                <p:spPr bwMode="auto">
                  <a:xfrm>
                    <a:off x="826754" y="4316351"/>
                    <a:ext cx="4115541"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a:defRPr/>
                    </a:pPr>
                    <a:endParaRPr lang="en-GB" sz="1600" noProof="0" dirty="0">
                      <a:solidFill>
                        <a:schemeClr val="accent1">
                          <a:lumMod val="50000"/>
                        </a:schemeClr>
                      </a:solidFill>
                    </a:endParaRPr>
                  </a:p>
                </p:txBody>
              </p:sp>
            </p:grpSp>
            <p:sp>
              <p:nvSpPr>
                <p:cNvPr id="18" name="Prostokąt 17"/>
                <p:cNvSpPr/>
                <p:nvPr/>
              </p:nvSpPr>
              <p:spPr>
                <a:xfrm>
                  <a:off x="1765326" y="1007180"/>
                  <a:ext cx="539290" cy="339219"/>
                </a:xfrm>
                <a:prstGeom prst="rect">
                  <a:avLst/>
                </a:prstGeom>
              </p:spPr>
              <p:txBody>
                <a:bodyPr wrap="none">
                  <a:spAutoFit/>
                </a:bodyPr>
                <a:lstStyle/>
                <a:p>
                  <a:pPr>
                    <a:defRPr/>
                  </a:pPr>
                  <a:r>
                    <a:rPr lang="en-GB" sz="1600" noProof="0" dirty="0">
                      <a:solidFill>
                        <a:schemeClr val="accent1">
                          <a:lumMod val="50000"/>
                        </a:schemeClr>
                      </a:solidFill>
                      <a:latin typeface="Arial" pitchFamily="34" charset="0"/>
                      <a:ea typeface="Times New Roman" pitchFamily="18" charset="0"/>
                    </a:rPr>
                    <a:t>E(r)</a:t>
                  </a:r>
                  <a:endParaRPr lang="en-GB" sz="1600" noProof="0" dirty="0"/>
                </a:p>
              </p:txBody>
            </p:sp>
            <p:sp>
              <p:nvSpPr>
                <p:cNvPr id="19" name="Prostokąt 28"/>
                <p:cNvSpPr>
                  <a:spLocks noChangeArrowheads="1"/>
                </p:cNvSpPr>
                <p:nvPr/>
              </p:nvSpPr>
              <p:spPr bwMode="auto">
                <a:xfrm>
                  <a:off x="6702566" y="3873426"/>
                  <a:ext cx="439795" cy="339219"/>
                </a:xfrm>
                <a:prstGeom prst="rect">
                  <a:avLst/>
                </a:prstGeom>
                <a:noFill/>
                <a:ln w="9525">
                  <a:noFill/>
                  <a:miter lim="800000"/>
                  <a:headEnd/>
                  <a:tailEnd/>
                </a:ln>
              </p:spPr>
              <p:txBody>
                <a:bodyPr wrap="none">
                  <a:spAutoFit/>
                </a:bodyPr>
                <a:lstStyle/>
                <a:p>
                  <a:r>
                    <a:rPr lang="en-GB" sz="1600" noProof="0" dirty="0">
                      <a:solidFill>
                        <a:srgbClr val="254061"/>
                      </a:solidFill>
                      <a:cs typeface="Times New Roman" pitchFamily="18" charset="0"/>
                    </a:rPr>
                    <a:t>σ</a:t>
                  </a:r>
                  <a:r>
                    <a:rPr lang="en-GB" sz="1600" baseline="30000" noProof="0" dirty="0">
                      <a:solidFill>
                        <a:srgbClr val="254061"/>
                      </a:solidFill>
                      <a:cs typeface="Times New Roman" pitchFamily="18" charset="0"/>
                    </a:rPr>
                    <a:t> 2</a:t>
                  </a:r>
                  <a:endParaRPr lang="en-GB" sz="1600" noProof="0" dirty="0"/>
                </a:p>
              </p:txBody>
            </p:sp>
          </p:grpSp>
          <p:sp>
            <p:nvSpPr>
              <p:cNvPr id="7" name="Rectangle 6"/>
              <p:cNvSpPr>
                <a:spLocks noChangeArrowheads="1"/>
              </p:cNvSpPr>
              <p:nvPr/>
            </p:nvSpPr>
            <p:spPr bwMode="auto">
              <a:xfrm>
                <a:off x="1821296" y="-13883"/>
                <a:ext cx="2628031" cy="3683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p>
                <a:pPr eaLnBrk="0" hangingPunct="0">
                  <a:defRPr/>
                </a:pPr>
                <a:r>
                  <a:rPr lang="en-GB" sz="1800" noProof="0" dirty="0">
                    <a:solidFill>
                      <a:srgbClr val="254061"/>
                    </a:solidFill>
                    <a:latin typeface="Arial" charset="0"/>
                    <a:cs typeface="Times New Roman" pitchFamily="18" charset="0"/>
                  </a:rPr>
                  <a:t>EU = f((E(), </a:t>
                </a:r>
                <a:r>
                  <a:rPr lang="en-GB" sz="1800" noProof="0" dirty="0" err="1">
                    <a:solidFill>
                      <a:srgbClr val="254061"/>
                    </a:solidFill>
                    <a:latin typeface="Arial" charset="0"/>
                    <a:cs typeface="Times New Roman" pitchFamily="18" charset="0"/>
                  </a:rPr>
                  <a:t>σ</a:t>
                </a:r>
                <a:r>
                  <a:rPr lang="en-GB" sz="1800" baseline="-30000" noProof="0" dirty="0" err="1">
                    <a:solidFill>
                      <a:srgbClr val="254061"/>
                    </a:solidFill>
                    <a:latin typeface="Arial" charset="0"/>
                    <a:cs typeface="Times New Roman" pitchFamily="18" charset="0"/>
                  </a:rPr>
                  <a:t>p</a:t>
                </a:r>
                <a:r>
                  <a:rPr lang="en-GB" sz="1800" baseline="30000" noProof="0" dirty="0">
                    <a:solidFill>
                      <a:srgbClr val="254061"/>
                    </a:solidFill>
                    <a:latin typeface="Arial" charset="0"/>
                    <a:cs typeface="Times New Roman" pitchFamily="18" charset="0"/>
                  </a:rPr>
                  <a:t> 2</a:t>
                </a:r>
                <a:r>
                  <a:rPr lang="en-GB" sz="1800" noProof="0" dirty="0">
                    <a:solidFill>
                      <a:srgbClr val="254061"/>
                    </a:solidFill>
                    <a:latin typeface="Arial" charset="0"/>
                    <a:cs typeface="Times New Roman" pitchFamily="18" charset="0"/>
                  </a:rPr>
                  <a:t>) </a:t>
                </a:r>
                <a:endParaRPr lang="en-GB" sz="1800" noProof="0" dirty="0">
                  <a:solidFill>
                    <a:srgbClr val="254061"/>
                  </a:solidFill>
                  <a:latin typeface="Arial" charset="0"/>
                </a:endParaRPr>
              </a:p>
            </p:txBody>
          </p:sp>
          <p:sp>
            <p:nvSpPr>
              <p:cNvPr id="11" name="Strzałka w dół 10"/>
              <p:cNvSpPr/>
              <p:nvPr/>
            </p:nvSpPr>
            <p:spPr>
              <a:xfrm rot="10800000">
                <a:off x="4345301" y="823939"/>
                <a:ext cx="503237" cy="1295400"/>
              </a:xfrm>
              <a:prstGeom prst="downArrow">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GB" noProof="0" dirty="0"/>
              </a:p>
            </p:txBody>
          </p:sp>
        </p:grpSp>
        <p:sp>
          <p:nvSpPr>
            <p:cNvPr id="42" name="pole tekstowe 41"/>
            <p:cNvSpPr txBox="1"/>
            <p:nvPr/>
          </p:nvSpPr>
          <p:spPr bwMode="auto">
            <a:xfrm>
              <a:off x="9510354" y="3126789"/>
              <a:ext cx="792315" cy="369332"/>
            </a:xfrm>
            <a:prstGeom prst="rect">
              <a:avLst/>
            </a:prstGeom>
            <a:noFill/>
          </p:spPr>
          <p:txBody>
            <a:bodyPr wrap="square">
              <a:spAutoFit/>
            </a:bodyPr>
            <a:lstStyle/>
            <a:p>
              <a:pPr>
                <a:defRPr/>
              </a:pPr>
              <a:r>
                <a:rPr lang="en-GB" b="1" noProof="0" dirty="0">
                  <a:solidFill>
                    <a:schemeClr val="accent1">
                      <a:lumMod val="50000"/>
                    </a:schemeClr>
                  </a:solidFill>
                </a:rPr>
                <a:t>U(B)</a:t>
              </a:r>
            </a:p>
          </p:txBody>
        </p:sp>
        <p:sp>
          <p:nvSpPr>
            <p:cNvPr id="43" name="pole tekstowe 42"/>
            <p:cNvSpPr txBox="1"/>
            <p:nvPr/>
          </p:nvSpPr>
          <p:spPr bwMode="auto">
            <a:xfrm>
              <a:off x="9521590" y="3451645"/>
              <a:ext cx="804078" cy="369332"/>
            </a:xfrm>
            <a:prstGeom prst="rect">
              <a:avLst/>
            </a:prstGeom>
            <a:noFill/>
          </p:spPr>
          <p:txBody>
            <a:bodyPr>
              <a:spAutoFit/>
            </a:bodyPr>
            <a:lstStyle/>
            <a:p>
              <a:pPr>
                <a:defRPr/>
              </a:pPr>
              <a:r>
                <a:rPr lang="en-GB" b="1" noProof="0" dirty="0">
                  <a:solidFill>
                    <a:schemeClr val="accent1">
                      <a:lumMod val="50000"/>
                    </a:schemeClr>
                  </a:solidFill>
                </a:rPr>
                <a:t>U(A)</a:t>
              </a:r>
            </a:p>
          </p:txBody>
        </p:sp>
        <p:grpSp>
          <p:nvGrpSpPr>
            <p:cNvPr id="54" name="Grupa 53"/>
            <p:cNvGrpSpPr/>
            <p:nvPr/>
          </p:nvGrpSpPr>
          <p:grpSpPr>
            <a:xfrm>
              <a:off x="8035137" y="3300529"/>
              <a:ext cx="907953" cy="408746"/>
              <a:chOff x="8035137" y="3300529"/>
              <a:chExt cx="907953" cy="408746"/>
            </a:xfrm>
          </p:grpSpPr>
          <p:sp>
            <p:nvSpPr>
              <p:cNvPr id="55" name="Oval 22"/>
              <p:cNvSpPr>
                <a:spLocks noChangeArrowheads="1"/>
              </p:cNvSpPr>
              <p:nvPr/>
            </p:nvSpPr>
            <p:spPr bwMode="auto">
              <a:xfrm>
                <a:off x="8781455" y="3547151"/>
                <a:ext cx="161635" cy="162124"/>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en-GB" sz="1100" noProof="0" dirty="0">
                  <a:solidFill>
                    <a:schemeClr val="accent1">
                      <a:lumMod val="50000"/>
                    </a:schemeClr>
                  </a:solidFill>
                </a:endParaRPr>
              </a:p>
            </p:txBody>
          </p:sp>
          <p:sp>
            <p:nvSpPr>
              <p:cNvPr id="56" name="Oval 22"/>
              <p:cNvSpPr>
                <a:spLocks noChangeArrowheads="1"/>
              </p:cNvSpPr>
              <p:nvPr/>
            </p:nvSpPr>
            <p:spPr bwMode="auto">
              <a:xfrm>
                <a:off x="8035137" y="3300529"/>
                <a:ext cx="163680" cy="162122"/>
              </a:xfrm>
              <a:prstGeom prst="ellipse">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p>
                <a:pPr eaLnBrk="0" hangingPunct="0">
                  <a:defRPr/>
                </a:pPr>
                <a:endParaRPr lang="en-GB" sz="1100" noProof="0" dirty="0">
                  <a:solidFill>
                    <a:schemeClr val="accent1">
                      <a:lumMod val="50000"/>
                    </a:schemeClr>
                  </a:solidFill>
                </a:endParaRPr>
              </a:p>
            </p:txBody>
          </p:sp>
        </p:grpSp>
      </p:grpSp>
    </p:spTree>
    <p:extLst>
      <p:ext uri="{BB962C8B-B14F-4D97-AF65-F5344CB8AC3E}">
        <p14:creationId xmlns:p14="http://schemas.microsoft.com/office/powerpoint/2010/main" val="4034148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052736"/>
          </a:xfrm>
          <a:solidFill>
            <a:schemeClr val="accent5">
              <a:lumMod val="20000"/>
              <a:lumOff val="80000"/>
            </a:schemeClr>
          </a:solidFill>
        </p:spPr>
        <p:txBody>
          <a:bodyPr>
            <a:noAutofit/>
          </a:bodyPr>
          <a:lstStyle/>
          <a:p>
            <a:br>
              <a:rPr lang="en-GB" sz="4000" b="1" noProof="0" dirty="0">
                <a:solidFill>
                  <a:schemeClr val="accent5">
                    <a:lumMod val="50000"/>
                  </a:schemeClr>
                </a:solidFill>
              </a:rPr>
            </a:br>
            <a:r>
              <a:rPr lang="en-GB" sz="4000" b="1" noProof="0" dirty="0">
                <a:solidFill>
                  <a:schemeClr val="accent5">
                    <a:lumMod val="50000"/>
                  </a:schemeClr>
                </a:solidFill>
              </a:rPr>
              <a:t>Storytelling</a:t>
            </a:r>
            <a:br>
              <a:rPr lang="en-GB" sz="4000" b="1" noProof="0" dirty="0">
                <a:solidFill>
                  <a:schemeClr val="accent5">
                    <a:lumMod val="50000"/>
                  </a:schemeClr>
                </a:solidFill>
              </a:rPr>
            </a:br>
            <a:r>
              <a:rPr lang="en-GB" sz="4000" b="1" noProof="0" dirty="0">
                <a:solidFill>
                  <a:schemeClr val="accent5">
                    <a:lumMod val="50000"/>
                  </a:schemeClr>
                </a:solidFill>
              </a:rPr>
              <a:t> </a:t>
            </a:r>
          </a:p>
        </p:txBody>
      </p:sp>
      <p:sp>
        <p:nvSpPr>
          <p:cNvPr id="4" name="Symbol zastępczy zawartości 2"/>
          <p:cNvSpPr txBox="1">
            <a:spLocks/>
          </p:cNvSpPr>
          <p:nvPr/>
        </p:nvSpPr>
        <p:spPr>
          <a:xfrm>
            <a:off x="1775520" y="1844824"/>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sp>
        <p:nvSpPr>
          <p:cNvPr id="8" name="Prostokąt 7"/>
          <p:cNvSpPr/>
          <p:nvPr/>
        </p:nvSpPr>
        <p:spPr>
          <a:xfrm>
            <a:off x="250257" y="979468"/>
            <a:ext cx="11665819" cy="5447645"/>
          </a:xfrm>
          <a:prstGeom prst="rect">
            <a:avLst/>
          </a:prstGeom>
        </p:spPr>
        <p:txBody>
          <a:bodyPr wrap="square">
            <a:spAutoFit/>
          </a:bodyPr>
          <a:lstStyle/>
          <a:p>
            <a:pPr algn="just"/>
            <a:r>
              <a:rPr lang="en-GB" sz="3200" b="1" noProof="0" dirty="0">
                <a:solidFill>
                  <a:srgbClr val="4BACC6">
                    <a:lumMod val="50000"/>
                  </a:srgbClr>
                </a:solidFill>
                <a:latin typeface="Calibri"/>
              </a:rPr>
              <a:t>We can find one simple storytelling about risk attitudes in our textbooks (Varian, Pindyck)  </a:t>
            </a:r>
          </a:p>
          <a:p>
            <a:pPr algn="just"/>
            <a:endParaRPr lang="en-GB" sz="3200" b="1" noProof="0" dirty="0">
              <a:solidFill>
                <a:srgbClr val="4BACC6">
                  <a:lumMod val="50000"/>
                </a:srgbClr>
              </a:solidFill>
              <a:latin typeface="Calibri"/>
            </a:endParaRPr>
          </a:p>
          <a:p>
            <a:pPr algn="just"/>
            <a:r>
              <a:rPr lang="en-GB" sz="2800" b="1" i="1" noProof="0" dirty="0">
                <a:solidFill>
                  <a:srgbClr val="4BACC6">
                    <a:lumMod val="50000"/>
                  </a:srgbClr>
                </a:solidFill>
                <a:latin typeface="Calibri"/>
              </a:rPr>
              <a:t>Issue 1: There is a possibility to segment people based on their risk attitude. In general, we are risk averse persons. Risk-seeking behaviour is an aberration and hard is to found the example of it. There are no analysis consequences of the risk-seeking behaviour (the risk-seeking person wants to pay for more risk).  </a:t>
            </a:r>
          </a:p>
          <a:p>
            <a:pPr algn="just"/>
            <a:endParaRPr lang="en-GB" sz="2800" b="1" i="1" noProof="0" dirty="0">
              <a:solidFill>
                <a:srgbClr val="4BACC6">
                  <a:lumMod val="50000"/>
                </a:srgbClr>
              </a:solidFill>
              <a:latin typeface="Calibri"/>
            </a:endParaRPr>
          </a:p>
          <a:p>
            <a:pPr algn="just"/>
            <a:r>
              <a:rPr lang="en-GB" sz="2800" b="1" i="1" noProof="0" dirty="0">
                <a:solidFill>
                  <a:srgbClr val="4BACC6">
                    <a:lumMod val="50000"/>
                  </a:srgbClr>
                </a:solidFill>
                <a:latin typeface="Calibri"/>
              </a:rPr>
              <a:t>The shortage was notice. There is a paper which tries to find an example of this type of behaviour which is not referred to artificial causes (Asch &amp; Quandt 1990). </a:t>
            </a:r>
            <a:endParaRPr lang="en-GB" sz="3200" b="1" i="1" noProof="0" dirty="0">
              <a:solidFill>
                <a:srgbClr val="4BACC6">
                  <a:lumMod val="50000"/>
                </a:srgbClr>
              </a:solidFill>
              <a:latin typeface="Calibri"/>
            </a:endParaRPr>
          </a:p>
        </p:txBody>
      </p:sp>
    </p:spTree>
    <p:extLst>
      <p:ext uri="{BB962C8B-B14F-4D97-AF65-F5344CB8AC3E}">
        <p14:creationId xmlns:p14="http://schemas.microsoft.com/office/powerpoint/2010/main" val="82890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052736"/>
          </a:xfrm>
          <a:solidFill>
            <a:schemeClr val="accent5">
              <a:lumMod val="20000"/>
              <a:lumOff val="80000"/>
            </a:schemeClr>
          </a:solidFill>
        </p:spPr>
        <p:txBody>
          <a:bodyPr>
            <a:noAutofit/>
          </a:bodyPr>
          <a:lstStyle/>
          <a:p>
            <a:br>
              <a:rPr lang="en-GB" sz="4000" b="1" noProof="0" dirty="0">
                <a:solidFill>
                  <a:schemeClr val="accent5">
                    <a:lumMod val="50000"/>
                  </a:schemeClr>
                </a:solidFill>
              </a:rPr>
            </a:br>
            <a:r>
              <a:rPr lang="en-GB" sz="4000" b="1" noProof="0" dirty="0">
                <a:solidFill>
                  <a:schemeClr val="accent5">
                    <a:lumMod val="50000"/>
                  </a:schemeClr>
                </a:solidFill>
              </a:rPr>
              <a:t>Storytelling</a:t>
            </a:r>
            <a:br>
              <a:rPr lang="en-GB" sz="4000" b="1" noProof="0" dirty="0">
                <a:solidFill>
                  <a:schemeClr val="accent5">
                    <a:lumMod val="50000"/>
                  </a:schemeClr>
                </a:solidFill>
              </a:rPr>
            </a:br>
            <a:r>
              <a:rPr lang="en-GB" sz="4000" b="1" noProof="0" dirty="0">
                <a:solidFill>
                  <a:schemeClr val="accent5">
                    <a:lumMod val="50000"/>
                  </a:schemeClr>
                </a:solidFill>
              </a:rPr>
              <a:t> </a:t>
            </a:r>
          </a:p>
        </p:txBody>
      </p:sp>
      <p:sp>
        <p:nvSpPr>
          <p:cNvPr id="4" name="Symbol zastępczy zawartości 2"/>
          <p:cNvSpPr txBox="1">
            <a:spLocks/>
          </p:cNvSpPr>
          <p:nvPr/>
        </p:nvSpPr>
        <p:spPr>
          <a:xfrm>
            <a:off x="1775520" y="1844824"/>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sp>
        <p:nvSpPr>
          <p:cNvPr id="8" name="Prostokąt 7"/>
          <p:cNvSpPr/>
          <p:nvPr/>
        </p:nvSpPr>
        <p:spPr>
          <a:xfrm>
            <a:off x="105879" y="1196753"/>
            <a:ext cx="11800572" cy="1569660"/>
          </a:xfrm>
          <a:prstGeom prst="rect">
            <a:avLst/>
          </a:prstGeom>
        </p:spPr>
        <p:txBody>
          <a:bodyPr wrap="square">
            <a:spAutoFit/>
          </a:bodyPr>
          <a:lstStyle/>
          <a:p>
            <a:pPr algn="just"/>
            <a:r>
              <a:rPr lang="en-GB" sz="3200" b="1" noProof="0" dirty="0">
                <a:solidFill>
                  <a:srgbClr val="4BACC6">
                    <a:lumMod val="50000"/>
                  </a:srgbClr>
                </a:solidFill>
                <a:latin typeface="Calibri"/>
              </a:rPr>
              <a:t>Issue 2 We cannot find storytelling about our individual risk averse in textbooks but the story about us we can find as a risk profiling procedures conducted by financial institutions. </a:t>
            </a:r>
            <a:endParaRPr lang="en-GB" sz="3200" b="1" noProof="0" dirty="0">
              <a:solidFill>
                <a:srgbClr val="C00000"/>
              </a:solidFill>
              <a:latin typeface="Calibri"/>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642" y="3191973"/>
            <a:ext cx="8483169"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Prostokąt 5"/>
          <p:cNvSpPr/>
          <p:nvPr/>
        </p:nvSpPr>
        <p:spPr>
          <a:xfrm>
            <a:off x="5279306" y="3925456"/>
            <a:ext cx="6502016" cy="1077218"/>
          </a:xfrm>
          <a:prstGeom prst="rect">
            <a:avLst/>
          </a:prstGeom>
        </p:spPr>
        <p:txBody>
          <a:bodyPr wrap="square">
            <a:spAutoFit/>
          </a:bodyPr>
          <a:lstStyle/>
          <a:p>
            <a:pPr algn="just"/>
            <a:r>
              <a:rPr lang="en-GB" sz="3200" b="1" noProof="0" dirty="0">
                <a:solidFill>
                  <a:srgbClr val="4BACC6">
                    <a:lumMod val="50000"/>
                  </a:srgbClr>
                </a:solidFill>
                <a:latin typeface="Calibri"/>
              </a:rPr>
              <a:t>It is a modification of </a:t>
            </a:r>
          </a:p>
          <a:p>
            <a:pPr algn="just"/>
            <a:r>
              <a:rPr lang="en-GB" sz="3200" b="1" noProof="0" dirty="0">
                <a:solidFill>
                  <a:srgbClr val="4BACC6">
                    <a:lumMod val="50000"/>
                  </a:srgbClr>
                </a:solidFill>
                <a:latin typeface="Calibri"/>
              </a:rPr>
              <a:t>the </a:t>
            </a:r>
            <a:r>
              <a:rPr lang="en-GB" sz="3200" b="1" i="1" noProof="0" dirty="0" err="1">
                <a:solidFill>
                  <a:srgbClr val="4BACC6">
                    <a:lumMod val="50000"/>
                  </a:srgbClr>
                </a:solidFill>
                <a:latin typeface="Calibri"/>
              </a:rPr>
              <a:t>FinaMetrica</a:t>
            </a:r>
            <a:r>
              <a:rPr lang="en-GB" sz="3200" b="1" noProof="0" dirty="0">
                <a:solidFill>
                  <a:srgbClr val="4BACC6">
                    <a:lumMod val="50000"/>
                  </a:srgbClr>
                </a:solidFill>
                <a:latin typeface="Calibri"/>
              </a:rPr>
              <a:t> Risk Profiling system </a:t>
            </a:r>
          </a:p>
        </p:txBody>
      </p:sp>
    </p:spTree>
    <p:extLst>
      <p:ext uri="{BB962C8B-B14F-4D97-AF65-F5344CB8AC3E}">
        <p14:creationId xmlns:p14="http://schemas.microsoft.com/office/powerpoint/2010/main" val="38954600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 y="0"/>
            <a:ext cx="12272211" cy="1052736"/>
          </a:xfrm>
          <a:solidFill>
            <a:schemeClr val="accent5">
              <a:lumMod val="20000"/>
              <a:lumOff val="80000"/>
            </a:schemeClr>
          </a:solidFill>
        </p:spPr>
        <p:txBody>
          <a:bodyPr>
            <a:noAutofit/>
          </a:bodyPr>
          <a:lstStyle/>
          <a:p>
            <a:br>
              <a:rPr lang="en-GB" sz="4000" b="1" noProof="0" dirty="0">
                <a:solidFill>
                  <a:schemeClr val="accent5">
                    <a:lumMod val="50000"/>
                  </a:schemeClr>
                </a:solidFill>
              </a:rPr>
            </a:br>
            <a:r>
              <a:rPr lang="en-GB" sz="4000" b="1" noProof="0" dirty="0">
                <a:solidFill>
                  <a:schemeClr val="accent5">
                    <a:lumMod val="50000"/>
                  </a:schemeClr>
                </a:solidFill>
              </a:rPr>
              <a:t>Risk Profiling system </a:t>
            </a:r>
            <a:br>
              <a:rPr lang="en-GB" sz="4000" b="1" noProof="0" dirty="0">
                <a:solidFill>
                  <a:schemeClr val="accent5">
                    <a:lumMod val="50000"/>
                  </a:schemeClr>
                </a:solidFill>
              </a:rPr>
            </a:br>
            <a:r>
              <a:rPr lang="en-GB" sz="4000" b="1" noProof="0" dirty="0">
                <a:solidFill>
                  <a:schemeClr val="accent5">
                    <a:lumMod val="50000"/>
                  </a:schemeClr>
                </a:solidFill>
              </a:rPr>
              <a:t> </a:t>
            </a:r>
          </a:p>
        </p:txBody>
      </p:sp>
      <p:sp>
        <p:nvSpPr>
          <p:cNvPr id="4" name="Symbol zastępczy zawartości 2"/>
          <p:cNvSpPr txBox="1">
            <a:spLocks/>
          </p:cNvSpPr>
          <p:nvPr/>
        </p:nvSpPr>
        <p:spPr>
          <a:xfrm>
            <a:off x="1730083" y="1218262"/>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sp>
        <p:nvSpPr>
          <p:cNvPr id="8" name="Prostokąt 7"/>
          <p:cNvSpPr/>
          <p:nvPr/>
        </p:nvSpPr>
        <p:spPr>
          <a:xfrm>
            <a:off x="385011" y="1196753"/>
            <a:ext cx="11521440" cy="2062103"/>
          </a:xfrm>
          <a:prstGeom prst="rect">
            <a:avLst/>
          </a:prstGeom>
        </p:spPr>
        <p:txBody>
          <a:bodyPr wrap="square">
            <a:spAutoFit/>
          </a:bodyPr>
          <a:lstStyle/>
          <a:p>
            <a:pPr algn="just"/>
            <a:r>
              <a:rPr lang="en-GB" sz="3200" b="1" noProof="0" dirty="0">
                <a:solidFill>
                  <a:srgbClr val="4BACC6">
                    <a:lumMod val="50000"/>
                  </a:srgbClr>
                </a:solidFill>
                <a:latin typeface="Calibri"/>
              </a:rPr>
              <a:t>Risk profiling systems are widely used by banks. It is a bank regulation to protect consumers from overselling risky assets. The systems are typical psychological scale. They measure three dimensions:</a:t>
            </a:r>
            <a:endParaRPr lang="en-GB" sz="3200" b="1" noProof="0" dirty="0">
              <a:solidFill>
                <a:srgbClr val="C00000"/>
              </a:solidFill>
              <a:latin typeface="Calibri"/>
            </a:endParaRPr>
          </a:p>
        </p:txBody>
      </p:sp>
      <p:pic>
        <p:nvPicPr>
          <p:cNvPr id="5"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638667" y="3549498"/>
            <a:ext cx="8994873" cy="2476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57941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052736"/>
          </a:xfrm>
          <a:solidFill>
            <a:schemeClr val="accent5">
              <a:lumMod val="20000"/>
              <a:lumOff val="80000"/>
            </a:schemeClr>
          </a:solidFill>
        </p:spPr>
        <p:txBody>
          <a:bodyPr>
            <a:noAutofit/>
          </a:bodyPr>
          <a:lstStyle/>
          <a:p>
            <a:br>
              <a:rPr lang="en-GB" sz="4000" b="1" noProof="0" dirty="0">
                <a:solidFill>
                  <a:schemeClr val="accent5">
                    <a:lumMod val="50000"/>
                  </a:schemeClr>
                </a:solidFill>
              </a:rPr>
            </a:br>
            <a:r>
              <a:rPr lang="en-GB" sz="4000" b="1" noProof="0" dirty="0">
                <a:solidFill>
                  <a:schemeClr val="accent5">
                    <a:lumMod val="50000"/>
                  </a:schemeClr>
                </a:solidFill>
              </a:rPr>
              <a:t>Risk Profiling system </a:t>
            </a:r>
            <a:br>
              <a:rPr lang="en-GB" sz="4000" b="1" noProof="0" dirty="0">
                <a:solidFill>
                  <a:schemeClr val="accent5">
                    <a:lumMod val="50000"/>
                  </a:schemeClr>
                </a:solidFill>
              </a:rPr>
            </a:br>
            <a:r>
              <a:rPr lang="en-GB" sz="4000" b="1" noProof="0" dirty="0">
                <a:solidFill>
                  <a:schemeClr val="accent5">
                    <a:lumMod val="50000"/>
                  </a:schemeClr>
                </a:solidFill>
              </a:rPr>
              <a:t> </a:t>
            </a:r>
          </a:p>
        </p:txBody>
      </p:sp>
      <p:sp>
        <p:nvSpPr>
          <p:cNvPr id="4" name="Symbol zastępczy zawartości 2"/>
          <p:cNvSpPr txBox="1">
            <a:spLocks/>
          </p:cNvSpPr>
          <p:nvPr/>
        </p:nvSpPr>
        <p:spPr>
          <a:xfrm>
            <a:off x="1728920" y="4941168"/>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sp>
        <p:nvSpPr>
          <p:cNvPr id="9" name="Prostokąt 8"/>
          <p:cNvSpPr/>
          <p:nvPr/>
        </p:nvSpPr>
        <p:spPr>
          <a:xfrm>
            <a:off x="638476" y="2075507"/>
            <a:ext cx="10915048" cy="2554545"/>
          </a:xfrm>
          <a:prstGeom prst="rect">
            <a:avLst/>
          </a:prstGeom>
        </p:spPr>
        <p:txBody>
          <a:bodyPr wrap="square">
            <a:spAutoFit/>
          </a:bodyPr>
          <a:lstStyle/>
          <a:p>
            <a:pPr algn="just"/>
            <a:r>
              <a:rPr lang="en-GB" sz="3200" b="1" noProof="0" dirty="0">
                <a:solidFill>
                  <a:srgbClr val="4BACC6">
                    <a:lumMod val="50000"/>
                  </a:srgbClr>
                </a:solidFill>
                <a:latin typeface="Calibri"/>
              </a:rPr>
              <a:t>I give you a sample of the data set to practice</a:t>
            </a:r>
          </a:p>
          <a:p>
            <a:pPr algn="just"/>
            <a:r>
              <a:rPr lang="en-GB" sz="3200" b="1" noProof="0" dirty="0">
                <a:solidFill>
                  <a:srgbClr val="4BACC6">
                    <a:lumMod val="50000"/>
                  </a:srgbClr>
                </a:solidFill>
                <a:latin typeface="Calibri"/>
              </a:rPr>
              <a:t>the risk profiling:</a:t>
            </a:r>
          </a:p>
          <a:p>
            <a:pPr marL="457200" indent="-457200" algn="just">
              <a:buFont typeface="Arial" panose="020B0604020202020204" pitchFamily="34" charset="0"/>
              <a:buChar char="•"/>
            </a:pPr>
            <a:r>
              <a:rPr lang="en-GB" sz="3200" b="1" noProof="0" dirty="0">
                <a:solidFill>
                  <a:srgbClr val="4BACC6">
                    <a:lumMod val="50000"/>
                  </a:srgbClr>
                </a:solidFill>
                <a:latin typeface="Calibri"/>
              </a:rPr>
              <a:t>You can segment consumers</a:t>
            </a:r>
          </a:p>
          <a:p>
            <a:pPr marL="457200" indent="-457200" algn="just">
              <a:buFont typeface="Arial" panose="020B0604020202020204" pitchFamily="34" charset="0"/>
              <a:buChar char="•"/>
            </a:pPr>
            <a:r>
              <a:rPr lang="en-GB" sz="3200" b="1" noProof="0" dirty="0">
                <a:solidFill>
                  <a:srgbClr val="4BACC6">
                    <a:lumMod val="50000"/>
                  </a:srgbClr>
                </a:solidFill>
                <a:latin typeface="Calibri"/>
              </a:rPr>
              <a:t>You can do reverse engineering to hack the patent of </a:t>
            </a:r>
            <a:r>
              <a:rPr lang="en-GB" sz="3200" b="1" noProof="0" dirty="0" err="1">
                <a:solidFill>
                  <a:srgbClr val="4BACC6">
                    <a:lumMod val="50000"/>
                  </a:srgbClr>
                </a:solidFill>
                <a:latin typeface="Calibri"/>
              </a:rPr>
              <a:t>finametrica</a:t>
            </a:r>
            <a:r>
              <a:rPr lang="en-GB" sz="3200" b="1" noProof="0" dirty="0">
                <a:solidFill>
                  <a:srgbClr val="4BACC6">
                    <a:lumMod val="50000"/>
                  </a:srgbClr>
                </a:solidFill>
                <a:latin typeface="Calibri"/>
              </a:rPr>
              <a:t>. You have the final score and individual answers.</a:t>
            </a:r>
          </a:p>
        </p:txBody>
      </p:sp>
    </p:spTree>
    <p:extLst>
      <p:ext uri="{BB962C8B-B14F-4D97-AF65-F5344CB8AC3E}">
        <p14:creationId xmlns:p14="http://schemas.microsoft.com/office/powerpoint/2010/main" val="23718969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052736"/>
          </a:xfrm>
          <a:solidFill>
            <a:schemeClr val="accent5">
              <a:lumMod val="20000"/>
              <a:lumOff val="80000"/>
            </a:schemeClr>
          </a:solidFill>
        </p:spPr>
        <p:txBody>
          <a:bodyPr>
            <a:noAutofit/>
          </a:bodyPr>
          <a:lstStyle/>
          <a:p>
            <a:br>
              <a:rPr lang="en-GB" sz="4000" b="1" noProof="0" dirty="0">
                <a:solidFill>
                  <a:schemeClr val="accent5">
                    <a:lumMod val="50000"/>
                  </a:schemeClr>
                </a:solidFill>
              </a:rPr>
            </a:br>
            <a:r>
              <a:rPr lang="en-GB" sz="4000" b="1" noProof="0" dirty="0">
                <a:solidFill>
                  <a:schemeClr val="accent5">
                    <a:lumMod val="50000"/>
                  </a:schemeClr>
                </a:solidFill>
              </a:rPr>
              <a:t>Consequences </a:t>
            </a:r>
            <a:br>
              <a:rPr lang="en-GB" sz="4000" b="1" noProof="0" dirty="0">
                <a:solidFill>
                  <a:schemeClr val="accent5">
                    <a:lumMod val="50000"/>
                  </a:schemeClr>
                </a:solidFill>
              </a:rPr>
            </a:br>
            <a:r>
              <a:rPr lang="en-GB" sz="4000" b="1" noProof="0" dirty="0">
                <a:solidFill>
                  <a:schemeClr val="accent5">
                    <a:lumMod val="50000"/>
                  </a:schemeClr>
                </a:solidFill>
              </a:rPr>
              <a:t> </a:t>
            </a:r>
          </a:p>
        </p:txBody>
      </p:sp>
      <p:sp>
        <p:nvSpPr>
          <p:cNvPr id="4" name="Symbol zastępczy zawartości 2"/>
          <p:cNvSpPr txBox="1">
            <a:spLocks/>
          </p:cNvSpPr>
          <p:nvPr/>
        </p:nvSpPr>
        <p:spPr>
          <a:xfrm>
            <a:off x="1775520" y="1844824"/>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sp>
        <p:nvSpPr>
          <p:cNvPr id="8" name="Prostokąt 7"/>
          <p:cNvSpPr/>
          <p:nvPr/>
        </p:nvSpPr>
        <p:spPr>
          <a:xfrm>
            <a:off x="455596" y="1052736"/>
            <a:ext cx="11280808" cy="5632311"/>
          </a:xfrm>
          <a:prstGeom prst="rect">
            <a:avLst/>
          </a:prstGeom>
        </p:spPr>
        <p:txBody>
          <a:bodyPr wrap="square">
            <a:spAutoFit/>
          </a:bodyPr>
          <a:lstStyle/>
          <a:p>
            <a:pPr algn="just"/>
            <a:r>
              <a:rPr lang="en-GB" sz="3600" b="1" noProof="0" dirty="0">
                <a:solidFill>
                  <a:srgbClr val="4BACC6">
                    <a:lumMod val="50000"/>
                  </a:srgbClr>
                </a:solidFill>
                <a:latin typeface="Calibri"/>
              </a:rPr>
              <a:t>There is a practical and ethical question. What are the consequences of the scores of the Risk Profiling system for the consumer's portfolio? </a:t>
            </a:r>
          </a:p>
          <a:p>
            <a:pPr algn="just"/>
            <a:endParaRPr lang="en-GB" sz="3600" b="1" noProof="0" dirty="0">
              <a:solidFill>
                <a:srgbClr val="4BACC6">
                  <a:lumMod val="50000"/>
                </a:srgbClr>
              </a:solidFill>
              <a:latin typeface="Calibri"/>
            </a:endParaRPr>
          </a:p>
          <a:p>
            <a:pPr algn="just"/>
            <a:r>
              <a:rPr lang="en-GB" sz="3600" b="1" noProof="0" dirty="0">
                <a:solidFill>
                  <a:srgbClr val="4BACC6">
                    <a:lumMod val="50000"/>
                  </a:srgbClr>
                </a:solidFill>
                <a:latin typeface="Calibri"/>
              </a:rPr>
              <a:t>The consequences depend on how the score refers to the classical risk aversion measures. </a:t>
            </a:r>
          </a:p>
          <a:p>
            <a:pPr algn="just"/>
            <a:r>
              <a:rPr lang="en-GB" sz="3600" b="1" noProof="0" dirty="0">
                <a:solidFill>
                  <a:srgbClr val="4BACC6">
                    <a:lumMod val="50000"/>
                  </a:srgbClr>
                </a:solidFill>
                <a:latin typeface="Calibri"/>
              </a:rPr>
              <a:t>Why? </a:t>
            </a:r>
          </a:p>
          <a:p>
            <a:pPr algn="just"/>
            <a:r>
              <a:rPr lang="en-GB" sz="3600" b="1" noProof="0" dirty="0">
                <a:solidFill>
                  <a:srgbClr val="4BACC6">
                    <a:lumMod val="50000"/>
                  </a:srgbClr>
                </a:solidFill>
                <a:latin typeface="Calibri"/>
              </a:rPr>
              <a:t>The managers use models to construct investment portfolios which are mainly based on Standard Expected Utility Theory.</a:t>
            </a:r>
          </a:p>
        </p:txBody>
      </p:sp>
    </p:spTree>
    <p:extLst>
      <p:ext uri="{BB962C8B-B14F-4D97-AF65-F5344CB8AC3E}">
        <p14:creationId xmlns:p14="http://schemas.microsoft.com/office/powerpoint/2010/main" val="109550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 y="0"/>
            <a:ext cx="12310713" cy="1052736"/>
          </a:xfrm>
          <a:solidFill>
            <a:schemeClr val="accent5">
              <a:lumMod val="20000"/>
              <a:lumOff val="80000"/>
            </a:schemeClr>
          </a:solidFill>
        </p:spPr>
        <p:txBody>
          <a:bodyPr>
            <a:noAutofit/>
          </a:bodyPr>
          <a:lstStyle/>
          <a:p>
            <a:br>
              <a:rPr lang="en-GB" sz="4000" b="1" noProof="0" dirty="0">
                <a:solidFill>
                  <a:schemeClr val="accent5">
                    <a:lumMod val="50000"/>
                  </a:schemeClr>
                </a:solidFill>
              </a:rPr>
            </a:br>
            <a:r>
              <a:rPr lang="en-GB" sz="4000" b="1" noProof="0" dirty="0">
                <a:solidFill>
                  <a:schemeClr val="accent5">
                    <a:lumMod val="50000"/>
                  </a:schemeClr>
                </a:solidFill>
              </a:rPr>
              <a:t>Consequences </a:t>
            </a:r>
            <a:br>
              <a:rPr lang="en-GB" sz="4000" b="1" noProof="0" dirty="0">
                <a:solidFill>
                  <a:schemeClr val="accent5">
                    <a:lumMod val="50000"/>
                  </a:schemeClr>
                </a:solidFill>
              </a:rPr>
            </a:br>
            <a:r>
              <a:rPr lang="en-GB" sz="4000" b="1" noProof="0" dirty="0">
                <a:solidFill>
                  <a:schemeClr val="accent5">
                    <a:lumMod val="50000"/>
                  </a:schemeClr>
                </a:solidFill>
              </a:rPr>
              <a:t> </a:t>
            </a:r>
          </a:p>
        </p:txBody>
      </p:sp>
      <p:sp>
        <p:nvSpPr>
          <p:cNvPr id="8" name="Prostokąt 7"/>
          <p:cNvSpPr/>
          <p:nvPr/>
        </p:nvSpPr>
        <p:spPr>
          <a:xfrm>
            <a:off x="491049" y="1044582"/>
            <a:ext cx="5932817" cy="2677656"/>
          </a:xfrm>
          <a:prstGeom prst="rect">
            <a:avLst/>
          </a:prstGeom>
        </p:spPr>
        <p:txBody>
          <a:bodyPr wrap="square">
            <a:spAutoFit/>
          </a:bodyPr>
          <a:lstStyle/>
          <a:p>
            <a:pPr algn="just"/>
            <a:r>
              <a:rPr lang="en-GB" sz="2800" b="1" noProof="0" dirty="0">
                <a:solidFill>
                  <a:srgbClr val="4BACC6">
                    <a:lumMod val="50000"/>
                  </a:srgbClr>
                </a:solidFill>
                <a:latin typeface="Calibri"/>
              </a:rPr>
              <a:t>When the score is based on the standard risk averse assumption it seems ok. </a:t>
            </a:r>
          </a:p>
          <a:p>
            <a:pPr algn="just"/>
            <a:r>
              <a:rPr lang="en-GB" sz="2800" b="1" noProof="0" dirty="0">
                <a:solidFill>
                  <a:srgbClr val="4BACC6">
                    <a:lumMod val="50000"/>
                  </a:srgbClr>
                </a:solidFill>
                <a:latin typeface="Calibri"/>
              </a:rPr>
              <a:t>The more risk-seeking person is, the larger ratio of the risky assets in her/his portfolio can be. </a:t>
            </a:r>
            <a:endParaRPr lang="en-GB" sz="2400" b="1" noProof="0" dirty="0">
              <a:solidFill>
                <a:srgbClr val="4BACC6">
                  <a:lumMod val="50000"/>
                </a:srgbClr>
              </a:solidFill>
              <a:latin typeface="Calibri"/>
            </a:endParaRPr>
          </a:p>
        </p:txBody>
      </p:sp>
      <p:grpSp>
        <p:nvGrpSpPr>
          <p:cNvPr id="2063" name="Grupa 2062"/>
          <p:cNvGrpSpPr/>
          <p:nvPr/>
        </p:nvGrpSpPr>
        <p:grpSpPr>
          <a:xfrm>
            <a:off x="2135560" y="1849845"/>
            <a:ext cx="8473146" cy="4821529"/>
            <a:chOff x="107504" y="1619295"/>
            <a:chExt cx="8827449" cy="5052958"/>
          </a:xfrm>
        </p:grpSpPr>
        <p:grpSp>
          <p:nvGrpSpPr>
            <p:cNvPr id="2061" name="Grupa 2060"/>
            <p:cNvGrpSpPr/>
            <p:nvPr/>
          </p:nvGrpSpPr>
          <p:grpSpPr>
            <a:xfrm>
              <a:off x="107504" y="1619295"/>
              <a:ext cx="8795711" cy="5052958"/>
              <a:chOff x="107504" y="1619295"/>
              <a:chExt cx="8795711" cy="5052958"/>
            </a:xfrm>
          </p:grpSpPr>
          <p:sp>
            <p:nvSpPr>
              <p:cNvPr id="4" name="Symbol zastępczy zawartości 2"/>
              <p:cNvSpPr txBox="1">
                <a:spLocks/>
              </p:cNvSpPr>
              <p:nvPr/>
            </p:nvSpPr>
            <p:spPr>
              <a:xfrm>
                <a:off x="262255" y="1844823"/>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573016"/>
                <a:ext cx="5562600"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Łącznik prosty ze strzałką 6"/>
              <p:cNvCxnSpPr/>
              <p:nvPr/>
            </p:nvCxnSpPr>
            <p:spPr>
              <a:xfrm flipV="1">
                <a:off x="5796136" y="1916832"/>
                <a:ext cx="0" cy="266429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Łącznik prosty ze strzałką 10"/>
              <p:cNvCxnSpPr/>
              <p:nvPr/>
            </p:nvCxnSpPr>
            <p:spPr>
              <a:xfrm>
                <a:off x="5670104" y="4437112"/>
                <a:ext cx="322237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Łącznik prostoliniowy 14"/>
              <p:cNvCxnSpPr/>
              <p:nvPr/>
            </p:nvCxnSpPr>
            <p:spPr>
              <a:xfrm flipV="1">
                <a:off x="5815863" y="2420887"/>
                <a:ext cx="2079240" cy="1080120"/>
              </a:xfrm>
              <a:prstGeom prst="line">
                <a:avLst/>
              </a:prstGeom>
            </p:spPr>
            <p:style>
              <a:lnRef idx="2">
                <a:schemeClr val="accent1"/>
              </a:lnRef>
              <a:fillRef idx="0">
                <a:schemeClr val="accent1"/>
              </a:fillRef>
              <a:effectRef idx="1">
                <a:schemeClr val="accent1"/>
              </a:effectRef>
              <a:fontRef idx="minor">
                <a:schemeClr val="tx1"/>
              </a:fontRef>
            </p:style>
          </p:cxnSp>
          <p:sp>
            <p:nvSpPr>
              <p:cNvPr id="27" name="Prostokąt 26"/>
              <p:cNvSpPr/>
              <p:nvPr/>
            </p:nvSpPr>
            <p:spPr>
              <a:xfrm>
                <a:off x="4738522" y="1619295"/>
                <a:ext cx="1297590" cy="483824"/>
              </a:xfrm>
              <a:prstGeom prst="rect">
                <a:avLst/>
              </a:prstGeom>
            </p:spPr>
            <p:txBody>
              <a:bodyPr wrap="square">
                <a:spAutoFit/>
              </a:bodyPr>
              <a:lstStyle/>
              <a:p>
                <a:pPr algn="just"/>
                <a:r>
                  <a:rPr lang="en-GB" sz="2400" b="1" noProof="0" dirty="0">
                    <a:solidFill>
                      <a:srgbClr val="4BACC6">
                        <a:lumMod val="50000"/>
                      </a:srgbClr>
                    </a:solidFill>
                    <a:latin typeface="Calibri"/>
                  </a:rPr>
                  <a:t>return</a:t>
                </a:r>
              </a:p>
            </p:txBody>
          </p:sp>
          <p:sp>
            <p:nvSpPr>
              <p:cNvPr id="28" name="Prostokąt 27"/>
              <p:cNvSpPr/>
              <p:nvPr/>
            </p:nvSpPr>
            <p:spPr>
              <a:xfrm>
                <a:off x="8216573" y="4653136"/>
                <a:ext cx="675907" cy="483824"/>
              </a:xfrm>
              <a:prstGeom prst="rect">
                <a:avLst/>
              </a:prstGeom>
            </p:spPr>
            <p:txBody>
              <a:bodyPr wrap="square">
                <a:spAutoFit/>
              </a:bodyPr>
              <a:lstStyle/>
              <a:p>
                <a:pPr algn="just"/>
                <a:r>
                  <a:rPr lang="en-GB" sz="2400" b="1" noProof="0" dirty="0">
                    <a:solidFill>
                      <a:srgbClr val="4BACC6">
                        <a:lumMod val="50000"/>
                      </a:srgbClr>
                    </a:solidFill>
                    <a:latin typeface="Calibri"/>
                  </a:rPr>
                  <a:t>risk</a:t>
                </a:r>
              </a:p>
            </p:txBody>
          </p:sp>
          <p:cxnSp>
            <p:nvCxnSpPr>
              <p:cNvPr id="29" name="Łącznik prosty ze strzałką 28"/>
              <p:cNvCxnSpPr>
                <a:endCxn id="35" idx="3"/>
              </p:cNvCxnSpPr>
              <p:nvPr/>
            </p:nvCxnSpPr>
            <p:spPr>
              <a:xfrm flipV="1">
                <a:off x="3914849" y="2735919"/>
                <a:ext cx="3398269" cy="28893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Łącznik prosty ze strzałką 30"/>
              <p:cNvCxnSpPr>
                <a:stCxn id="42" idx="6"/>
                <a:endCxn id="2049" idx="3"/>
              </p:cNvCxnSpPr>
              <p:nvPr/>
            </p:nvCxnSpPr>
            <p:spPr>
              <a:xfrm flipV="1">
                <a:off x="1659926" y="3428690"/>
                <a:ext cx="4376186" cy="22685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49" name="Elipsa 2048"/>
              <p:cNvSpPr/>
              <p:nvPr/>
            </p:nvSpPr>
            <p:spPr>
              <a:xfrm>
                <a:off x="6015021" y="3305765"/>
                <a:ext cx="144016" cy="1440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noProof="0" dirty="0">
                  <a:solidFill>
                    <a:prstClr val="white"/>
                  </a:solidFill>
                  <a:latin typeface="Calibri"/>
                </a:endParaRPr>
              </a:p>
            </p:txBody>
          </p:sp>
          <p:sp>
            <p:nvSpPr>
              <p:cNvPr id="35" name="Elipsa 34"/>
              <p:cNvSpPr/>
              <p:nvPr/>
            </p:nvSpPr>
            <p:spPr>
              <a:xfrm>
                <a:off x="7292027" y="2612994"/>
                <a:ext cx="144016" cy="1440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noProof="0" dirty="0">
                  <a:solidFill>
                    <a:prstClr val="white"/>
                  </a:solidFill>
                  <a:latin typeface="Calibri"/>
                </a:endParaRPr>
              </a:p>
            </p:txBody>
          </p:sp>
          <p:sp>
            <p:nvSpPr>
              <p:cNvPr id="39" name="Elipsa 38"/>
              <p:cNvSpPr/>
              <p:nvPr/>
            </p:nvSpPr>
            <p:spPr>
              <a:xfrm>
                <a:off x="7883722" y="2348879"/>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prstClr val="white"/>
                  </a:solidFill>
                  <a:latin typeface="Calibri"/>
                </a:endParaRPr>
              </a:p>
            </p:txBody>
          </p:sp>
          <p:sp>
            <p:nvSpPr>
              <p:cNvPr id="41" name="Prostokąt 40"/>
              <p:cNvSpPr/>
              <p:nvPr/>
            </p:nvSpPr>
            <p:spPr>
              <a:xfrm>
                <a:off x="903842" y="6250669"/>
                <a:ext cx="1224136" cy="419315"/>
              </a:xfrm>
              <a:prstGeom prst="rect">
                <a:avLst/>
              </a:prstGeom>
            </p:spPr>
            <p:txBody>
              <a:bodyPr wrap="square">
                <a:spAutoFit/>
              </a:bodyPr>
              <a:lstStyle/>
              <a:p>
                <a:pPr algn="just"/>
                <a:r>
                  <a:rPr lang="en-GB" sz="2000" b="1" noProof="0" dirty="0">
                    <a:solidFill>
                      <a:srgbClr val="4BACC6">
                        <a:lumMod val="50000"/>
                      </a:srgbClr>
                    </a:solidFill>
                    <a:latin typeface="Calibri"/>
                  </a:rPr>
                  <a:t>Person A</a:t>
                </a:r>
              </a:p>
            </p:txBody>
          </p:sp>
          <p:sp>
            <p:nvSpPr>
              <p:cNvPr id="42" name="Elipsa 41"/>
              <p:cNvSpPr/>
              <p:nvPr/>
            </p:nvSpPr>
            <p:spPr>
              <a:xfrm>
                <a:off x="1515910" y="5625244"/>
                <a:ext cx="144016" cy="14401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noProof="0" dirty="0">
                  <a:solidFill>
                    <a:prstClr val="white"/>
                  </a:solidFill>
                  <a:latin typeface="Calibri"/>
                </a:endParaRPr>
              </a:p>
            </p:txBody>
          </p:sp>
          <p:sp>
            <p:nvSpPr>
              <p:cNvPr id="47" name="Elipsa 46"/>
              <p:cNvSpPr/>
              <p:nvPr/>
            </p:nvSpPr>
            <p:spPr>
              <a:xfrm>
                <a:off x="3832106" y="5633628"/>
                <a:ext cx="144016" cy="1440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noProof="0" dirty="0">
                  <a:solidFill>
                    <a:prstClr val="white"/>
                  </a:solidFill>
                  <a:latin typeface="Calibri"/>
                </a:endParaRPr>
              </a:p>
            </p:txBody>
          </p:sp>
          <p:sp>
            <p:nvSpPr>
              <p:cNvPr id="50" name="Prostokąt 49"/>
              <p:cNvSpPr/>
              <p:nvPr/>
            </p:nvSpPr>
            <p:spPr>
              <a:xfrm>
                <a:off x="2888804" y="6252938"/>
                <a:ext cx="1827212" cy="419315"/>
              </a:xfrm>
              <a:prstGeom prst="rect">
                <a:avLst/>
              </a:prstGeom>
            </p:spPr>
            <p:txBody>
              <a:bodyPr wrap="square">
                <a:spAutoFit/>
              </a:bodyPr>
              <a:lstStyle/>
              <a:p>
                <a:pPr algn="just"/>
                <a:r>
                  <a:rPr lang="en-GB" sz="2000" b="1" noProof="0" dirty="0">
                    <a:solidFill>
                      <a:srgbClr val="4BACC6">
                        <a:lumMod val="50000"/>
                      </a:srgbClr>
                    </a:solidFill>
                    <a:latin typeface="Calibri"/>
                  </a:rPr>
                  <a:t>Person B score</a:t>
                </a:r>
              </a:p>
            </p:txBody>
          </p:sp>
        </p:grpSp>
        <p:sp>
          <p:nvSpPr>
            <p:cNvPr id="54" name="Prostokąt 53"/>
            <p:cNvSpPr/>
            <p:nvPr/>
          </p:nvSpPr>
          <p:spPr>
            <a:xfrm>
              <a:off x="7126746" y="2918284"/>
              <a:ext cx="1808207" cy="322550"/>
            </a:xfrm>
            <a:prstGeom prst="rect">
              <a:avLst/>
            </a:prstGeom>
          </p:spPr>
          <p:txBody>
            <a:bodyPr wrap="square">
              <a:spAutoFit/>
            </a:bodyPr>
            <a:lstStyle/>
            <a:p>
              <a:pPr algn="just"/>
              <a:r>
                <a:rPr lang="en-GB" sz="1400" b="1" noProof="0" dirty="0">
                  <a:solidFill>
                    <a:srgbClr val="4BACC6">
                      <a:lumMod val="50000"/>
                    </a:srgbClr>
                  </a:solidFill>
                  <a:latin typeface="Calibri"/>
                </a:rPr>
                <a:t>Person B portfolio</a:t>
              </a:r>
            </a:p>
          </p:txBody>
        </p:sp>
        <p:sp>
          <p:nvSpPr>
            <p:cNvPr id="55" name="Prostokąt 54"/>
            <p:cNvSpPr/>
            <p:nvPr/>
          </p:nvSpPr>
          <p:spPr>
            <a:xfrm>
              <a:off x="3814281" y="3179589"/>
              <a:ext cx="1855823" cy="354804"/>
            </a:xfrm>
            <a:prstGeom prst="rect">
              <a:avLst/>
            </a:prstGeom>
          </p:spPr>
          <p:txBody>
            <a:bodyPr wrap="square">
              <a:spAutoFit/>
            </a:bodyPr>
            <a:lstStyle/>
            <a:p>
              <a:pPr algn="just"/>
              <a:r>
                <a:rPr lang="en-GB" sz="1600" b="1" noProof="0" dirty="0">
                  <a:solidFill>
                    <a:srgbClr val="4BACC6">
                      <a:lumMod val="50000"/>
                    </a:srgbClr>
                  </a:solidFill>
                  <a:latin typeface="Calibri"/>
                </a:rPr>
                <a:t>Person A portfolio</a:t>
              </a:r>
            </a:p>
          </p:txBody>
        </p:sp>
      </p:grpSp>
    </p:spTree>
    <p:extLst>
      <p:ext uri="{BB962C8B-B14F-4D97-AF65-F5344CB8AC3E}">
        <p14:creationId xmlns:p14="http://schemas.microsoft.com/office/powerpoint/2010/main" val="17380337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en-GB" sz="4000" b="1" noProof="0" dirty="0">
                <a:solidFill>
                  <a:schemeClr val="accent5">
                    <a:lumMod val="50000"/>
                  </a:schemeClr>
                </a:solidFill>
              </a:rPr>
              <a:t>Consequences </a:t>
            </a:r>
          </a:p>
        </p:txBody>
      </p:sp>
      <p:sp>
        <p:nvSpPr>
          <p:cNvPr id="8" name="Prostokąt 7"/>
          <p:cNvSpPr/>
          <p:nvPr/>
        </p:nvSpPr>
        <p:spPr>
          <a:xfrm>
            <a:off x="250257" y="908721"/>
            <a:ext cx="11675443" cy="830997"/>
          </a:xfrm>
          <a:prstGeom prst="rect">
            <a:avLst/>
          </a:prstGeom>
        </p:spPr>
        <p:txBody>
          <a:bodyPr wrap="square">
            <a:spAutoFit/>
          </a:bodyPr>
          <a:lstStyle/>
          <a:p>
            <a:pPr algn="just"/>
            <a:r>
              <a:rPr lang="en-GB" sz="2400" b="1" noProof="0" dirty="0">
                <a:solidFill>
                  <a:srgbClr val="4BACC6">
                    <a:lumMod val="50000"/>
                  </a:srgbClr>
                </a:solidFill>
                <a:latin typeface="Calibri"/>
              </a:rPr>
              <a:t>When the profiling is a base to create the segmentation of consumers consistent with the textbook: risk-averse, risk neutral or risk lover consumers then we have a problem.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409" y="2942387"/>
            <a:ext cx="5155032" cy="2573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1" name="Łącznik prosty ze strzałką 30"/>
          <p:cNvCxnSpPr>
            <a:stCxn id="42" idx="7"/>
            <a:endCxn id="35" idx="2"/>
          </p:cNvCxnSpPr>
          <p:nvPr/>
        </p:nvCxnSpPr>
        <p:spPr>
          <a:xfrm flipV="1">
            <a:off x="3394717" y="2607862"/>
            <a:ext cx="5538342" cy="217214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41" name="Prostokąt 40"/>
          <p:cNvSpPr/>
          <p:nvPr/>
        </p:nvSpPr>
        <p:spPr>
          <a:xfrm>
            <a:off x="2790198" y="3146583"/>
            <a:ext cx="1134444" cy="707886"/>
          </a:xfrm>
          <a:prstGeom prst="rect">
            <a:avLst/>
          </a:prstGeom>
        </p:spPr>
        <p:txBody>
          <a:bodyPr wrap="square">
            <a:spAutoFit/>
          </a:bodyPr>
          <a:lstStyle/>
          <a:p>
            <a:pPr algn="just"/>
            <a:r>
              <a:rPr lang="en-GB" sz="2000" b="1" noProof="0" dirty="0">
                <a:solidFill>
                  <a:srgbClr val="4BACC6">
                    <a:lumMod val="50000"/>
                  </a:srgbClr>
                </a:solidFill>
                <a:latin typeface="Calibri"/>
              </a:rPr>
              <a:t>Risk averse </a:t>
            </a:r>
          </a:p>
        </p:txBody>
      </p:sp>
      <p:sp>
        <p:nvSpPr>
          <p:cNvPr id="42" name="Elipsa 41"/>
          <p:cNvSpPr/>
          <p:nvPr/>
        </p:nvSpPr>
        <p:spPr>
          <a:xfrm>
            <a:off x="3280798" y="4761438"/>
            <a:ext cx="133464" cy="12676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noProof="0" dirty="0">
              <a:solidFill>
                <a:prstClr val="white"/>
              </a:solidFill>
              <a:latin typeface="Calibri"/>
            </a:endParaRPr>
          </a:p>
        </p:txBody>
      </p:sp>
      <p:sp>
        <p:nvSpPr>
          <p:cNvPr id="47" name="Elipsa 46"/>
          <p:cNvSpPr/>
          <p:nvPr/>
        </p:nvSpPr>
        <p:spPr>
          <a:xfrm>
            <a:off x="5303224" y="4727056"/>
            <a:ext cx="133464" cy="1267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noProof="0" dirty="0">
              <a:solidFill>
                <a:prstClr val="white"/>
              </a:solidFill>
              <a:latin typeface="Calibri"/>
            </a:endParaRPr>
          </a:p>
        </p:txBody>
      </p:sp>
      <p:sp>
        <p:nvSpPr>
          <p:cNvPr id="50" name="Prostokąt 49"/>
          <p:cNvSpPr/>
          <p:nvPr/>
        </p:nvSpPr>
        <p:spPr>
          <a:xfrm>
            <a:off x="4874760" y="6040774"/>
            <a:ext cx="1693333" cy="707886"/>
          </a:xfrm>
          <a:prstGeom prst="rect">
            <a:avLst/>
          </a:prstGeom>
        </p:spPr>
        <p:txBody>
          <a:bodyPr wrap="square">
            <a:spAutoFit/>
          </a:bodyPr>
          <a:lstStyle/>
          <a:p>
            <a:pPr algn="just"/>
            <a:r>
              <a:rPr lang="en-GB" sz="2000" b="1" noProof="0" dirty="0">
                <a:solidFill>
                  <a:srgbClr val="4BACC6">
                    <a:lumMod val="50000"/>
                  </a:srgbClr>
                </a:solidFill>
                <a:latin typeface="Calibri"/>
              </a:rPr>
              <a:t>Person B score</a:t>
            </a:r>
          </a:p>
        </p:txBody>
      </p:sp>
      <p:grpSp>
        <p:nvGrpSpPr>
          <p:cNvPr id="12" name="Grupa 11"/>
          <p:cNvGrpSpPr/>
          <p:nvPr/>
        </p:nvGrpSpPr>
        <p:grpSpPr>
          <a:xfrm>
            <a:off x="6800251" y="2053762"/>
            <a:ext cx="3392716" cy="2281536"/>
            <a:chOff x="4920576" y="2224170"/>
            <a:chExt cx="3993974" cy="2784034"/>
          </a:xfrm>
        </p:grpSpPr>
        <p:cxnSp>
          <p:nvCxnSpPr>
            <p:cNvPr id="7" name="Łącznik prosty ze strzałką 6"/>
            <p:cNvCxnSpPr/>
            <p:nvPr/>
          </p:nvCxnSpPr>
          <p:spPr>
            <a:xfrm flipV="1">
              <a:off x="6045073" y="2224170"/>
              <a:ext cx="0" cy="23450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Łącznik prosty ze strzałką 10"/>
            <p:cNvCxnSpPr/>
            <p:nvPr/>
          </p:nvCxnSpPr>
          <p:spPr>
            <a:xfrm>
              <a:off x="5928275" y="4442499"/>
              <a:ext cx="29862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Łącznik prostoliniowy 14"/>
            <p:cNvCxnSpPr/>
            <p:nvPr/>
          </p:nvCxnSpPr>
          <p:spPr>
            <a:xfrm flipV="1">
              <a:off x="6063354" y="2667835"/>
              <a:ext cx="1926896" cy="950713"/>
            </a:xfrm>
            <a:prstGeom prst="line">
              <a:avLst/>
            </a:prstGeom>
          </p:spPr>
          <p:style>
            <a:lnRef idx="2">
              <a:schemeClr val="accent1"/>
            </a:lnRef>
            <a:fillRef idx="0">
              <a:schemeClr val="accent1"/>
            </a:fillRef>
            <a:effectRef idx="1">
              <a:schemeClr val="accent1"/>
            </a:effectRef>
            <a:fontRef idx="minor">
              <a:schemeClr val="tx1"/>
            </a:fontRef>
          </p:style>
        </p:cxnSp>
        <p:sp>
          <p:nvSpPr>
            <p:cNvPr id="27" name="Prostokąt 26"/>
            <p:cNvSpPr/>
            <p:nvPr/>
          </p:nvSpPr>
          <p:spPr>
            <a:xfrm>
              <a:off x="4920576" y="2224170"/>
              <a:ext cx="1202516" cy="375563"/>
            </a:xfrm>
            <a:prstGeom prst="rect">
              <a:avLst/>
            </a:prstGeom>
          </p:spPr>
          <p:txBody>
            <a:bodyPr wrap="square">
              <a:spAutoFit/>
            </a:bodyPr>
            <a:lstStyle/>
            <a:p>
              <a:pPr algn="just"/>
              <a:r>
                <a:rPr lang="en-GB" sz="1400" b="1" noProof="0" dirty="0">
                  <a:solidFill>
                    <a:srgbClr val="4BACC6">
                      <a:lumMod val="50000"/>
                    </a:srgbClr>
                  </a:solidFill>
                  <a:latin typeface="Calibri"/>
                </a:rPr>
                <a:t>return</a:t>
              </a:r>
            </a:p>
          </p:txBody>
        </p:sp>
        <p:sp>
          <p:nvSpPr>
            <p:cNvPr id="28" name="Prostokąt 27"/>
            <p:cNvSpPr/>
            <p:nvPr/>
          </p:nvSpPr>
          <p:spPr>
            <a:xfrm>
              <a:off x="7979703" y="4632641"/>
              <a:ext cx="934847" cy="375563"/>
            </a:xfrm>
            <a:prstGeom prst="rect">
              <a:avLst/>
            </a:prstGeom>
          </p:spPr>
          <p:txBody>
            <a:bodyPr wrap="square">
              <a:spAutoFit/>
            </a:bodyPr>
            <a:lstStyle/>
            <a:p>
              <a:pPr algn="just"/>
              <a:r>
                <a:rPr lang="en-GB" sz="1400" b="1" noProof="0" dirty="0">
                  <a:solidFill>
                    <a:srgbClr val="4BACC6">
                      <a:lumMod val="50000"/>
                    </a:srgbClr>
                  </a:solidFill>
                  <a:latin typeface="Calibri"/>
                </a:rPr>
                <a:t>risk</a:t>
              </a:r>
            </a:p>
          </p:txBody>
        </p:sp>
        <p:sp>
          <p:nvSpPr>
            <p:cNvPr id="35" name="Elipsa 34"/>
            <p:cNvSpPr/>
            <p:nvPr/>
          </p:nvSpPr>
          <p:spPr>
            <a:xfrm>
              <a:off x="7431361" y="2836926"/>
              <a:ext cx="133464" cy="1267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400" noProof="0" dirty="0">
                <a:solidFill>
                  <a:prstClr val="white"/>
                </a:solidFill>
                <a:latin typeface="Calibri"/>
              </a:endParaRPr>
            </a:p>
          </p:txBody>
        </p:sp>
        <p:sp>
          <p:nvSpPr>
            <p:cNvPr id="39" name="Elipsa 38"/>
            <p:cNvSpPr/>
            <p:nvPr/>
          </p:nvSpPr>
          <p:spPr>
            <a:xfrm>
              <a:off x="7979703" y="2604454"/>
              <a:ext cx="133464" cy="126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noProof="0" dirty="0">
                <a:solidFill>
                  <a:prstClr val="white"/>
                </a:solidFill>
                <a:latin typeface="Calibri"/>
              </a:endParaRPr>
            </a:p>
          </p:txBody>
        </p:sp>
      </p:grpSp>
      <p:cxnSp>
        <p:nvCxnSpPr>
          <p:cNvPr id="6" name="Łącznik prostoliniowy 5"/>
          <p:cNvCxnSpPr/>
          <p:nvPr/>
        </p:nvCxnSpPr>
        <p:spPr>
          <a:xfrm flipV="1">
            <a:off x="4810257" y="2503266"/>
            <a:ext cx="0" cy="3603675"/>
          </a:xfrm>
          <a:prstGeom prst="line">
            <a:avLst/>
          </a:prstGeom>
        </p:spPr>
        <p:style>
          <a:lnRef idx="3">
            <a:schemeClr val="accent2"/>
          </a:lnRef>
          <a:fillRef idx="0">
            <a:schemeClr val="accent2"/>
          </a:fillRef>
          <a:effectRef idx="2">
            <a:schemeClr val="accent2"/>
          </a:effectRef>
          <a:fontRef idx="minor">
            <a:schemeClr val="tx1"/>
          </a:fontRef>
        </p:style>
      </p:cxnSp>
      <p:sp>
        <p:nvSpPr>
          <p:cNvPr id="32" name="Prostokąt 31"/>
          <p:cNvSpPr/>
          <p:nvPr/>
        </p:nvSpPr>
        <p:spPr>
          <a:xfrm>
            <a:off x="5336158" y="2914289"/>
            <a:ext cx="1134444" cy="707886"/>
          </a:xfrm>
          <a:prstGeom prst="rect">
            <a:avLst/>
          </a:prstGeom>
        </p:spPr>
        <p:txBody>
          <a:bodyPr wrap="square">
            <a:spAutoFit/>
          </a:bodyPr>
          <a:lstStyle/>
          <a:p>
            <a:pPr algn="just"/>
            <a:r>
              <a:rPr lang="en-GB" sz="2000" b="1" noProof="0" dirty="0">
                <a:solidFill>
                  <a:srgbClr val="4BACC6">
                    <a:lumMod val="50000"/>
                  </a:srgbClr>
                </a:solidFill>
                <a:latin typeface="Calibri"/>
              </a:rPr>
              <a:t>Risk seeking </a:t>
            </a:r>
          </a:p>
        </p:txBody>
      </p:sp>
      <p:grpSp>
        <p:nvGrpSpPr>
          <p:cNvPr id="34" name="Grupa 33"/>
          <p:cNvGrpSpPr/>
          <p:nvPr/>
        </p:nvGrpSpPr>
        <p:grpSpPr>
          <a:xfrm>
            <a:off x="6795191" y="4278781"/>
            <a:ext cx="3392716" cy="2281536"/>
            <a:chOff x="4920576" y="2224170"/>
            <a:chExt cx="3993974" cy="2784034"/>
          </a:xfrm>
        </p:grpSpPr>
        <p:cxnSp>
          <p:nvCxnSpPr>
            <p:cNvPr id="36" name="Łącznik prosty ze strzałką 35"/>
            <p:cNvCxnSpPr/>
            <p:nvPr/>
          </p:nvCxnSpPr>
          <p:spPr>
            <a:xfrm flipV="1">
              <a:off x="6045073" y="2224170"/>
              <a:ext cx="0" cy="23450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Łącznik prosty ze strzałką 36"/>
            <p:cNvCxnSpPr/>
            <p:nvPr/>
          </p:nvCxnSpPr>
          <p:spPr>
            <a:xfrm>
              <a:off x="5928275" y="4442499"/>
              <a:ext cx="29862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Łącznik prostoliniowy 37"/>
            <p:cNvCxnSpPr/>
            <p:nvPr/>
          </p:nvCxnSpPr>
          <p:spPr>
            <a:xfrm>
              <a:off x="6051030" y="2731217"/>
              <a:ext cx="2200139" cy="916299"/>
            </a:xfrm>
            <a:prstGeom prst="line">
              <a:avLst/>
            </a:prstGeom>
          </p:spPr>
          <p:style>
            <a:lnRef idx="2">
              <a:schemeClr val="accent1"/>
            </a:lnRef>
            <a:fillRef idx="0">
              <a:schemeClr val="accent1"/>
            </a:fillRef>
            <a:effectRef idx="1">
              <a:schemeClr val="accent1"/>
            </a:effectRef>
            <a:fontRef idx="minor">
              <a:schemeClr val="tx1"/>
            </a:fontRef>
          </p:style>
        </p:cxnSp>
        <p:sp>
          <p:nvSpPr>
            <p:cNvPr id="40" name="Prostokąt 39"/>
            <p:cNvSpPr/>
            <p:nvPr/>
          </p:nvSpPr>
          <p:spPr>
            <a:xfrm>
              <a:off x="4920576" y="2224170"/>
              <a:ext cx="1202516" cy="375563"/>
            </a:xfrm>
            <a:prstGeom prst="rect">
              <a:avLst/>
            </a:prstGeom>
          </p:spPr>
          <p:txBody>
            <a:bodyPr wrap="square">
              <a:spAutoFit/>
            </a:bodyPr>
            <a:lstStyle/>
            <a:p>
              <a:pPr algn="just"/>
              <a:r>
                <a:rPr lang="en-GB" sz="1400" b="1" noProof="0" dirty="0">
                  <a:solidFill>
                    <a:srgbClr val="4BACC6">
                      <a:lumMod val="50000"/>
                    </a:srgbClr>
                  </a:solidFill>
                  <a:latin typeface="Calibri"/>
                </a:rPr>
                <a:t>return</a:t>
              </a:r>
            </a:p>
          </p:txBody>
        </p:sp>
        <p:sp>
          <p:nvSpPr>
            <p:cNvPr id="43" name="Prostokąt 42"/>
            <p:cNvSpPr/>
            <p:nvPr/>
          </p:nvSpPr>
          <p:spPr>
            <a:xfrm>
              <a:off x="7979703" y="4632641"/>
              <a:ext cx="934847" cy="375563"/>
            </a:xfrm>
            <a:prstGeom prst="rect">
              <a:avLst/>
            </a:prstGeom>
          </p:spPr>
          <p:txBody>
            <a:bodyPr wrap="square">
              <a:spAutoFit/>
            </a:bodyPr>
            <a:lstStyle/>
            <a:p>
              <a:pPr algn="just"/>
              <a:r>
                <a:rPr lang="en-GB" sz="1400" b="1" noProof="0" dirty="0">
                  <a:solidFill>
                    <a:srgbClr val="4BACC6">
                      <a:lumMod val="50000"/>
                    </a:srgbClr>
                  </a:solidFill>
                  <a:latin typeface="Calibri"/>
                </a:rPr>
                <a:t>risk</a:t>
              </a:r>
            </a:p>
          </p:txBody>
        </p:sp>
        <p:sp>
          <p:nvSpPr>
            <p:cNvPr id="44" name="Elipsa 43"/>
            <p:cNvSpPr/>
            <p:nvPr/>
          </p:nvSpPr>
          <p:spPr>
            <a:xfrm>
              <a:off x="7322421" y="3212603"/>
              <a:ext cx="197981" cy="1358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400" noProof="0" dirty="0">
                <a:solidFill>
                  <a:prstClr val="white"/>
                </a:solidFill>
                <a:latin typeface="Calibri"/>
              </a:endParaRPr>
            </a:p>
          </p:txBody>
        </p:sp>
      </p:grpSp>
      <p:sp>
        <p:nvSpPr>
          <p:cNvPr id="46" name="Elipsa 45"/>
          <p:cNvSpPr/>
          <p:nvPr/>
        </p:nvSpPr>
        <p:spPr>
          <a:xfrm flipH="1">
            <a:off x="9560381" y="5374227"/>
            <a:ext cx="95714" cy="1419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noProof="0" dirty="0">
              <a:solidFill>
                <a:prstClr val="white"/>
              </a:solidFill>
              <a:latin typeface="Calibri"/>
            </a:endParaRPr>
          </a:p>
        </p:txBody>
      </p:sp>
      <p:sp>
        <p:nvSpPr>
          <p:cNvPr id="48" name="Prostokąt 47"/>
          <p:cNvSpPr/>
          <p:nvPr/>
        </p:nvSpPr>
        <p:spPr>
          <a:xfrm>
            <a:off x="3039702" y="2069180"/>
            <a:ext cx="3528391" cy="400110"/>
          </a:xfrm>
          <a:prstGeom prst="rect">
            <a:avLst/>
          </a:prstGeom>
        </p:spPr>
        <p:txBody>
          <a:bodyPr wrap="square">
            <a:spAutoFit/>
          </a:bodyPr>
          <a:lstStyle/>
          <a:p>
            <a:pPr algn="just"/>
            <a:r>
              <a:rPr lang="en-GB" sz="2000" b="1" noProof="0" dirty="0">
                <a:solidFill>
                  <a:srgbClr val="4BACC6">
                    <a:lumMod val="50000"/>
                  </a:srgbClr>
                </a:solidFill>
                <a:latin typeface="Calibri"/>
              </a:rPr>
              <a:t>Risk neutrality as a border ??? </a:t>
            </a:r>
          </a:p>
        </p:txBody>
      </p:sp>
      <p:cxnSp>
        <p:nvCxnSpPr>
          <p:cNvPr id="49" name="Łącznik prosty ze strzałką 48"/>
          <p:cNvCxnSpPr>
            <a:endCxn id="44" idx="1"/>
          </p:cNvCxnSpPr>
          <p:nvPr/>
        </p:nvCxnSpPr>
        <p:spPr>
          <a:xfrm>
            <a:off x="5369956" y="4790437"/>
            <a:ext cx="3490132" cy="31467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99775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en-GB" sz="4000" b="1" noProof="0" dirty="0">
                <a:solidFill>
                  <a:schemeClr val="accent5">
                    <a:lumMod val="50000"/>
                  </a:schemeClr>
                </a:solidFill>
              </a:rPr>
              <a:t>Consequences </a:t>
            </a:r>
          </a:p>
        </p:txBody>
      </p:sp>
      <p:sp>
        <p:nvSpPr>
          <p:cNvPr id="8" name="Prostokąt 7"/>
          <p:cNvSpPr/>
          <p:nvPr/>
        </p:nvSpPr>
        <p:spPr>
          <a:xfrm>
            <a:off x="317635" y="872797"/>
            <a:ext cx="11608066" cy="1200329"/>
          </a:xfrm>
          <a:prstGeom prst="rect">
            <a:avLst/>
          </a:prstGeom>
        </p:spPr>
        <p:txBody>
          <a:bodyPr wrap="square">
            <a:spAutoFit/>
          </a:bodyPr>
          <a:lstStyle/>
          <a:p>
            <a:pPr algn="just"/>
            <a:r>
              <a:rPr lang="en-GB" sz="2400" b="1" noProof="0" dirty="0">
                <a:solidFill>
                  <a:srgbClr val="4BACC6">
                    <a:lumMod val="50000"/>
                  </a:srgbClr>
                </a:solidFill>
                <a:latin typeface="Calibri"/>
              </a:rPr>
              <a:t>Why is the portfolio so odd? Financial institution satisfies the demand of the risk-loving segment of consumers. This type of consumers would pay for more risk (risk is a desired good for them) we give them this opportunity - </a:t>
            </a:r>
            <a:r>
              <a:rPr lang="en-GB" sz="2400" b="1" noProof="0" dirty="0">
                <a:solidFill>
                  <a:srgbClr val="C00000"/>
                </a:solidFill>
                <a:latin typeface="Calibri"/>
              </a:rPr>
              <a:t>if you like pay for risk.</a:t>
            </a:r>
          </a:p>
        </p:txBody>
      </p:sp>
      <p:sp>
        <p:nvSpPr>
          <p:cNvPr id="33" name="Prostokąt 32"/>
          <p:cNvSpPr/>
          <p:nvPr/>
        </p:nvSpPr>
        <p:spPr>
          <a:xfrm>
            <a:off x="317635" y="4642307"/>
            <a:ext cx="11608066" cy="1569660"/>
          </a:xfrm>
          <a:prstGeom prst="rect">
            <a:avLst/>
          </a:prstGeom>
        </p:spPr>
        <p:txBody>
          <a:bodyPr wrap="square">
            <a:spAutoFit/>
          </a:bodyPr>
          <a:lstStyle/>
          <a:p>
            <a:pPr algn="just"/>
            <a:r>
              <a:rPr lang="en-GB" sz="2400" b="1" noProof="0" dirty="0">
                <a:solidFill>
                  <a:srgbClr val="4BACC6">
                    <a:lumMod val="50000"/>
                  </a:srgbClr>
                </a:solidFill>
                <a:latin typeface="Calibri"/>
              </a:rPr>
              <a:t>Two question:</a:t>
            </a:r>
          </a:p>
          <a:p>
            <a:pPr algn="just"/>
            <a:r>
              <a:rPr lang="en-GB" sz="2400" b="1" noProof="0" dirty="0">
                <a:solidFill>
                  <a:srgbClr val="4BACC6">
                    <a:lumMod val="50000"/>
                  </a:srgbClr>
                </a:solidFill>
                <a:latin typeface="Calibri"/>
              </a:rPr>
              <a:t>- It is ethical behaviour to be a supplier of hazard for gamblers? ( I leave the question now)</a:t>
            </a:r>
          </a:p>
          <a:p>
            <a:pPr algn="just"/>
            <a:r>
              <a:rPr lang="en-GB" sz="2400" b="1" noProof="0" dirty="0">
                <a:solidFill>
                  <a:srgbClr val="4BACC6">
                    <a:lumMod val="50000"/>
                  </a:srgbClr>
                </a:solidFill>
                <a:latin typeface="Calibri"/>
              </a:rPr>
              <a:t>- Most of us are risk-averse persons by the textbook. Who  includes risky asset in  this type of portfolio? The answer is you </a:t>
            </a:r>
            <a:r>
              <a:rPr lang="en-GB" sz="2400" b="1" noProof="0" dirty="0">
                <a:solidFill>
                  <a:srgbClr val="4BACC6">
                    <a:lumMod val="50000"/>
                  </a:srgbClr>
                </a:solidFill>
                <a:latin typeface="Calibri"/>
                <a:sym typeface="Wingdings" panose="05000000000000000000" pitchFamily="2" charset="2"/>
              </a:rPr>
              <a:t></a:t>
            </a:r>
            <a:endParaRPr lang="en-GB" sz="2400" b="1" noProof="0" dirty="0">
              <a:solidFill>
                <a:srgbClr val="4BACC6">
                  <a:lumMod val="50000"/>
                </a:srgbClr>
              </a:solidFill>
              <a:latin typeface="Calibri"/>
            </a:endParaRPr>
          </a:p>
        </p:txBody>
      </p:sp>
      <p:grpSp>
        <p:nvGrpSpPr>
          <p:cNvPr id="6" name="Grupa 5"/>
          <p:cNvGrpSpPr/>
          <p:nvPr/>
        </p:nvGrpSpPr>
        <p:grpSpPr>
          <a:xfrm>
            <a:off x="4023165" y="2168686"/>
            <a:ext cx="4089340" cy="2914420"/>
            <a:chOff x="4581231" y="2027149"/>
            <a:chExt cx="4089340" cy="2914420"/>
          </a:xfrm>
        </p:grpSpPr>
        <p:sp>
          <p:nvSpPr>
            <p:cNvPr id="4" name="Łuk 3"/>
            <p:cNvSpPr/>
            <p:nvPr/>
          </p:nvSpPr>
          <p:spPr>
            <a:xfrm rot="10342947">
              <a:off x="6150291" y="2027149"/>
              <a:ext cx="2520280" cy="1560657"/>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noProof="0" dirty="0">
                <a:solidFill>
                  <a:prstClr val="black"/>
                </a:solidFill>
                <a:latin typeface="Calibri"/>
              </a:endParaRPr>
            </a:p>
          </p:txBody>
        </p:sp>
        <p:grpSp>
          <p:nvGrpSpPr>
            <p:cNvPr id="5" name="Grupa 4"/>
            <p:cNvGrpSpPr/>
            <p:nvPr/>
          </p:nvGrpSpPr>
          <p:grpSpPr>
            <a:xfrm>
              <a:off x="4581231" y="2388603"/>
              <a:ext cx="3906105" cy="2552966"/>
              <a:chOff x="2573957" y="2365021"/>
              <a:chExt cx="3906105" cy="2552966"/>
            </a:xfrm>
          </p:grpSpPr>
          <p:grpSp>
            <p:nvGrpSpPr>
              <p:cNvPr id="51" name="Grupa 50"/>
              <p:cNvGrpSpPr/>
              <p:nvPr/>
            </p:nvGrpSpPr>
            <p:grpSpPr>
              <a:xfrm>
                <a:off x="2573957" y="2606326"/>
                <a:ext cx="3906105" cy="2311661"/>
                <a:chOff x="4920576" y="2224170"/>
                <a:chExt cx="4598346" cy="2820794"/>
              </a:xfrm>
            </p:grpSpPr>
            <p:cxnSp>
              <p:nvCxnSpPr>
                <p:cNvPr id="52" name="Łącznik prosty ze strzałką 51"/>
                <p:cNvCxnSpPr/>
                <p:nvPr/>
              </p:nvCxnSpPr>
              <p:spPr>
                <a:xfrm flipV="1">
                  <a:off x="6045073" y="2224170"/>
                  <a:ext cx="0" cy="23450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Łącznik prosty ze strzałką 52"/>
                <p:cNvCxnSpPr/>
                <p:nvPr/>
              </p:nvCxnSpPr>
              <p:spPr>
                <a:xfrm>
                  <a:off x="5928275" y="4442499"/>
                  <a:ext cx="29862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Łącznik prostoliniowy 53"/>
                <p:cNvCxnSpPr/>
                <p:nvPr/>
              </p:nvCxnSpPr>
              <p:spPr>
                <a:xfrm>
                  <a:off x="6051030" y="2731217"/>
                  <a:ext cx="2200139" cy="916299"/>
                </a:xfrm>
                <a:prstGeom prst="line">
                  <a:avLst/>
                </a:prstGeom>
              </p:spPr>
              <p:style>
                <a:lnRef idx="2">
                  <a:schemeClr val="accent1"/>
                </a:lnRef>
                <a:fillRef idx="0">
                  <a:schemeClr val="accent1"/>
                </a:fillRef>
                <a:effectRef idx="1">
                  <a:schemeClr val="accent1"/>
                </a:effectRef>
                <a:fontRef idx="minor">
                  <a:schemeClr val="tx1"/>
                </a:fontRef>
              </p:style>
            </p:cxnSp>
            <p:sp>
              <p:nvSpPr>
                <p:cNvPr id="55" name="Prostokąt 54"/>
                <p:cNvSpPr/>
                <p:nvPr/>
              </p:nvSpPr>
              <p:spPr>
                <a:xfrm>
                  <a:off x="4920576" y="2224170"/>
                  <a:ext cx="1202516" cy="375563"/>
                </a:xfrm>
                <a:prstGeom prst="rect">
                  <a:avLst/>
                </a:prstGeom>
              </p:spPr>
              <p:txBody>
                <a:bodyPr wrap="square">
                  <a:spAutoFit/>
                </a:bodyPr>
                <a:lstStyle/>
                <a:p>
                  <a:pPr algn="just"/>
                  <a:r>
                    <a:rPr lang="en-GB" sz="1400" b="1" noProof="0" dirty="0">
                      <a:solidFill>
                        <a:srgbClr val="4BACC6">
                          <a:lumMod val="50000"/>
                        </a:srgbClr>
                      </a:solidFill>
                      <a:latin typeface="Calibri"/>
                    </a:rPr>
                    <a:t>return</a:t>
                  </a:r>
                </a:p>
              </p:txBody>
            </p:sp>
            <p:sp>
              <p:nvSpPr>
                <p:cNvPr id="56" name="Prostokąt 55"/>
                <p:cNvSpPr/>
                <p:nvPr/>
              </p:nvSpPr>
              <p:spPr>
                <a:xfrm>
                  <a:off x="8584075" y="4669401"/>
                  <a:ext cx="934847" cy="375563"/>
                </a:xfrm>
                <a:prstGeom prst="rect">
                  <a:avLst/>
                </a:prstGeom>
              </p:spPr>
              <p:txBody>
                <a:bodyPr wrap="square">
                  <a:spAutoFit/>
                </a:bodyPr>
                <a:lstStyle/>
                <a:p>
                  <a:pPr algn="just"/>
                  <a:r>
                    <a:rPr lang="en-GB" sz="1400" b="1" noProof="0" dirty="0">
                      <a:solidFill>
                        <a:srgbClr val="4BACC6">
                          <a:lumMod val="50000"/>
                        </a:srgbClr>
                      </a:solidFill>
                      <a:latin typeface="Calibri"/>
                    </a:rPr>
                    <a:t>risk</a:t>
                  </a:r>
                </a:p>
              </p:txBody>
            </p:sp>
            <p:sp>
              <p:nvSpPr>
                <p:cNvPr id="57" name="Elipsa 56"/>
                <p:cNvSpPr/>
                <p:nvPr/>
              </p:nvSpPr>
              <p:spPr>
                <a:xfrm>
                  <a:off x="7351963" y="3269776"/>
                  <a:ext cx="197981" cy="1358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400" noProof="0" dirty="0">
                    <a:solidFill>
                      <a:prstClr val="black"/>
                    </a:solidFill>
                    <a:latin typeface="Calibri"/>
                  </a:endParaRPr>
                </a:p>
              </p:txBody>
            </p:sp>
          </p:grpSp>
          <p:cxnSp>
            <p:nvCxnSpPr>
              <p:cNvPr id="10" name="Łącznik prosty ze strzałką 9"/>
              <p:cNvCxnSpPr/>
              <p:nvPr/>
            </p:nvCxnSpPr>
            <p:spPr>
              <a:xfrm flipV="1">
                <a:off x="4199680" y="2932494"/>
                <a:ext cx="381551" cy="8361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pole tekstowe 12"/>
              <p:cNvSpPr txBox="1"/>
              <p:nvPr/>
            </p:nvSpPr>
            <p:spPr>
              <a:xfrm>
                <a:off x="4015659" y="2462942"/>
                <a:ext cx="906070" cy="400110"/>
              </a:xfrm>
              <a:prstGeom prst="rect">
                <a:avLst/>
              </a:prstGeom>
              <a:noFill/>
            </p:spPr>
            <p:txBody>
              <a:bodyPr wrap="square" rtlCol="0">
                <a:spAutoFit/>
              </a:bodyPr>
              <a:lstStyle/>
              <a:p>
                <a:r>
                  <a:rPr lang="en-GB" sz="2000" b="1" noProof="0" dirty="0">
                    <a:solidFill>
                      <a:srgbClr val="4BACC6">
                        <a:lumMod val="50000"/>
                      </a:srgbClr>
                    </a:solidFill>
                    <a:latin typeface="Calibri"/>
                  </a:rPr>
                  <a:t>Utility</a:t>
                </a:r>
              </a:p>
            </p:txBody>
          </p:sp>
          <p:sp>
            <p:nvSpPr>
              <p:cNvPr id="25" name="Łuk 24"/>
              <p:cNvSpPr/>
              <p:nvPr/>
            </p:nvSpPr>
            <p:spPr>
              <a:xfrm rot="10342947">
                <a:off x="3861101" y="2365021"/>
                <a:ext cx="2520280" cy="1560657"/>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noProof="0" dirty="0">
                  <a:solidFill>
                    <a:prstClr val="black"/>
                  </a:solidFill>
                  <a:latin typeface="Calibri"/>
                </a:endParaRPr>
              </a:p>
            </p:txBody>
          </p:sp>
        </p:grpSp>
      </p:grpSp>
    </p:spTree>
    <p:extLst>
      <p:ext uri="{BB962C8B-B14F-4D97-AF65-F5344CB8AC3E}">
        <p14:creationId xmlns:p14="http://schemas.microsoft.com/office/powerpoint/2010/main" val="1113218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The side effects</a:t>
            </a:r>
          </a:p>
        </p:txBody>
      </p:sp>
      <p:sp>
        <p:nvSpPr>
          <p:cNvPr id="5" name="Prostokąt 4"/>
          <p:cNvSpPr/>
          <p:nvPr/>
        </p:nvSpPr>
        <p:spPr>
          <a:xfrm>
            <a:off x="577517" y="1215628"/>
            <a:ext cx="11203804" cy="461665"/>
          </a:xfrm>
          <a:prstGeom prst="rect">
            <a:avLst/>
          </a:prstGeom>
        </p:spPr>
        <p:txBody>
          <a:bodyPr wrap="square">
            <a:spAutoFit/>
          </a:bodyPr>
          <a:lstStyle/>
          <a:p>
            <a:pPr algn="just"/>
            <a:r>
              <a:rPr lang="en-GB" sz="2400" b="1" noProof="0" dirty="0">
                <a:solidFill>
                  <a:schemeClr val="accent5">
                    <a:lumMod val="50000"/>
                  </a:schemeClr>
                </a:solidFill>
              </a:rPr>
              <a:t>To make a rational decision; you should have information about absolute risk increase. </a:t>
            </a:r>
          </a:p>
        </p:txBody>
      </p:sp>
      <p:sp>
        <p:nvSpPr>
          <p:cNvPr id="6" name="Prostokąt 5"/>
          <p:cNvSpPr/>
          <p:nvPr/>
        </p:nvSpPr>
        <p:spPr>
          <a:xfrm>
            <a:off x="202131" y="1803868"/>
            <a:ext cx="5749491" cy="1200329"/>
          </a:xfrm>
          <a:prstGeom prst="rect">
            <a:avLst/>
          </a:prstGeom>
        </p:spPr>
        <p:txBody>
          <a:bodyPr wrap="square">
            <a:spAutoFit/>
          </a:bodyPr>
          <a:lstStyle/>
          <a:p>
            <a:pPr algn="just"/>
            <a:r>
              <a:rPr lang="en-GB" noProof="0" dirty="0"/>
              <a:t>Recent epidemiological studies have revealed that the side effects of the painkiller you use are more frequent than previously thought. Previous studies reported 1 in 100,000 liver injury. Now it is assumed that this is 2 in 100,000.</a:t>
            </a:r>
          </a:p>
        </p:txBody>
      </p:sp>
      <p:pic>
        <p:nvPicPr>
          <p:cNvPr id="8" name="Obraz 7"/>
          <p:cNvPicPr>
            <a:picLocks noChangeAspect="1"/>
          </p:cNvPicPr>
          <p:nvPr/>
        </p:nvPicPr>
        <p:blipFill>
          <a:blip r:embed="rId2"/>
          <a:stretch>
            <a:fillRect/>
          </a:stretch>
        </p:blipFill>
        <p:spPr>
          <a:xfrm>
            <a:off x="37022" y="3130772"/>
            <a:ext cx="2193830" cy="1420160"/>
          </a:xfrm>
          <a:prstGeom prst="rect">
            <a:avLst/>
          </a:prstGeom>
        </p:spPr>
      </p:pic>
      <p:pic>
        <p:nvPicPr>
          <p:cNvPr id="9" name="Obraz 8"/>
          <p:cNvPicPr>
            <a:picLocks noChangeAspect="1"/>
          </p:cNvPicPr>
          <p:nvPr/>
        </p:nvPicPr>
        <p:blipFill>
          <a:blip r:embed="rId3"/>
          <a:stretch>
            <a:fillRect/>
          </a:stretch>
        </p:blipFill>
        <p:spPr>
          <a:xfrm>
            <a:off x="9662182" y="2841305"/>
            <a:ext cx="2307759" cy="1493912"/>
          </a:xfrm>
          <a:prstGeom prst="rect">
            <a:avLst/>
          </a:prstGeom>
        </p:spPr>
      </p:pic>
      <p:sp>
        <p:nvSpPr>
          <p:cNvPr id="10" name="Prostokąt 9"/>
          <p:cNvSpPr/>
          <p:nvPr/>
        </p:nvSpPr>
        <p:spPr>
          <a:xfrm>
            <a:off x="6096000" y="1814942"/>
            <a:ext cx="6096000" cy="1200329"/>
          </a:xfrm>
          <a:prstGeom prst="rect">
            <a:avLst/>
          </a:prstGeom>
        </p:spPr>
        <p:txBody>
          <a:bodyPr>
            <a:spAutoFit/>
          </a:bodyPr>
          <a:lstStyle/>
          <a:p>
            <a:r>
              <a:rPr lang="en-GB" noProof="0" dirty="0"/>
              <a:t>Recent epidemiological studies have revealed that the side effects of the painkiller you use are more frequent than previously thought. The likelihood of acute liver injury increased by 100%. </a:t>
            </a:r>
          </a:p>
        </p:txBody>
      </p:sp>
      <p:sp>
        <p:nvSpPr>
          <p:cNvPr id="11" name="Prostokąt 10"/>
          <p:cNvSpPr/>
          <p:nvPr/>
        </p:nvSpPr>
        <p:spPr>
          <a:xfrm>
            <a:off x="3357590" y="3218929"/>
            <a:ext cx="5476820" cy="369332"/>
          </a:xfrm>
          <a:prstGeom prst="rect">
            <a:avLst/>
          </a:prstGeom>
        </p:spPr>
        <p:txBody>
          <a:bodyPr wrap="none">
            <a:spAutoFit/>
          </a:bodyPr>
          <a:lstStyle/>
          <a:p>
            <a:r>
              <a:rPr lang="en-GB" noProof="0" dirty="0"/>
              <a:t>After such information, will you give up taking this drug?</a:t>
            </a:r>
          </a:p>
        </p:txBody>
      </p:sp>
      <p:pic>
        <p:nvPicPr>
          <p:cNvPr id="4" name="Obraz 3"/>
          <p:cNvPicPr>
            <a:picLocks noChangeAspect="1"/>
          </p:cNvPicPr>
          <p:nvPr/>
        </p:nvPicPr>
        <p:blipFill>
          <a:blip r:embed="rId4"/>
          <a:stretch>
            <a:fillRect/>
          </a:stretch>
        </p:blipFill>
        <p:spPr>
          <a:xfrm>
            <a:off x="6781885" y="3678580"/>
            <a:ext cx="4105050" cy="2932179"/>
          </a:xfrm>
          <a:prstGeom prst="rect">
            <a:avLst/>
          </a:prstGeom>
        </p:spPr>
      </p:pic>
      <p:pic>
        <p:nvPicPr>
          <p:cNvPr id="7" name="Obraz 6"/>
          <p:cNvPicPr>
            <a:picLocks noChangeAspect="1"/>
          </p:cNvPicPr>
          <p:nvPr/>
        </p:nvPicPr>
        <p:blipFill>
          <a:blip r:embed="rId5"/>
          <a:stretch>
            <a:fillRect/>
          </a:stretch>
        </p:blipFill>
        <p:spPr>
          <a:xfrm>
            <a:off x="2094336" y="3962401"/>
            <a:ext cx="4001664" cy="2858331"/>
          </a:xfrm>
          <a:prstGeom prst="rect">
            <a:avLst/>
          </a:prstGeom>
        </p:spPr>
      </p:pic>
    </p:spTree>
    <p:extLst>
      <p:ext uri="{BB962C8B-B14F-4D97-AF65-F5344CB8AC3E}">
        <p14:creationId xmlns:p14="http://schemas.microsoft.com/office/powerpoint/2010/main" val="14839288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My goals</a:t>
            </a:r>
          </a:p>
        </p:txBody>
      </p:sp>
      <p:sp>
        <p:nvSpPr>
          <p:cNvPr id="4" name="Prostokąt 3"/>
          <p:cNvSpPr/>
          <p:nvPr/>
        </p:nvSpPr>
        <p:spPr>
          <a:xfrm>
            <a:off x="1424539" y="1393525"/>
            <a:ext cx="9757331" cy="5016758"/>
          </a:xfrm>
          <a:prstGeom prst="rect">
            <a:avLst/>
          </a:prstGeom>
        </p:spPr>
        <p:txBody>
          <a:bodyPr wrap="square">
            <a:spAutoFit/>
          </a:bodyPr>
          <a:lstStyle/>
          <a:p>
            <a:r>
              <a:rPr lang="en-GB" sz="4000" b="1" noProof="0" dirty="0">
                <a:solidFill>
                  <a:srgbClr val="4BACC6">
                    <a:lumMod val="50000"/>
                  </a:srgbClr>
                </a:solidFill>
                <a:latin typeface="Calibri"/>
              </a:rPr>
              <a:t>We are homogeneous and the textbook storytelling is not quite true that we are all risk averse </a:t>
            </a:r>
          </a:p>
          <a:p>
            <a:endParaRPr lang="en-GB" sz="4000" b="1" noProof="0" dirty="0">
              <a:solidFill>
                <a:srgbClr val="4BACC6">
                  <a:lumMod val="50000"/>
                </a:srgbClr>
              </a:solidFill>
              <a:latin typeface="Calibri"/>
            </a:endParaRPr>
          </a:p>
          <a:p>
            <a:r>
              <a:rPr lang="en-GB" sz="4000" b="1" noProof="0" dirty="0">
                <a:solidFill>
                  <a:srgbClr val="4BACC6">
                    <a:lumMod val="50000"/>
                  </a:srgbClr>
                </a:solidFill>
                <a:latin typeface="Calibri"/>
              </a:rPr>
              <a:t>I can influence your attitude towards risk?  I will show you that you are all risk loving person :)</a:t>
            </a:r>
          </a:p>
          <a:p>
            <a:endParaRPr lang="en-GB" sz="4000" b="1" noProof="0" dirty="0">
              <a:solidFill>
                <a:srgbClr val="4BACC6">
                  <a:lumMod val="50000"/>
                </a:srgbClr>
              </a:solidFill>
              <a:latin typeface="Calibri"/>
            </a:endParaRPr>
          </a:p>
        </p:txBody>
      </p:sp>
    </p:spTree>
    <p:extLst>
      <p:ext uri="{BB962C8B-B14F-4D97-AF65-F5344CB8AC3E}">
        <p14:creationId xmlns:p14="http://schemas.microsoft.com/office/powerpoint/2010/main" val="3367531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 y="0"/>
            <a:ext cx="12272211" cy="1052736"/>
          </a:xfrm>
          <a:solidFill>
            <a:schemeClr val="accent5">
              <a:lumMod val="20000"/>
              <a:lumOff val="80000"/>
            </a:schemeClr>
          </a:solidFill>
        </p:spPr>
        <p:txBody>
          <a:bodyPr>
            <a:noAutofit/>
          </a:bodyPr>
          <a:lstStyle/>
          <a:p>
            <a:r>
              <a:rPr lang="en-GB" sz="4000" b="1" noProof="0" dirty="0">
                <a:solidFill>
                  <a:schemeClr val="accent5">
                    <a:lumMod val="50000"/>
                  </a:schemeClr>
                </a:solidFill>
              </a:rPr>
              <a:t>The proof of the realism of the storytelling   </a:t>
            </a:r>
          </a:p>
        </p:txBody>
      </p:sp>
      <p:sp>
        <p:nvSpPr>
          <p:cNvPr id="4" name="Symbol zastępczy zawartości 2"/>
          <p:cNvSpPr txBox="1">
            <a:spLocks/>
          </p:cNvSpPr>
          <p:nvPr/>
        </p:nvSpPr>
        <p:spPr>
          <a:xfrm>
            <a:off x="1775520" y="1844824"/>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sp>
        <p:nvSpPr>
          <p:cNvPr id="7" name="Prostokąt 6"/>
          <p:cNvSpPr/>
          <p:nvPr/>
        </p:nvSpPr>
        <p:spPr>
          <a:xfrm>
            <a:off x="1703512" y="1372416"/>
            <a:ext cx="8128274" cy="584775"/>
          </a:xfrm>
          <a:prstGeom prst="rect">
            <a:avLst/>
          </a:prstGeom>
        </p:spPr>
        <p:txBody>
          <a:bodyPr wrap="square">
            <a:spAutoFit/>
          </a:bodyPr>
          <a:lstStyle/>
          <a:p>
            <a:pPr algn="just"/>
            <a:r>
              <a:rPr lang="en-GB" sz="3200" b="1" noProof="0" dirty="0">
                <a:solidFill>
                  <a:srgbClr val="4BACC6">
                    <a:lumMod val="50000"/>
                  </a:srgbClr>
                </a:solidFill>
                <a:latin typeface="Calibri"/>
              </a:rPr>
              <a:t>We graded our propensity to risk by ourselves.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2276872"/>
            <a:ext cx="885698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37192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052736"/>
          </a:xfrm>
          <a:solidFill>
            <a:schemeClr val="accent5">
              <a:lumMod val="20000"/>
              <a:lumOff val="80000"/>
            </a:schemeClr>
          </a:solidFill>
        </p:spPr>
        <p:txBody>
          <a:bodyPr>
            <a:noAutofit/>
          </a:bodyPr>
          <a:lstStyle/>
          <a:p>
            <a:r>
              <a:rPr lang="en-GB" sz="4000" b="1" noProof="0" dirty="0">
                <a:solidFill>
                  <a:schemeClr val="accent5">
                    <a:lumMod val="50000"/>
                  </a:schemeClr>
                </a:solidFill>
              </a:rPr>
              <a:t>The storytelling is not quite true</a:t>
            </a:r>
          </a:p>
        </p:txBody>
      </p:sp>
      <p:sp>
        <p:nvSpPr>
          <p:cNvPr id="4" name="Symbol zastępczy zawartości 2"/>
          <p:cNvSpPr txBox="1">
            <a:spLocks/>
          </p:cNvSpPr>
          <p:nvPr/>
        </p:nvSpPr>
        <p:spPr>
          <a:xfrm>
            <a:off x="1775520" y="1844824"/>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sp>
        <p:nvSpPr>
          <p:cNvPr id="7" name="Prostokąt 6"/>
          <p:cNvSpPr/>
          <p:nvPr/>
        </p:nvSpPr>
        <p:spPr>
          <a:xfrm>
            <a:off x="962526" y="1401753"/>
            <a:ext cx="8821227" cy="1077218"/>
          </a:xfrm>
          <a:prstGeom prst="rect">
            <a:avLst/>
          </a:prstGeom>
        </p:spPr>
        <p:txBody>
          <a:bodyPr wrap="square">
            <a:spAutoFit/>
          </a:bodyPr>
          <a:lstStyle/>
          <a:p>
            <a:pPr algn="just"/>
            <a:r>
              <a:rPr lang="en-GB" sz="3200" b="1" noProof="0" dirty="0">
                <a:solidFill>
                  <a:srgbClr val="4BACC6">
                    <a:lumMod val="50000"/>
                  </a:srgbClr>
                </a:solidFill>
                <a:latin typeface="Calibri"/>
              </a:rPr>
              <a:t>Most of us are risk-averse persons. But some of us are extremely risk-loving persons.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561" y="2747117"/>
            <a:ext cx="6228790" cy="383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lipsa 2"/>
          <p:cNvSpPr/>
          <p:nvPr/>
        </p:nvSpPr>
        <p:spPr>
          <a:xfrm>
            <a:off x="7248128" y="5013176"/>
            <a:ext cx="792088" cy="936104"/>
          </a:xfrm>
          <a:prstGeom prst="ellipse">
            <a:avLst/>
          </a:prstGeom>
          <a:noFill/>
          <a:ln>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noProof="0" dirty="0">
              <a:solidFill>
                <a:prstClr val="black"/>
              </a:solidFill>
              <a:latin typeface="Calibri"/>
            </a:endParaRPr>
          </a:p>
        </p:txBody>
      </p:sp>
      <p:cxnSp>
        <p:nvCxnSpPr>
          <p:cNvPr id="6" name="Łącznik prosty ze strzałką 5"/>
          <p:cNvCxnSpPr/>
          <p:nvPr/>
        </p:nvCxnSpPr>
        <p:spPr>
          <a:xfrm>
            <a:off x="4223792" y="3356992"/>
            <a:ext cx="1593502" cy="67074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 name="pole tekstowe 8"/>
          <p:cNvSpPr txBox="1"/>
          <p:nvPr/>
        </p:nvSpPr>
        <p:spPr>
          <a:xfrm>
            <a:off x="2014852" y="2792002"/>
            <a:ext cx="2736304" cy="646331"/>
          </a:xfrm>
          <a:prstGeom prst="rect">
            <a:avLst/>
          </a:prstGeom>
          <a:noFill/>
        </p:spPr>
        <p:txBody>
          <a:bodyPr wrap="square" rtlCol="0">
            <a:spAutoFit/>
          </a:bodyPr>
          <a:lstStyle/>
          <a:p>
            <a:r>
              <a:rPr lang="en-GB" b="1" noProof="0" dirty="0">
                <a:solidFill>
                  <a:srgbClr val="FF0000"/>
                </a:solidFill>
                <a:latin typeface="Calibri"/>
              </a:rPr>
              <a:t>The Individual result of </a:t>
            </a:r>
            <a:r>
              <a:rPr lang="en-GB" b="1" noProof="0" dirty="0" err="1">
                <a:solidFill>
                  <a:srgbClr val="FF0000"/>
                </a:solidFill>
                <a:latin typeface="Calibri"/>
              </a:rPr>
              <a:t>AnnaZ</a:t>
            </a:r>
            <a:endParaRPr lang="en-GB" b="1" noProof="0" dirty="0">
              <a:solidFill>
                <a:srgbClr val="FF0000"/>
              </a:solidFill>
              <a:latin typeface="Calibri"/>
            </a:endParaRPr>
          </a:p>
        </p:txBody>
      </p:sp>
      <p:cxnSp>
        <p:nvCxnSpPr>
          <p:cNvPr id="11" name="Łącznik prosty ze strzałką 10"/>
          <p:cNvCxnSpPr>
            <a:endCxn id="3" idx="0"/>
          </p:cNvCxnSpPr>
          <p:nvPr/>
        </p:nvCxnSpPr>
        <p:spPr>
          <a:xfrm>
            <a:off x="6960096" y="2600908"/>
            <a:ext cx="684076" cy="24122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83715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052736"/>
          </a:xfrm>
          <a:solidFill>
            <a:schemeClr val="accent5">
              <a:lumMod val="20000"/>
              <a:lumOff val="80000"/>
            </a:schemeClr>
          </a:solidFill>
        </p:spPr>
        <p:txBody>
          <a:bodyPr>
            <a:noAutofit/>
          </a:bodyPr>
          <a:lstStyle/>
          <a:p>
            <a:r>
              <a:rPr lang="en-GB" sz="4000" b="1" noProof="0" dirty="0">
                <a:solidFill>
                  <a:schemeClr val="accent5">
                    <a:lumMod val="50000"/>
                  </a:schemeClr>
                </a:solidFill>
              </a:rPr>
              <a:t>The storytelling is not quite true.</a:t>
            </a:r>
          </a:p>
        </p:txBody>
      </p:sp>
      <p:sp>
        <p:nvSpPr>
          <p:cNvPr id="4" name="Symbol zastępczy zawartości 2"/>
          <p:cNvSpPr txBox="1">
            <a:spLocks/>
          </p:cNvSpPr>
          <p:nvPr/>
        </p:nvSpPr>
        <p:spPr>
          <a:xfrm>
            <a:off x="1775520" y="1844824"/>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sp>
        <p:nvSpPr>
          <p:cNvPr id="7" name="Prostokąt 6"/>
          <p:cNvSpPr/>
          <p:nvPr/>
        </p:nvSpPr>
        <p:spPr>
          <a:xfrm>
            <a:off x="856648" y="1228401"/>
            <a:ext cx="9743075" cy="1077218"/>
          </a:xfrm>
          <a:prstGeom prst="rect">
            <a:avLst/>
          </a:prstGeom>
        </p:spPr>
        <p:txBody>
          <a:bodyPr wrap="square">
            <a:spAutoFit/>
          </a:bodyPr>
          <a:lstStyle/>
          <a:p>
            <a:pPr algn="just"/>
            <a:r>
              <a:rPr lang="en-GB" sz="3200" b="1" noProof="0" dirty="0">
                <a:solidFill>
                  <a:srgbClr val="4BACC6">
                    <a:lumMod val="50000"/>
                  </a:srgbClr>
                </a:solidFill>
                <a:latin typeface="Calibri"/>
              </a:rPr>
              <a:t>The replication of the experiment of Holt and Laury (2002) confirmed the results of our previous results.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680" y="2766413"/>
            <a:ext cx="3199961" cy="390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832" y="2348880"/>
            <a:ext cx="5688632" cy="4320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Prostokąt 4"/>
          <p:cNvSpPr/>
          <p:nvPr/>
        </p:nvSpPr>
        <p:spPr>
          <a:xfrm>
            <a:off x="5159896" y="5661249"/>
            <a:ext cx="5256584" cy="646331"/>
          </a:xfrm>
          <a:prstGeom prst="rect">
            <a:avLst/>
          </a:prstGeom>
        </p:spPr>
        <p:txBody>
          <a:bodyPr wrap="square">
            <a:spAutoFit/>
          </a:bodyPr>
          <a:lstStyle/>
          <a:p>
            <a:r>
              <a:rPr lang="en-GB" b="1" noProof="0" dirty="0">
                <a:solidFill>
                  <a:srgbClr val="4BACC6">
                    <a:lumMod val="50000"/>
                  </a:srgbClr>
                </a:solidFill>
                <a:latin typeface="Calibri"/>
              </a:rPr>
              <a:t>Modification of original experiment:</a:t>
            </a:r>
          </a:p>
          <a:p>
            <a:r>
              <a:rPr lang="en-GB" b="1" noProof="0" dirty="0">
                <a:solidFill>
                  <a:srgbClr val="4BACC6">
                    <a:lumMod val="50000"/>
                  </a:srgbClr>
                </a:solidFill>
                <a:latin typeface="Calibri"/>
              </a:rPr>
              <a:t>multiplication of the outcomes of lotteries by 100</a:t>
            </a:r>
          </a:p>
        </p:txBody>
      </p:sp>
    </p:spTree>
    <p:extLst>
      <p:ext uri="{BB962C8B-B14F-4D97-AF65-F5344CB8AC3E}">
        <p14:creationId xmlns:p14="http://schemas.microsoft.com/office/powerpoint/2010/main" val="31647807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052736"/>
          </a:xfrm>
          <a:solidFill>
            <a:schemeClr val="accent5">
              <a:lumMod val="20000"/>
              <a:lumOff val="80000"/>
            </a:schemeClr>
          </a:solidFill>
        </p:spPr>
        <p:txBody>
          <a:bodyPr>
            <a:noAutofit/>
          </a:bodyPr>
          <a:lstStyle/>
          <a:p>
            <a:r>
              <a:rPr lang="en-GB" sz="4000" b="1" noProof="0" dirty="0">
                <a:solidFill>
                  <a:schemeClr val="accent5">
                    <a:lumMod val="50000"/>
                  </a:schemeClr>
                </a:solidFill>
              </a:rPr>
              <a:t>The storytelling is not quite true.</a:t>
            </a:r>
          </a:p>
        </p:txBody>
      </p:sp>
      <p:sp>
        <p:nvSpPr>
          <p:cNvPr id="4" name="Symbol zastępczy zawartości 2"/>
          <p:cNvSpPr txBox="1">
            <a:spLocks/>
          </p:cNvSpPr>
          <p:nvPr/>
        </p:nvSpPr>
        <p:spPr>
          <a:xfrm>
            <a:off x="1775520" y="1844824"/>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639" y="1629695"/>
            <a:ext cx="8254589" cy="4337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lipsa 5"/>
          <p:cNvSpPr/>
          <p:nvPr/>
        </p:nvSpPr>
        <p:spPr>
          <a:xfrm>
            <a:off x="2855640" y="2111208"/>
            <a:ext cx="1152128" cy="1059983"/>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noProof="0" dirty="0">
              <a:solidFill>
                <a:prstClr val="black"/>
              </a:solidFill>
              <a:latin typeface="Calibri"/>
            </a:endParaRPr>
          </a:p>
        </p:txBody>
      </p:sp>
      <p:cxnSp>
        <p:nvCxnSpPr>
          <p:cNvPr id="9" name="Łącznik prosty ze strzałką 8"/>
          <p:cNvCxnSpPr>
            <a:stCxn id="6" idx="0"/>
          </p:cNvCxnSpPr>
          <p:nvPr/>
        </p:nvCxnSpPr>
        <p:spPr>
          <a:xfrm flipV="1">
            <a:off x="3431704" y="1319119"/>
            <a:ext cx="1368152"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pole tekstowe 9"/>
          <p:cNvSpPr txBox="1"/>
          <p:nvPr/>
        </p:nvSpPr>
        <p:spPr>
          <a:xfrm>
            <a:off x="4911805" y="958047"/>
            <a:ext cx="1152128" cy="646331"/>
          </a:xfrm>
          <a:prstGeom prst="rect">
            <a:avLst/>
          </a:prstGeom>
          <a:noFill/>
        </p:spPr>
        <p:txBody>
          <a:bodyPr wrap="square" rtlCol="0">
            <a:spAutoFit/>
          </a:bodyPr>
          <a:lstStyle/>
          <a:p>
            <a:r>
              <a:rPr lang="en-GB" b="1" noProof="0" dirty="0">
                <a:solidFill>
                  <a:srgbClr val="00B050"/>
                </a:solidFill>
                <a:latin typeface="Calibri"/>
              </a:rPr>
              <a:t>Safe lottery</a:t>
            </a:r>
          </a:p>
        </p:txBody>
      </p:sp>
      <p:sp>
        <p:nvSpPr>
          <p:cNvPr id="14" name="pole tekstowe 13"/>
          <p:cNvSpPr txBox="1"/>
          <p:nvPr/>
        </p:nvSpPr>
        <p:spPr>
          <a:xfrm>
            <a:off x="7104112" y="958047"/>
            <a:ext cx="1152128" cy="646331"/>
          </a:xfrm>
          <a:prstGeom prst="rect">
            <a:avLst/>
          </a:prstGeom>
          <a:noFill/>
        </p:spPr>
        <p:txBody>
          <a:bodyPr wrap="square" rtlCol="0">
            <a:spAutoFit/>
          </a:bodyPr>
          <a:lstStyle/>
          <a:p>
            <a:r>
              <a:rPr lang="en-GB" b="1" noProof="0" dirty="0">
                <a:solidFill>
                  <a:srgbClr val="FF0000"/>
                </a:solidFill>
                <a:latin typeface="Calibri"/>
              </a:rPr>
              <a:t>Risky lottery</a:t>
            </a:r>
          </a:p>
        </p:txBody>
      </p:sp>
      <p:cxnSp>
        <p:nvCxnSpPr>
          <p:cNvPr id="15" name="Łącznik prosty ze strzałką 14"/>
          <p:cNvCxnSpPr/>
          <p:nvPr/>
        </p:nvCxnSpPr>
        <p:spPr>
          <a:xfrm flipV="1">
            <a:off x="6600056" y="1771075"/>
            <a:ext cx="504056" cy="5745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Elipsa 15"/>
          <p:cNvSpPr/>
          <p:nvPr/>
        </p:nvSpPr>
        <p:spPr>
          <a:xfrm>
            <a:off x="5735960" y="2345602"/>
            <a:ext cx="1152128" cy="105998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noProof="0" dirty="0">
              <a:solidFill>
                <a:prstClr val="black"/>
              </a:solidFill>
              <a:latin typeface="Calibri"/>
            </a:endParaRPr>
          </a:p>
        </p:txBody>
      </p:sp>
      <p:sp>
        <p:nvSpPr>
          <p:cNvPr id="18" name="Elipsa 17"/>
          <p:cNvSpPr/>
          <p:nvPr/>
        </p:nvSpPr>
        <p:spPr>
          <a:xfrm>
            <a:off x="7936382" y="3068961"/>
            <a:ext cx="1152128" cy="105998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noProof="0" dirty="0">
              <a:solidFill>
                <a:prstClr val="black"/>
              </a:solidFill>
              <a:latin typeface="Calibri"/>
            </a:endParaRPr>
          </a:p>
        </p:txBody>
      </p:sp>
      <p:cxnSp>
        <p:nvCxnSpPr>
          <p:cNvPr id="13" name="Łącznik prosty ze strzałką 12"/>
          <p:cNvCxnSpPr>
            <a:stCxn id="18" idx="7"/>
          </p:cNvCxnSpPr>
          <p:nvPr/>
        </p:nvCxnSpPr>
        <p:spPr>
          <a:xfrm flipV="1">
            <a:off x="8919786" y="3068961"/>
            <a:ext cx="776615" cy="155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Łącznik prostoliniowy 4"/>
          <p:cNvCxnSpPr/>
          <p:nvPr/>
        </p:nvCxnSpPr>
        <p:spPr>
          <a:xfrm>
            <a:off x="2207568" y="4128943"/>
            <a:ext cx="7395120" cy="0"/>
          </a:xfrm>
          <a:prstGeom prst="line">
            <a:avLst/>
          </a:prstGeom>
        </p:spPr>
        <p:style>
          <a:lnRef idx="3">
            <a:schemeClr val="accent3"/>
          </a:lnRef>
          <a:fillRef idx="0">
            <a:schemeClr val="accent3"/>
          </a:fillRef>
          <a:effectRef idx="2">
            <a:schemeClr val="accent3"/>
          </a:effectRef>
          <a:fontRef idx="minor">
            <a:schemeClr val="tx1"/>
          </a:fontRef>
        </p:style>
      </p:cxnSp>
      <p:sp>
        <p:nvSpPr>
          <p:cNvPr id="17" name="pole tekstowe 16"/>
          <p:cNvSpPr txBox="1"/>
          <p:nvPr/>
        </p:nvSpPr>
        <p:spPr>
          <a:xfrm>
            <a:off x="1524000" y="3744253"/>
            <a:ext cx="1152128" cy="646331"/>
          </a:xfrm>
          <a:prstGeom prst="rect">
            <a:avLst/>
          </a:prstGeom>
          <a:noFill/>
        </p:spPr>
        <p:txBody>
          <a:bodyPr wrap="square" rtlCol="0">
            <a:spAutoFit/>
          </a:bodyPr>
          <a:lstStyle/>
          <a:p>
            <a:r>
              <a:rPr lang="en-GB" b="1" noProof="0" dirty="0">
                <a:solidFill>
                  <a:srgbClr val="00B050"/>
                </a:solidFill>
                <a:latin typeface="Calibri"/>
              </a:rPr>
              <a:t>Risk neutrality</a:t>
            </a:r>
          </a:p>
        </p:txBody>
      </p:sp>
      <p:sp>
        <p:nvSpPr>
          <p:cNvPr id="24" name="pole tekstowe 23"/>
          <p:cNvSpPr txBox="1"/>
          <p:nvPr/>
        </p:nvSpPr>
        <p:spPr>
          <a:xfrm>
            <a:off x="9259365" y="1037635"/>
            <a:ext cx="1152128" cy="2308324"/>
          </a:xfrm>
          <a:prstGeom prst="rect">
            <a:avLst/>
          </a:prstGeom>
          <a:noFill/>
        </p:spPr>
        <p:txBody>
          <a:bodyPr wrap="square" rtlCol="0">
            <a:spAutoFit/>
          </a:bodyPr>
          <a:lstStyle/>
          <a:p>
            <a:r>
              <a:rPr lang="en-GB" b="1" noProof="0" dirty="0">
                <a:solidFill>
                  <a:srgbClr val="FF0000"/>
                </a:solidFill>
                <a:latin typeface="Calibri"/>
              </a:rPr>
              <a:t>Choosing B you pay for the risk - </a:t>
            </a:r>
          </a:p>
          <a:p>
            <a:r>
              <a:rPr lang="en-GB" b="1" noProof="0" dirty="0">
                <a:solidFill>
                  <a:srgbClr val="FF0000"/>
                </a:solidFill>
                <a:latin typeface="Calibri"/>
              </a:rPr>
              <a:t>you are a risk-loving person</a:t>
            </a:r>
          </a:p>
        </p:txBody>
      </p:sp>
      <p:sp>
        <p:nvSpPr>
          <p:cNvPr id="26" name="Elipsa 25"/>
          <p:cNvSpPr/>
          <p:nvPr/>
        </p:nvSpPr>
        <p:spPr>
          <a:xfrm>
            <a:off x="7936382" y="4054187"/>
            <a:ext cx="1152128" cy="1593831"/>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noProof="0" dirty="0">
              <a:solidFill>
                <a:prstClr val="black"/>
              </a:solidFill>
              <a:latin typeface="Calibri"/>
            </a:endParaRPr>
          </a:p>
        </p:txBody>
      </p:sp>
      <p:cxnSp>
        <p:nvCxnSpPr>
          <p:cNvPr id="27" name="Łącznik prosty ze strzałką 26"/>
          <p:cNvCxnSpPr/>
          <p:nvPr/>
        </p:nvCxnSpPr>
        <p:spPr>
          <a:xfrm>
            <a:off x="9088510" y="4965730"/>
            <a:ext cx="108012" cy="911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pole tekstowe 27"/>
          <p:cNvSpPr txBox="1"/>
          <p:nvPr/>
        </p:nvSpPr>
        <p:spPr>
          <a:xfrm>
            <a:off x="5591944" y="5733257"/>
            <a:ext cx="4573394" cy="646331"/>
          </a:xfrm>
          <a:prstGeom prst="rect">
            <a:avLst/>
          </a:prstGeom>
          <a:noFill/>
        </p:spPr>
        <p:txBody>
          <a:bodyPr wrap="square" rtlCol="0">
            <a:spAutoFit/>
          </a:bodyPr>
          <a:lstStyle/>
          <a:p>
            <a:r>
              <a:rPr lang="en-GB" b="1" noProof="0" dirty="0">
                <a:solidFill>
                  <a:srgbClr val="00B050"/>
                </a:solidFill>
                <a:latin typeface="Calibri"/>
              </a:rPr>
              <a:t>Choosing A you pay for the safety - </a:t>
            </a:r>
          </a:p>
          <a:p>
            <a:r>
              <a:rPr lang="en-GB" b="1" noProof="0" dirty="0">
                <a:solidFill>
                  <a:srgbClr val="00B050"/>
                </a:solidFill>
                <a:latin typeface="Calibri"/>
              </a:rPr>
              <a:t>you are a risk-averse person</a:t>
            </a:r>
          </a:p>
        </p:txBody>
      </p:sp>
    </p:spTree>
    <p:extLst>
      <p:ext uri="{BB962C8B-B14F-4D97-AF65-F5344CB8AC3E}">
        <p14:creationId xmlns:p14="http://schemas.microsoft.com/office/powerpoint/2010/main" val="36489393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052736"/>
          </a:xfrm>
          <a:solidFill>
            <a:schemeClr val="accent5">
              <a:lumMod val="20000"/>
              <a:lumOff val="80000"/>
            </a:schemeClr>
          </a:solidFill>
        </p:spPr>
        <p:txBody>
          <a:bodyPr>
            <a:noAutofit/>
          </a:bodyPr>
          <a:lstStyle/>
          <a:p>
            <a:r>
              <a:rPr lang="en-GB" sz="4000" b="1" noProof="0" dirty="0">
                <a:solidFill>
                  <a:schemeClr val="accent5">
                    <a:lumMod val="50000"/>
                  </a:schemeClr>
                </a:solidFill>
              </a:rPr>
              <a:t>The storytelling is not quite true.</a:t>
            </a:r>
          </a:p>
        </p:txBody>
      </p:sp>
      <p:sp>
        <p:nvSpPr>
          <p:cNvPr id="4" name="Symbol zastępczy zawartości 2"/>
          <p:cNvSpPr txBox="1">
            <a:spLocks/>
          </p:cNvSpPr>
          <p:nvPr/>
        </p:nvSpPr>
        <p:spPr>
          <a:xfrm>
            <a:off x="1775520" y="1844824"/>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30" y="1412776"/>
            <a:ext cx="8274034"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Prostokąt 2"/>
          <p:cNvSpPr/>
          <p:nvPr/>
        </p:nvSpPr>
        <p:spPr>
          <a:xfrm>
            <a:off x="7032104" y="2204865"/>
            <a:ext cx="2915816" cy="31085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GB" sz="2800" b="1" noProof="0" dirty="0">
                <a:solidFill>
                  <a:srgbClr val="4BACC6">
                    <a:lumMod val="50000"/>
                  </a:srgbClr>
                </a:solidFill>
                <a:latin typeface="Calibri"/>
              </a:rPr>
              <a:t>The number of safe choices / the round where you change your decision from A to B determines your risk preference. </a:t>
            </a:r>
          </a:p>
        </p:txBody>
      </p:sp>
    </p:spTree>
    <p:extLst>
      <p:ext uri="{BB962C8B-B14F-4D97-AF65-F5344CB8AC3E}">
        <p14:creationId xmlns:p14="http://schemas.microsoft.com/office/powerpoint/2010/main" val="17853955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052736"/>
          </a:xfrm>
          <a:solidFill>
            <a:schemeClr val="accent5">
              <a:lumMod val="20000"/>
              <a:lumOff val="80000"/>
            </a:schemeClr>
          </a:solidFill>
        </p:spPr>
        <p:txBody>
          <a:bodyPr>
            <a:noAutofit/>
          </a:bodyPr>
          <a:lstStyle/>
          <a:p>
            <a:r>
              <a:rPr lang="en-GB" sz="4000" b="1" noProof="0" dirty="0">
                <a:solidFill>
                  <a:schemeClr val="accent5">
                    <a:lumMod val="50000"/>
                  </a:schemeClr>
                </a:solidFill>
              </a:rPr>
              <a:t>The storytelling is not quite true.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809" y="1357340"/>
            <a:ext cx="5686425" cy="3505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pole tekstowe 2"/>
          <p:cNvSpPr txBox="1"/>
          <p:nvPr/>
        </p:nvSpPr>
        <p:spPr>
          <a:xfrm>
            <a:off x="931785" y="5167144"/>
            <a:ext cx="10328430" cy="1384995"/>
          </a:xfrm>
          <a:prstGeom prst="rect">
            <a:avLst/>
          </a:prstGeom>
          <a:noFill/>
        </p:spPr>
        <p:txBody>
          <a:bodyPr wrap="square" rtlCol="0">
            <a:spAutoFit/>
          </a:bodyPr>
          <a:lstStyle/>
          <a:p>
            <a:pPr algn="just"/>
            <a:r>
              <a:rPr lang="en-GB" sz="2800" b="1" noProof="0" dirty="0">
                <a:solidFill>
                  <a:srgbClr val="4BACC6">
                    <a:lumMod val="50000"/>
                  </a:srgbClr>
                </a:solidFill>
                <a:latin typeface="Calibri"/>
              </a:rPr>
              <a:t>In the textbooks we are a risk-averse person in average - we are talking about an average man - homo </a:t>
            </a:r>
            <a:r>
              <a:rPr lang="en-GB" sz="2800" b="1" noProof="0" dirty="0" err="1">
                <a:solidFill>
                  <a:srgbClr val="4BACC6">
                    <a:lumMod val="50000"/>
                  </a:srgbClr>
                </a:solidFill>
                <a:latin typeface="Calibri"/>
              </a:rPr>
              <a:t>oeconomicus</a:t>
            </a:r>
            <a:r>
              <a:rPr lang="en-GB" sz="2800" b="1" noProof="0" dirty="0">
                <a:solidFill>
                  <a:srgbClr val="4BACC6">
                    <a:lumMod val="50000"/>
                  </a:srgbClr>
                </a:solidFill>
                <a:latin typeface="Calibri"/>
              </a:rPr>
              <a:t>. There are hard to find any information about our individual risk attitudes.</a:t>
            </a:r>
          </a:p>
        </p:txBody>
      </p:sp>
    </p:spTree>
    <p:extLst>
      <p:ext uri="{BB962C8B-B14F-4D97-AF65-F5344CB8AC3E}">
        <p14:creationId xmlns:p14="http://schemas.microsoft.com/office/powerpoint/2010/main" val="34346055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fontScale="90000"/>
          </a:bodyPr>
          <a:lstStyle/>
          <a:p>
            <a:r>
              <a:rPr lang="en-GB" b="1" i="1" noProof="0" dirty="0">
                <a:solidFill>
                  <a:schemeClr val="accent5">
                    <a:lumMod val="50000"/>
                  </a:schemeClr>
                </a:solidFill>
              </a:rPr>
              <a:t>Kahneman and Tversky how to switch your preferences</a:t>
            </a: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124762"/>
            <a:ext cx="7905750" cy="543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884" y="3212976"/>
            <a:ext cx="3905250" cy="2692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19058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Kahneman and Tversky</a:t>
            </a: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71" y="1278022"/>
            <a:ext cx="7128792" cy="4700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241" y="2743938"/>
            <a:ext cx="3905250" cy="2692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35363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Kahneman and Tversky</a:t>
            </a:r>
          </a:p>
        </p:txBody>
      </p:sp>
      <p:sp>
        <p:nvSpPr>
          <p:cNvPr id="3" name="Prostokąt 2"/>
          <p:cNvSpPr/>
          <p:nvPr/>
        </p:nvSpPr>
        <p:spPr>
          <a:xfrm>
            <a:off x="2423592" y="2420888"/>
            <a:ext cx="6984776" cy="1754326"/>
          </a:xfrm>
          <a:prstGeom prst="rect">
            <a:avLst/>
          </a:prstGeom>
        </p:spPr>
        <p:txBody>
          <a:bodyPr wrap="square">
            <a:spAutoFit/>
          </a:bodyPr>
          <a:lstStyle/>
          <a:p>
            <a:pPr algn="just"/>
            <a:r>
              <a:rPr lang="en-GB" sz="3600" b="1" noProof="0" dirty="0">
                <a:solidFill>
                  <a:srgbClr val="4BACC6">
                    <a:lumMod val="50000"/>
                  </a:srgbClr>
                </a:solidFill>
                <a:latin typeface="Calibri"/>
              </a:rPr>
              <a:t>People have a risk aversion for positive payments and a risk-loving tendency for negative payments</a:t>
            </a:r>
          </a:p>
        </p:txBody>
      </p:sp>
    </p:spTree>
    <p:extLst>
      <p:ext uri="{BB962C8B-B14F-4D97-AF65-F5344CB8AC3E}">
        <p14:creationId xmlns:p14="http://schemas.microsoft.com/office/powerpoint/2010/main" val="3454391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The side effects</a:t>
            </a:r>
          </a:p>
        </p:txBody>
      </p:sp>
      <p:sp>
        <p:nvSpPr>
          <p:cNvPr id="3" name="Prostokąt 2"/>
          <p:cNvSpPr/>
          <p:nvPr/>
        </p:nvSpPr>
        <p:spPr>
          <a:xfrm>
            <a:off x="202130" y="2825979"/>
            <a:ext cx="11165305" cy="3970318"/>
          </a:xfrm>
          <a:prstGeom prst="rect">
            <a:avLst/>
          </a:prstGeom>
        </p:spPr>
        <p:txBody>
          <a:bodyPr wrap="square">
            <a:spAutoFit/>
          </a:bodyPr>
          <a:lstStyle/>
          <a:p>
            <a:pPr algn="just"/>
            <a:r>
              <a:rPr lang="en-GB" noProof="0" dirty="0"/>
              <a:t>In October 1995, the U.K. Committee on Safety of Medicines issued a warning that third-generation oral contraceptive pills increased the risk of potentially life-threatening blood clots in the legs or lungs twofold—that is, by 100%. This information was passed on in ‘‘Dear Doctor’’ letters to 190,000 general practitioners, pharmacists, and directors of public health and was presented in an emergency announcement to the media. The news caused great anxiety, and distressed women stopped taking the pill, which led to unwanted pregnancies and abortions (Furedi, 1999).</a:t>
            </a:r>
          </a:p>
          <a:p>
            <a:pPr algn="just"/>
            <a:endParaRPr lang="en-GB" noProof="0" dirty="0"/>
          </a:p>
          <a:p>
            <a:pPr algn="just"/>
            <a:r>
              <a:rPr lang="en-GB" noProof="0" dirty="0"/>
              <a:t>How big is 100%? The studies on which the warning was based had shown that of every 7,000 women who took the earlier, second-generation oral contraceptive pills, about 1 had a thrombosis; this number increased to 2 among women who took third-generation pills. That is, the absolute risk increase was only 1 in 7,000, whereas the relative increase was indeed 100%. Absolute risks are typically small numbers while the corresponding relative changes tend to look big—particularly when the base rate is low. Had the committee and the media reported the absolute risks, few women would have panicked and stopped taking the pill.</a:t>
            </a:r>
          </a:p>
          <a:p>
            <a:pPr algn="just"/>
            <a:endParaRPr lang="en-GB" noProof="0" dirty="0"/>
          </a:p>
          <a:p>
            <a:pPr algn="just"/>
            <a:r>
              <a:rPr lang="en-GB" b="1" noProof="0" dirty="0">
                <a:solidFill>
                  <a:srgbClr val="FF0000"/>
                </a:solidFill>
              </a:rPr>
              <a:t>READ THE PAPER!!!!!!!!!!!!!!!!!</a:t>
            </a:r>
          </a:p>
        </p:txBody>
      </p:sp>
      <p:pic>
        <p:nvPicPr>
          <p:cNvPr id="5" name="Obraz 4"/>
          <p:cNvPicPr>
            <a:picLocks noChangeAspect="1"/>
          </p:cNvPicPr>
          <p:nvPr/>
        </p:nvPicPr>
        <p:blipFill>
          <a:blip r:embed="rId2"/>
          <a:stretch>
            <a:fillRect/>
          </a:stretch>
        </p:blipFill>
        <p:spPr>
          <a:xfrm>
            <a:off x="885526" y="1222290"/>
            <a:ext cx="8736078" cy="1603689"/>
          </a:xfrm>
          <a:prstGeom prst="rect">
            <a:avLst/>
          </a:prstGeom>
        </p:spPr>
      </p:pic>
    </p:spTree>
    <p:extLst>
      <p:ext uri="{BB962C8B-B14F-4D97-AF65-F5344CB8AC3E}">
        <p14:creationId xmlns:p14="http://schemas.microsoft.com/office/powerpoint/2010/main" val="196556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1"/>
            <a:ext cx="12192000" cy="872715"/>
          </a:xfrm>
          <a:solidFill>
            <a:schemeClr val="accent5">
              <a:lumMod val="20000"/>
              <a:lumOff val="80000"/>
            </a:schemeClr>
          </a:solidFill>
        </p:spPr>
        <p:txBody>
          <a:bodyPr>
            <a:noAutofit/>
          </a:bodyPr>
          <a:lstStyle/>
          <a:p>
            <a:r>
              <a:rPr lang="en-GB" sz="4000" b="1" noProof="0" dirty="0">
                <a:solidFill>
                  <a:schemeClr val="accent5">
                    <a:lumMod val="50000"/>
                  </a:schemeClr>
                </a:solidFill>
              </a:rPr>
              <a:t>Investment 1 / Investment 3 (compare) </a:t>
            </a:r>
          </a:p>
        </p:txBody>
      </p:sp>
      <p:sp>
        <p:nvSpPr>
          <p:cNvPr id="4" name="Symbol zastępczy zawartości 2"/>
          <p:cNvSpPr txBox="1">
            <a:spLocks/>
          </p:cNvSpPr>
          <p:nvPr/>
        </p:nvSpPr>
        <p:spPr>
          <a:xfrm>
            <a:off x="1631504" y="1700808"/>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090" y="791950"/>
            <a:ext cx="8885164" cy="3168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40" y="3140968"/>
            <a:ext cx="8136904" cy="34824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lipsa 7"/>
          <p:cNvSpPr/>
          <p:nvPr/>
        </p:nvSpPr>
        <p:spPr>
          <a:xfrm>
            <a:off x="1512540" y="1683295"/>
            <a:ext cx="7607796" cy="792088"/>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prstClr val="white"/>
              </a:solidFill>
              <a:latin typeface="Calibri"/>
            </a:endParaRPr>
          </a:p>
        </p:txBody>
      </p:sp>
      <p:sp>
        <p:nvSpPr>
          <p:cNvPr id="9" name="Elipsa 8"/>
          <p:cNvSpPr/>
          <p:nvPr/>
        </p:nvSpPr>
        <p:spPr>
          <a:xfrm>
            <a:off x="1722090" y="4293096"/>
            <a:ext cx="7607796" cy="792088"/>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prstClr val="white"/>
              </a:solidFill>
              <a:latin typeface="Calibri"/>
            </a:endParaRPr>
          </a:p>
        </p:txBody>
      </p:sp>
      <p:cxnSp>
        <p:nvCxnSpPr>
          <p:cNvPr id="10" name="Łącznik prostoliniowy 9"/>
          <p:cNvCxnSpPr/>
          <p:nvPr/>
        </p:nvCxnSpPr>
        <p:spPr>
          <a:xfrm>
            <a:off x="1907940" y="5445224"/>
            <a:ext cx="25922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Łącznik prostoliniowy 10"/>
          <p:cNvCxnSpPr/>
          <p:nvPr/>
        </p:nvCxnSpPr>
        <p:spPr>
          <a:xfrm>
            <a:off x="8033742" y="2871936"/>
            <a:ext cx="2592288"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52804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764704"/>
          </a:xfrm>
          <a:solidFill>
            <a:schemeClr val="accent5">
              <a:lumMod val="20000"/>
              <a:lumOff val="80000"/>
            </a:schemeClr>
          </a:solidFill>
        </p:spPr>
        <p:txBody>
          <a:bodyPr>
            <a:noAutofit/>
          </a:bodyPr>
          <a:lstStyle/>
          <a:p>
            <a:r>
              <a:rPr lang="en-GB" sz="4000" b="1" noProof="0" dirty="0">
                <a:solidFill>
                  <a:schemeClr val="accent5">
                    <a:lumMod val="50000"/>
                  </a:schemeClr>
                </a:solidFill>
              </a:rPr>
              <a:t>First trap [</a:t>
            </a:r>
            <a:r>
              <a:rPr lang="en-GB" sz="3600" b="1" noProof="0" dirty="0">
                <a:solidFill>
                  <a:schemeClr val="accent5">
                    <a:lumMod val="50000"/>
                  </a:schemeClr>
                </a:solidFill>
              </a:rPr>
              <a:t>Investment 1 / Investment 3]</a:t>
            </a:r>
            <a:endParaRPr lang="en-GB" sz="7200" b="1" noProof="0" dirty="0">
              <a:solidFill>
                <a:schemeClr val="accent5">
                  <a:lumMod val="50000"/>
                </a:schemeClr>
              </a:solidFill>
            </a:endParaRPr>
          </a:p>
        </p:txBody>
      </p:sp>
      <p:sp>
        <p:nvSpPr>
          <p:cNvPr id="4" name="Symbol zastępczy zawartości 2"/>
          <p:cNvSpPr txBox="1">
            <a:spLocks/>
          </p:cNvSpPr>
          <p:nvPr/>
        </p:nvSpPr>
        <p:spPr>
          <a:xfrm>
            <a:off x="1631504" y="1700808"/>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sp>
        <p:nvSpPr>
          <p:cNvPr id="9" name="Prostokąt 8"/>
          <p:cNvSpPr/>
          <p:nvPr/>
        </p:nvSpPr>
        <p:spPr>
          <a:xfrm>
            <a:off x="269507" y="966835"/>
            <a:ext cx="11550316" cy="5693866"/>
          </a:xfrm>
          <a:prstGeom prst="rect">
            <a:avLst/>
          </a:prstGeom>
        </p:spPr>
        <p:txBody>
          <a:bodyPr wrap="square">
            <a:spAutoFit/>
          </a:bodyPr>
          <a:lstStyle/>
          <a:p>
            <a:r>
              <a:rPr lang="en-GB" sz="2800" noProof="0" dirty="0">
                <a:solidFill>
                  <a:srgbClr val="4BACC6">
                    <a:lumMod val="50000"/>
                  </a:srgbClr>
                </a:solidFill>
                <a:latin typeface="Calibri"/>
              </a:rPr>
              <a:t>In the decision 1 and 2 you have to evaluate identical assets F and G. </a:t>
            </a:r>
          </a:p>
          <a:p>
            <a:pPr lvl="1"/>
            <a:r>
              <a:rPr lang="en-GB" sz="2800" noProof="0" dirty="0">
                <a:solidFill>
                  <a:srgbClr val="4BACC6">
                    <a:lumMod val="50000"/>
                  </a:srgbClr>
                </a:solidFill>
                <a:latin typeface="Calibri"/>
              </a:rPr>
              <a:t> - with a probability 1/2 (50%) you will gain 10 000 USD on the investment in one year</a:t>
            </a:r>
          </a:p>
          <a:p>
            <a:pPr lvl="1"/>
            <a:r>
              <a:rPr lang="en-GB" sz="2800" noProof="0" dirty="0">
                <a:solidFill>
                  <a:srgbClr val="4BACC6">
                    <a:lumMod val="50000"/>
                  </a:srgbClr>
                </a:solidFill>
                <a:latin typeface="Calibri"/>
              </a:rPr>
              <a:t>- with a probability 1/2 (50%) you will lose all the invested money in one year </a:t>
            </a:r>
          </a:p>
          <a:p>
            <a:r>
              <a:rPr lang="en-GB" sz="2800" noProof="0" dirty="0">
                <a:solidFill>
                  <a:srgbClr val="4BACC6">
                    <a:lumMod val="50000"/>
                  </a:srgbClr>
                </a:solidFill>
                <a:latin typeface="Calibri"/>
              </a:rPr>
              <a:t>But </a:t>
            </a:r>
          </a:p>
          <a:p>
            <a:pPr lvl="1"/>
            <a:r>
              <a:rPr lang="en-GB" sz="2800" noProof="0" dirty="0">
                <a:solidFill>
                  <a:srgbClr val="4BACC6">
                    <a:lumMod val="50000"/>
                  </a:srgbClr>
                </a:solidFill>
                <a:latin typeface="Calibri"/>
              </a:rPr>
              <a:t>- in the first decision, you are going to buy the asset F  </a:t>
            </a:r>
            <a:r>
              <a:rPr lang="en-GB" sz="2800" b="1" noProof="0" dirty="0">
                <a:solidFill>
                  <a:srgbClr val="4BACC6">
                    <a:lumMod val="50000"/>
                  </a:srgbClr>
                </a:solidFill>
                <a:latin typeface="Calibri"/>
              </a:rPr>
              <a:t>(WTP)</a:t>
            </a:r>
          </a:p>
          <a:p>
            <a:pPr lvl="1"/>
            <a:r>
              <a:rPr lang="en-GB" sz="2800" noProof="0" dirty="0">
                <a:solidFill>
                  <a:srgbClr val="4BACC6">
                    <a:lumMod val="50000"/>
                  </a:srgbClr>
                </a:solidFill>
                <a:latin typeface="Calibri"/>
              </a:rPr>
              <a:t>- in the second decision, you are going to sell the asset G </a:t>
            </a:r>
            <a:r>
              <a:rPr lang="en-GB" sz="2800" b="1" noProof="0" dirty="0">
                <a:solidFill>
                  <a:srgbClr val="4BACC6">
                    <a:lumMod val="50000"/>
                  </a:srgbClr>
                </a:solidFill>
                <a:latin typeface="Calibri"/>
              </a:rPr>
              <a:t>(WTA)</a:t>
            </a:r>
          </a:p>
          <a:p>
            <a:pPr lvl="1"/>
            <a:endParaRPr lang="en-GB" sz="2800" noProof="0" dirty="0">
              <a:solidFill>
                <a:srgbClr val="4BACC6">
                  <a:lumMod val="50000"/>
                </a:srgbClr>
              </a:solidFill>
              <a:latin typeface="Calibri"/>
            </a:endParaRPr>
          </a:p>
          <a:p>
            <a:r>
              <a:rPr lang="en-GB" sz="2800" noProof="0" dirty="0">
                <a:solidFill>
                  <a:srgbClr val="4BACC6">
                    <a:lumMod val="50000"/>
                  </a:srgbClr>
                </a:solidFill>
                <a:latin typeface="Calibri"/>
              </a:rPr>
              <a:t>It is a trap which changed you risk propensity. Simple distinguish: </a:t>
            </a:r>
          </a:p>
          <a:p>
            <a:r>
              <a:rPr lang="en-GB" sz="2800" noProof="0" dirty="0">
                <a:solidFill>
                  <a:srgbClr val="4BACC6">
                    <a:lumMod val="50000"/>
                  </a:srgbClr>
                </a:solidFill>
                <a:latin typeface="Calibri"/>
              </a:rPr>
              <a:t>Expected value of F and G is 5 000 $ </a:t>
            </a:r>
          </a:p>
          <a:p>
            <a:r>
              <a:rPr lang="en-GB" sz="2800" noProof="0" dirty="0">
                <a:solidFill>
                  <a:srgbClr val="4BACC6">
                    <a:lumMod val="50000"/>
                  </a:srgbClr>
                </a:solidFill>
                <a:latin typeface="Calibri"/>
              </a:rPr>
              <a:t>If my price is less than expected value I am risk averse  </a:t>
            </a:r>
          </a:p>
          <a:p>
            <a:r>
              <a:rPr lang="en-GB" sz="2800" noProof="0" dirty="0">
                <a:solidFill>
                  <a:srgbClr val="4BACC6">
                    <a:lumMod val="50000"/>
                  </a:srgbClr>
                </a:solidFill>
                <a:latin typeface="Calibri"/>
              </a:rPr>
              <a:t>If my price is grader than expected value I am a risk lover.</a:t>
            </a:r>
          </a:p>
        </p:txBody>
      </p:sp>
    </p:spTree>
    <p:extLst>
      <p:ext uri="{BB962C8B-B14F-4D97-AF65-F5344CB8AC3E}">
        <p14:creationId xmlns:p14="http://schemas.microsoft.com/office/powerpoint/2010/main" val="5627307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rostokąt 7"/>
          <p:cNvSpPr/>
          <p:nvPr/>
        </p:nvSpPr>
        <p:spPr>
          <a:xfrm>
            <a:off x="1352010" y="5611554"/>
            <a:ext cx="5321163" cy="461665"/>
          </a:xfrm>
          <a:prstGeom prst="rect">
            <a:avLst/>
          </a:prstGeom>
        </p:spPr>
        <p:txBody>
          <a:bodyPr wrap="square">
            <a:spAutoFit/>
          </a:bodyPr>
          <a:lstStyle/>
          <a:p>
            <a:pPr algn="just">
              <a:spcBef>
                <a:spcPct val="0"/>
              </a:spcBef>
            </a:pPr>
            <a:r>
              <a:rPr lang="en-GB" sz="2400" b="1" noProof="0" dirty="0">
                <a:solidFill>
                  <a:srgbClr val="4BACC6">
                    <a:lumMod val="50000"/>
                  </a:srgbClr>
                </a:solidFill>
                <a:latin typeface="Arial" charset="0"/>
              </a:rPr>
              <a:t>WTP and WTA on </a:t>
            </a:r>
            <a:r>
              <a:rPr lang="en-GB" sz="2400" b="1" noProof="0" dirty="0" err="1">
                <a:solidFill>
                  <a:srgbClr val="4BACC6">
                    <a:lumMod val="50000"/>
                  </a:srgbClr>
                </a:solidFill>
                <a:latin typeface="Arial" charset="0"/>
              </a:rPr>
              <a:t>finacial</a:t>
            </a:r>
            <a:r>
              <a:rPr lang="en-GB" sz="2400" b="1" noProof="0" dirty="0">
                <a:solidFill>
                  <a:srgbClr val="4BACC6">
                    <a:lumMod val="50000"/>
                  </a:srgbClr>
                </a:solidFill>
                <a:latin typeface="Arial" charset="0"/>
              </a:rPr>
              <a:t> markets</a:t>
            </a:r>
            <a:endParaRPr lang="en-GB" sz="2400" b="1" i="1" noProof="0" dirty="0">
              <a:solidFill>
                <a:srgbClr val="4BACC6">
                  <a:lumMod val="50000"/>
                </a:srgbClr>
              </a:solidFill>
              <a:latin typeface="Arial"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1124745"/>
            <a:ext cx="7056784" cy="4043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Prostokąt 1"/>
          <p:cNvSpPr/>
          <p:nvPr/>
        </p:nvSpPr>
        <p:spPr>
          <a:xfrm>
            <a:off x="2936378" y="4779680"/>
            <a:ext cx="3265538" cy="461665"/>
          </a:xfrm>
          <a:prstGeom prst="rect">
            <a:avLst/>
          </a:prstGeom>
        </p:spPr>
        <p:txBody>
          <a:bodyPr wrap="square">
            <a:spAutoFit/>
          </a:bodyPr>
          <a:lstStyle/>
          <a:p>
            <a:r>
              <a:rPr lang="en-GB" sz="1200" noProof="0" dirty="0">
                <a:solidFill>
                  <a:prstClr val="black"/>
                </a:solidFill>
                <a:latin typeface="Calibri"/>
              </a:rPr>
              <a:t>Min. 1st Qu.  Median    Mean 3rd Qu.    Max. </a:t>
            </a:r>
          </a:p>
          <a:p>
            <a:r>
              <a:rPr lang="en-GB" sz="1200" noProof="0" dirty="0">
                <a:solidFill>
                  <a:prstClr val="black"/>
                </a:solidFill>
                <a:latin typeface="Calibri"/>
              </a:rPr>
              <a:t>    500    1625    4600    4094    5000   10000 </a:t>
            </a:r>
          </a:p>
        </p:txBody>
      </p:sp>
      <p:sp>
        <p:nvSpPr>
          <p:cNvPr id="4" name="Prostokąt 3"/>
          <p:cNvSpPr/>
          <p:nvPr/>
        </p:nvSpPr>
        <p:spPr>
          <a:xfrm>
            <a:off x="6475090" y="4779681"/>
            <a:ext cx="3024336" cy="461665"/>
          </a:xfrm>
          <a:prstGeom prst="rect">
            <a:avLst/>
          </a:prstGeom>
        </p:spPr>
        <p:txBody>
          <a:bodyPr wrap="square">
            <a:spAutoFit/>
          </a:bodyPr>
          <a:lstStyle/>
          <a:p>
            <a:r>
              <a:rPr lang="en-GB" sz="1200" noProof="0" dirty="0">
                <a:solidFill>
                  <a:prstClr val="black"/>
                </a:solidFill>
                <a:latin typeface="Calibri"/>
              </a:rPr>
              <a:t>Min. 1st Qu.  Median    Mean 3rd Qu.    Max. </a:t>
            </a:r>
          </a:p>
          <a:p>
            <a:r>
              <a:rPr lang="en-GB" sz="1200" noProof="0" dirty="0">
                <a:solidFill>
                  <a:prstClr val="black"/>
                </a:solidFill>
                <a:latin typeface="Calibri"/>
              </a:rPr>
              <a:t>      0    5000    5000    5064    5001    9000 </a:t>
            </a:r>
          </a:p>
        </p:txBody>
      </p:sp>
      <p:sp>
        <p:nvSpPr>
          <p:cNvPr id="6" name="Tytuł 1"/>
          <p:cNvSpPr>
            <a:spLocks noGrp="1"/>
          </p:cNvSpPr>
          <p:nvPr>
            <p:ph type="title"/>
          </p:nvPr>
        </p:nvSpPr>
        <p:spPr>
          <a:xfrm>
            <a:off x="0" y="0"/>
            <a:ext cx="12192000" cy="764704"/>
          </a:xfrm>
          <a:solidFill>
            <a:schemeClr val="accent5">
              <a:lumMod val="20000"/>
              <a:lumOff val="80000"/>
            </a:schemeClr>
          </a:solidFill>
        </p:spPr>
        <p:txBody>
          <a:bodyPr>
            <a:noAutofit/>
          </a:bodyPr>
          <a:lstStyle/>
          <a:p>
            <a:r>
              <a:rPr lang="en-GB" sz="4000" b="1" noProof="0" dirty="0">
                <a:solidFill>
                  <a:schemeClr val="accent5">
                    <a:lumMod val="50000"/>
                  </a:schemeClr>
                </a:solidFill>
              </a:rPr>
              <a:t>First trap [</a:t>
            </a:r>
            <a:r>
              <a:rPr lang="en-GB" sz="3600" b="1" noProof="0" dirty="0">
                <a:solidFill>
                  <a:schemeClr val="accent5">
                    <a:lumMod val="50000"/>
                  </a:schemeClr>
                </a:solidFill>
              </a:rPr>
              <a:t>Investment 1 / Investment 3]</a:t>
            </a:r>
            <a:endParaRPr lang="en-GB" sz="7200" b="1" noProof="0" dirty="0">
              <a:solidFill>
                <a:schemeClr val="accent5">
                  <a:lumMod val="50000"/>
                </a:schemeClr>
              </a:solidFill>
            </a:endParaRPr>
          </a:p>
        </p:txBody>
      </p:sp>
    </p:spTree>
    <p:extLst>
      <p:ext uri="{BB962C8B-B14F-4D97-AF65-F5344CB8AC3E}">
        <p14:creationId xmlns:p14="http://schemas.microsoft.com/office/powerpoint/2010/main" val="38085267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raz 11"/>
          <p:cNvPicPr/>
          <p:nvPr/>
        </p:nvPicPr>
        <p:blipFill>
          <a:blip r:embed="rId2">
            <a:extLst>
              <a:ext uri="{28A0092B-C50C-407E-A947-70E740481C1C}">
                <a14:useLocalDpi xmlns:a14="http://schemas.microsoft.com/office/drawing/2010/main" val="0"/>
              </a:ext>
            </a:extLst>
          </a:blip>
          <a:srcRect/>
          <a:stretch>
            <a:fillRect/>
          </a:stretch>
        </p:blipFill>
        <p:spPr bwMode="auto">
          <a:xfrm>
            <a:off x="2012062" y="956401"/>
            <a:ext cx="8840675" cy="5424927"/>
          </a:xfrm>
          <a:prstGeom prst="rect">
            <a:avLst/>
          </a:prstGeom>
          <a:noFill/>
        </p:spPr>
      </p:pic>
      <p:sp>
        <p:nvSpPr>
          <p:cNvPr id="2" name="Tytuł 1"/>
          <p:cNvSpPr>
            <a:spLocks noGrp="1"/>
          </p:cNvSpPr>
          <p:nvPr>
            <p:ph type="title"/>
          </p:nvPr>
        </p:nvSpPr>
        <p:spPr>
          <a:xfrm>
            <a:off x="-1" y="-1"/>
            <a:ext cx="12272211" cy="904315"/>
          </a:xfrm>
          <a:solidFill>
            <a:schemeClr val="accent5">
              <a:lumMod val="20000"/>
              <a:lumOff val="80000"/>
            </a:schemeClr>
          </a:solidFill>
        </p:spPr>
        <p:txBody>
          <a:bodyPr>
            <a:noAutofit/>
          </a:bodyPr>
          <a:lstStyle/>
          <a:p>
            <a:r>
              <a:rPr lang="en-GB" b="1" noProof="0" dirty="0">
                <a:solidFill>
                  <a:schemeClr val="accent5">
                    <a:lumMod val="50000"/>
                  </a:schemeClr>
                </a:solidFill>
              </a:rPr>
              <a:t>Second trap [</a:t>
            </a:r>
            <a:r>
              <a:rPr lang="en-GB" sz="4000" b="1" noProof="0" dirty="0">
                <a:solidFill>
                  <a:schemeClr val="accent5">
                    <a:lumMod val="50000"/>
                  </a:schemeClr>
                </a:solidFill>
              </a:rPr>
              <a:t>Investment 2 / Investment 4]</a:t>
            </a:r>
          </a:p>
        </p:txBody>
      </p:sp>
      <p:sp>
        <p:nvSpPr>
          <p:cNvPr id="4" name="Symbol zastępczy zawartości 2"/>
          <p:cNvSpPr txBox="1">
            <a:spLocks/>
          </p:cNvSpPr>
          <p:nvPr/>
        </p:nvSpPr>
        <p:spPr>
          <a:xfrm>
            <a:off x="1631504" y="1700808"/>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GB" sz="2400" b="1" noProof="0" dirty="0">
              <a:solidFill>
                <a:srgbClr val="4BACC6">
                  <a:lumMod val="50000"/>
                </a:srgbClr>
              </a:solidFill>
              <a:latin typeface="Calibri"/>
            </a:endParaRPr>
          </a:p>
        </p:txBody>
      </p:sp>
      <p:cxnSp>
        <p:nvCxnSpPr>
          <p:cNvPr id="10" name="Łącznik prostoliniowy 9"/>
          <p:cNvCxnSpPr/>
          <p:nvPr/>
        </p:nvCxnSpPr>
        <p:spPr>
          <a:xfrm>
            <a:off x="4151784" y="5631947"/>
            <a:ext cx="25922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Łącznik prostoliniowy 10"/>
          <p:cNvCxnSpPr/>
          <p:nvPr/>
        </p:nvCxnSpPr>
        <p:spPr>
          <a:xfrm>
            <a:off x="4761223" y="2884180"/>
            <a:ext cx="2592288"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13" name="Grupa 12"/>
          <p:cNvGrpSpPr/>
          <p:nvPr/>
        </p:nvGrpSpPr>
        <p:grpSpPr>
          <a:xfrm>
            <a:off x="7275284" y="991895"/>
            <a:ext cx="3392716" cy="2281536"/>
            <a:chOff x="4920576" y="2224170"/>
            <a:chExt cx="3993974" cy="2784034"/>
          </a:xfrm>
        </p:grpSpPr>
        <p:cxnSp>
          <p:nvCxnSpPr>
            <p:cNvPr id="14" name="Łącznik prosty ze strzałką 13"/>
            <p:cNvCxnSpPr/>
            <p:nvPr/>
          </p:nvCxnSpPr>
          <p:spPr>
            <a:xfrm flipV="1">
              <a:off x="6045073" y="2224170"/>
              <a:ext cx="0" cy="23450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Łącznik prosty ze strzałką 14"/>
            <p:cNvCxnSpPr/>
            <p:nvPr/>
          </p:nvCxnSpPr>
          <p:spPr>
            <a:xfrm>
              <a:off x="5928275" y="4442499"/>
              <a:ext cx="29862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Łącznik prostoliniowy 15"/>
            <p:cNvCxnSpPr/>
            <p:nvPr/>
          </p:nvCxnSpPr>
          <p:spPr>
            <a:xfrm flipV="1">
              <a:off x="6063354" y="2667835"/>
              <a:ext cx="1926896" cy="950713"/>
            </a:xfrm>
            <a:prstGeom prst="line">
              <a:avLst/>
            </a:prstGeom>
          </p:spPr>
          <p:style>
            <a:lnRef idx="2">
              <a:schemeClr val="accent1"/>
            </a:lnRef>
            <a:fillRef idx="0">
              <a:schemeClr val="accent1"/>
            </a:fillRef>
            <a:effectRef idx="1">
              <a:schemeClr val="accent1"/>
            </a:effectRef>
            <a:fontRef idx="minor">
              <a:schemeClr val="tx1"/>
            </a:fontRef>
          </p:style>
        </p:cxnSp>
        <p:sp>
          <p:nvSpPr>
            <p:cNvPr id="17" name="Prostokąt 16"/>
            <p:cNvSpPr/>
            <p:nvPr/>
          </p:nvSpPr>
          <p:spPr>
            <a:xfrm>
              <a:off x="4920576" y="2224170"/>
              <a:ext cx="1202516" cy="375563"/>
            </a:xfrm>
            <a:prstGeom prst="rect">
              <a:avLst/>
            </a:prstGeom>
          </p:spPr>
          <p:txBody>
            <a:bodyPr wrap="square">
              <a:spAutoFit/>
            </a:bodyPr>
            <a:lstStyle/>
            <a:p>
              <a:pPr algn="just"/>
              <a:r>
                <a:rPr lang="en-GB" sz="1400" b="1" noProof="0" dirty="0">
                  <a:solidFill>
                    <a:srgbClr val="4BACC6">
                      <a:lumMod val="50000"/>
                    </a:srgbClr>
                  </a:solidFill>
                  <a:latin typeface="Calibri"/>
                </a:rPr>
                <a:t>return</a:t>
              </a:r>
            </a:p>
          </p:txBody>
        </p:sp>
        <p:sp>
          <p:nvSpPr>
            <p:cNvPr id="18" name="Prostokąt 17"/>
            <p:cNvSpPr/>
            <p:nvPr/>
          </p:nvSpPr>
          <p:spPr>
            <a:xfrm>
              <a:off x="7979703" y="4632641"/>
              <a:ext cx="934847" cy="375563"/>
            </a:xfrm>
            <a:prstGeom prst="rect">
              <a:avLst/>
            </a:prstGeom>
          </p:spPr>
          <p:txBody>
            <a:bodyPr wrap="square">
              <a:spAutoFit/>
            </a:bodyPr>
            <a:lstStyle/>
            <a:p>
              <a:pPr algn="just"/>
              <a:r>
                <a:rPr lang="en-GB" sz="1400" b="1" noProof="0" dirty="0">
                  <a:solidFill>
                    <a:srgbClr val="4BACC6">
                      <a:lumMod val="50000"/>
                    </a:srgbClr>
                  </a:solidFill>
                  <a:latin typeface="Calibri"/>
                </a:rPr>
                <a:t>risk</a:t>
              </a:r>
            </a:p>
          </p:txBody>
        </p:sp>
        <p:sp>
          <p:nvSpPr>
            <p:cNvPr id="19" name="Elipsa 18"/>
            <p:cNvSpPr/>
            <p:nvPr/>
          </p:nvSpPr>
          <p:spPr>
            <a:xfrm>
              <a:off x="7431361" y="2836926"/>
              <a:ext cx="133464" cy="1267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400" noProof="0" dirty="0">
                <a:solidFill>
                  <a:prstClr val="white"/>
                </a:solidFill>
                <a:latin typeface="Calibri"/>
              </a:endParaRPr>
            </a:p>
          </p:txBody>
        </p:sp>
        <p:sp>
          <p:nvSpPr>
            <p:cNvPr id="20" name="Elipsa 19"/>
            <p:cNvSpPr/>
            <p:nvPr/>
          </p:nvSpPr>
          <p:spPr>
            <a:xfrm>
              <a:off x="7979703" y="2604454"/>
              <a:ext cx="133464" cy="126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noProof="0" dirty="0">
                <a:solidFill>
                  <a:prstClr val="white"/>
                </a:solidFill>
                <a:latin typeface="Calibri"/>
              </a:endParaRPr>
            </a:p>
          </p:txBody>
        </p:sp>
      </p:grpSp>
      <p:grpSp>
        <p:nvGrpSpPr>
          <p:cNvPr id="21" name="Grupa 20"/>
          <p:cNvGrpSpPr/>
          <p:nvPr/>
        </p:nvGrpSpPr>
        <p:grpSpPr>
          <a:xfrm>
            <a:off x="7176120" y="3759405"/>
            <a:ext cx="3392716" cy="2281536"/>
            <a:chOff x="4920576" y="2224170"/>
            <a:chExt cx="3993974" cy="2784034"/>
          </a:xfrm>
        </p:grpSpPr>
        <p:cxnSp>
          <p:nvCxnSpPr>
            <p:cNvPr id="22" name="Łącznik prosty ze strzałką 21"/>
            <p:cNvCxnSpPr/>
            <p:nvPr/>
          </p:nvCxnSpPr>
          <p:spPr>
            <a:xfrm flipV="1">
              <a:off x="6045073" y="2224170"/>
              <a:ext cx="0" cy="23450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Łącznik prosty ze strzałką 22"/>
            <p:cNvCxnSpPr/>
            <p:nvPr/>
          </p:nvCxnSpPr>
          <p:spPr>
            <a:xfrm>
              <a:off x="5928275" y="4442499"/>
              <a:ext cx="29862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Łącznik prostoliniowy 23"/>
            <p:cNvCxnSpPr/>
            <p:nvPr/>
          </p:nvCxnSpPr>
          <p:spPr>
            <a:xfrm>
              <a:off x="6051030" y="2731217"/>
              <a:ext cx="2200139" cy="916299"/>
            </a:xfrm>
            <a:prstGeom prst="line">
              <a:avLst/>
            </a:prstGeom>
          </p:spPr>
          <p:style>
            <a:lnRef idx="2">
              <a:schemeClr val="accent1"/>
            </a:lnRef>
            <a:fillRef idx="0">
              <a:schemeClr val="accent1"/>
            </a:fillRef>
            <a:effectRef idx="1">
              <a:schemeClr val="accent1"/>
            </a:effectRef>
            <a:fontRef idx="minor">
              <a:schemeClr val="tx1"/>
            </a:fontRef>
          </p:style>
        </p:cxnSp>
        <p:sp>
          <p:nvSpPr>
            <p:cNvPr id="25" name="Prostokąt 24"/>
            <p:cNvSpPr/>
            <p:nvPr/>
          </p:nvSpPr>
          <p:spPr>
            <a:xfrm>
              <a:off x="4920576" y="2224170"/>
              <a:ext cx="1202516" cy="375563"/>
            </a:xfrm>
            <a:prstGeom prst="rect">
              <a:avLst/>
            </a:prstGeom>
          </p:spPr>
          <p:txBody>
            <a:bodyPr wrap="square">
              <a:spAutoFit/>
            </a:bodyPr>
            <a:lstStyle/>
            <a:p>
              <a:pPr algn="just"/>
              <a:r>
                <a:rPr lang="en-GB" sz="1400" b="1" noProof="0" dirty="0">
                  <a:solidFill>
                    <a:srgbClr val="4BACC6">
                      <a:lumMod val="50000"/>
                    </a:srgbClr>
                  </a:solidFill>
                  <a:latin typeface="Calibri"/>
                </a:rPr>
                <a:t>return</a:t>
              </a:r>
            </a:p>
          </p:txBody>
        </p:sp>
        <p:sp>
          <p:nvSpPr>
            <p:cNvPr id="26" name="Prostokąt 25"/>
            <p:cNvSpPr/>
            <p:nvPr/>
          </p:nvSpPr>
          <p:spPr>
            <a:xfrm>
              <a:off x="7979703" y="4632641"/>
              <a:ext cx="934847" cy="375563"/>
            </a:xfrm>
            <a:prstGeom prst="rect">
              <a:avLst/>
            </a:prstGeom>
          </p:spPr>
          <p:txBody>
            <a:bodyPr wrap="square">
              <a:spAutoFit/>
            </a:bodyPr>
            <a:lstStyle/>
            <a:p>
              <a:pPr algn="just"/>
              <a:r>
                <a:rPr lang="en-GB" sz="1400" b="1" noProof="0" dirty="0">
                  <a:solidFill>
                    <a:srgbClr val="4BACC6">
                      <a:lumMod val="50000"/>
                    </a:srgbClr>
                  </a:solidFill>
                  <a:latin typeface="Calibri"/>
                </a:rPr>
                <a:t>risk</a:t>
              </a:r>
            </a:p>
          </p:txBody>
        </p:sp>
        <p:sp>
          <p:nvSpPr>
            <p:cNvPr id="27" name="Elipsa 26"/>
            <p:cNvSpPr/>
            <p:nvPr/>
          </p:nvSpPr>
          <p:spPr>
            <a:xfrm>
              <a:off x="5982111" y="2663291"/>
              <a:ext cx="197981" cy="1358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400" noProof="0" dirty="0">
                <a:solidFill>
                  <a:prstClr val="white"/>
                </a:solidFill>
                <a:latin typeface="Calibri"/>
              </a:endParaRPr>
            </a:p>
          </p:txBody>
        </p:sp>
      </p:grpSp>
    </p:spTree>
    <p:extLst>
      <p:ext uri="{BB962C8B-B14F-4D97-AF65-F5344CB8AC3E}">
        <p14:creationId xmlns:p14="http://schemas.microsoft.com/office/powerpoint/2010/main" val="2582083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24744"/>
          </a:xfrm>
          <a:solidFill>
            <a:schemeClr val="accent5">
              <a:lumMod val="20000"/>
              <a:lumOff val="80000"/>
            </a:schemeClr>
          </a:solidFill>
        </p:spPr>
        <p:txBody>
          <a:bodyPr>
            <a:noAutofit/>
          </a:bodyPr>
          <a:lstStyle/>
          <a:p>
            <a:r>
              <a:rPr lang="en-GB" sz="4000" b="1" noProof="0" dirty="0">
                <a:solidFill>
                  <a:schemeClr val="accent5">
                    <a:lumMod val="50000"/>
                  </a:schemeClr>
                </a:solidFill>
              </a:rPr>
              <a:t>Do you love risk? </a:t>
            </a:r>
            <a:endParaRPr lang="en-GB" sz="7200" b="1" noProof="0" dirty="0">
              <a:solidFill>
                <a:schemeClr val="accent5">
                  <a:lumMod val="50000"/>
                </a:schemeClr>
              </a:solidFill>
            </a:endParaRPr>
          </a:p>
        </p:txBody>
      </p:sp>
      <p:sp>
        <p:nvSpPr>
          <p:cNvPr id="41" name="Prostokąt 40"/>
          <p:cNvSpPr/>
          <p:nvPr/>
        </p:nvSpPr>
        <p:spPr>
          <a:xfrm>
            <a:off x="1631504" y="1168370"/>
            <a:ext cx="3888432" cy="830997"/>
          </a:xfrm>
          <a:prstGeom prst="rect">
            <a:avLst/>
          </a:prstGeom>
        </p:spPr>
        <p:txBody>
          <a:bodyPr wrap="square">
            <a:spAutoFit/>
          </a:bodyPr>
          <a:lstStyle/>
          <a:p>
            <a:pPr algn="just"/>
            <a:r>
              <a:rPr lang="en-GB" sz="2400" b="1" noProof="0" dirty="0">
                <a:solidFill>
                  <a:srgbClr val="4BACC6">
                    <a:lumMod val="50000"/>
                  </a:srgbClr>
                </a:solidFill>
                <a:latin typeface="Calibri"/>
              </a:rPr>
              <a:t>Hints: </a:t>
            </a:r>
          </a:p>
          <a:p>
            <a:pPr marL="342900" indent="-342900" algn="just">
              <a:buFont typeface="Arial" panose="020B0604020202020204" pitchFamily="34" charset="0"/>
              <a:buChar char="•"/>
            </a:pPr>
            <a:r>
              <a:rPr lang="en-GB" sz="2400" b="1" noProof="0" dirty="0">
                <a:solidFill>
                  <a:srgbClr val="4BACC6">
                    <a:lumMod val="50000"/>
                  </a:srgbClr>
                </a:solidFill>
                <a:latin typeface="Calibri"/>
              </a:rPr>
              <a:t>You can use rate of return.</a:t>
            </a:r>
          </a:p>
        </p:txBody>
      </p:sp>
      <p:sp>
        <p:nvSpPr>
          <p:cNvPr id="43" name="Prostokąt 42"/>
          <p:cNvSpPr/>
          <p:nvPr/>
        </p:nvSpPr>
        <p:spPr>
          <a:xfrm>
            <a:off x="5807968" y="1780566"/>
            <a:ext cx="4787340"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noProof="0" dirty="0">
                <a:solidFill>
                  <a:prstClr val="black"/>
                </a:solidFill>
                <a:latin typeface="Calibri"/>
              </a:rPr>
              <a:t>kill(all);</a:t>
            </a:r>
          </a:p>
          <a:p>
            <a:r>
              <a:rPr lang="en-GB" sz="1600" noProof="0" dirty="0">
                <a:solidFill>
                  <a:prstClr val="black"/>
                </a:solidFill>
                <a:latin typeface="Calibri"/>
              </a:rPr>
              <a:t>load (descriptive);</a:t>
            </a:r>
          </a:p>
          <a:p>
            <a:r>
              <a:rPr lang="en-GB" sz="1600" noProof="0" dirty="0" err="1">
                <a:solidFill>
                  <a:prstClr val="black"/>
                </a:solidFill>
                <a:latin typeface="Calibri"/>
              </a:rPr>
              <a:t>lotery</a:t>
            </a:r>
            <a:r>
              <a:rPr lang="en-GB" sz="1600" noProof="0" dirty="0">
                <a:solidFill>
                  <a:prstClr val="black"/>
                </a:solidFill>
                <a:latin typeface="Calibri"/>
              </a:rPr>
              <a:t> : [(0.2 ),(-0.1)];</a:t>
            </a:r>
          </a:p>
          <a:p>
            <a:r>
              <a:rPr lang="en-GB" sz="1600" noProof="0" dirty="0">
                <a:solidFill>
                  <a:prstClr val="black"/>
                </a:solidFill>
                <a:latin typeface="Calibri"/>
              </a:rPr>
              <a:t>mean (</a:t>
            </a:r>
            <a:r>
              <a:rPr lang="en-GB" sz="1600" noProof="0" dirty="0" err="1">
                <a:solidFill>
                  <a:prstClr val="black"/>
                </a:solidFill>
                <a:latin typeface="Calibri"/>
              </a:rPr>
              <a:t>lotery</a:t>
            </a:r>
            <a:r>
              <a:rPr lang="en-GB" sz="1600" noProof="0" dirty="0">
                <a:solidFill>
                  <a:prstClr val="black"/>
                </a:solidFill>
                <a:latin typeface="Calibri"/>
              </a:rPr>
              <a:t>); </a:t>
            </a:r>
          </a:p>
          <a:p>
            <a:r>
              <a:rPr lang="en-GB" sz="1600" noProof="0" dirty="0">
                <a:solidFill>
                  <a:prstClr val="black"/>
                </a:solidFill>
                <a:latin typeface="Calibri"/>
              </a:rPr>
              <a:t>var (</a:t>
            </a:r>
            <a:r>
              <a:rPr lang="en-GB" sz="1600" noProof="0" dirty="0" err="1">
                <a:solidFill>
                  <a:prstClr val="black"/>
                </a:solidFill>
                <a:latin typeface="Calibri"/>
              </a:rPr>
              <a:t>lotery</a:t>
            </a:r>
            <a:r>
              <a:rPr lang="en-GB" sz="1600" noProof="0" dirty="0">
                <a:solidFill>
                  <a:prstClr val="black"/>
                </a:solidFill>
                <a:latin typeface="Calibri"/>
              </a:rPr>
              <a:t>), </a:t>
            </a:r>
            <a:r>
              <a:rPr lang="en-GB" sz="1600" noProof="0" dirty="0" err="1">
                <a:solidFill>
                  <a:prstClr val="black"/>
                </a:solidFill>
                <a:latin typeface="Calibri"/>
              </a:rPr>
              <a:t>numer</a:t>
            </a:r>
            <a:r>
              <a:rPr lang="en-GB" sz="1600" noProof="0" dirty="0">
                <a:solidFill>
                  <a:prstClr val="black"/>
                </a:solidFill>
                <a:latin typeface="Calibri"/>
              </a:rPr>
              <a:t>;</a:t>
            </a:r>
          </a:p>
          <a:p>
            <a:r>
              <a:rPr lang="en-GB" sz="1600" noProof="0" dirty="0">
                <a:solidFill>
                  <a:prstClr val="black"/>
                </a:solidFill>
                <a:latin typeface="Calibri"/>
              </a:rPr>
              <a:t>std(</a:t>
            </a:r>
            <a:r>
              <a:rPr lang="en-GB" sz="1600" noProof="0" dirty="0" err="1">
                <a:solidFill>
                  <a:prstClr val="black"/>
                </a:solidFill>
                <a:latin typeface="Calibri"/>
              </a:rPr>
              <a:t>lotery</a:t>
            </a:r>
            <a:r>
              <a:rPr lang="en-GB" sz="1600" noProof="0" dirty="0">
                <a:solidFill>
                  <a:prstClr val="black"/>
                </a:solidFill>
                <a:latin typeface="Calibri"/>
              </a:rPr>
              <a:t>), </a:t>
            </a:r>
            <a:r>
              <a:rPr lang="en-GB" sz="1600" noProof="0" dirty="0" err="1">
                <a:solidFill>
                  <a:prstClr val="black"/>
                </a:solidFill>
                <a:latin typeface="Calibri"/>
              </a:rPr>
              <a:t>numer</a:t>
            </a:r>
            <a:r>
              <a:rPr lang="en-GB" sz="1600" noProof="0" dirty="0">
                <a:solidFill>
                  <a:prstClr val="black"/>
                </a:solidFill>
                <a:latin typeface="Calibri"/>
              </a:rPr>
              <a:t>;</a:t>
            </a:r>
          </a:p>
        </p:txBody>
      </p:sp>
      <p:sp>
        <p:nvSpPr>
          <p:cNvPr id="3" name="Prostokąt 2"/>
          <p:cNvSpPr/>
          <p:nvPr/>
        </p:nvSpPr>
        <p:spPr>
          <a:xfrm>
            <a:off x="2085500" y="2256294"/>
            <a:ext cx="3312368" cy="923330"/>
          </a:xfrm>
          <a:prstGeom prst="rect">
            <a:avLst/>
          </a:prstGeom>
        </p:spPr>
        <p:txBody>
          <a:bodyPr wrap="square">
            <a:spAutoFit/>
          </a:bodyPr>
          <a:lstStyle/>
          <a:p>
            <a:r>
              <a:rPr lang="en-GB" b="1" noProof="0" dirty="0">
                <a:solidFill>
                  <a:prstClr val="black"/>
                </a:solidFill>
                <a:latin typeface="Calibri"/>
              </a:rPr>
              <a:t>(%o3) 0.05</a:t>
            </a:r>
          </a:p>
          <a:p>
            <a:r>
              <a:rPr lang="en-GB" noProof="0" dirty="0">
                <a:solidFill>
                  <a:prstClr val="black"/>
                </a:solidFill>
                <a:latin typeface="Calibri"/>
              </a:rPr>
              <a:t>(%o4) 0.02250000000000001</a:t>
            </a:r>
          </a:p>
          <a:p>
            <a:r>
              <a:rPr lang="en-GB" b="1" noProof="0" dirty="0">
                <a:solidFill>
                  <a:prstClr val="black"/>
                </a:solidFill>
                <a:latin typeface="Calibri"/>
              </a:rPr>
              <a:t>(%o5) 0.15</a:t>
            </a:r>
          </a:p>
        </p:txBody>
      </p:sp>
      <p:sp>
        <p:nvSpPr>
          <p:cNvPr id="15" name="Prostokąt 14"/>
          <p:cNvSpPr/>
          <p:nvPr/>
        </p:nvSpPr>
        <p:spPr>
          <a:xfrm>
            <a:off x="1631504" y="3520828"/>
            <a:ext cx="8568952" cy="830997"/>
          </a:xfrm>
          <a:prstGeom prst="rect">
            <a:avLst/>
          </a:prstGeom>
        </p:spPr>
        <p:txBody>
          <a:bodyPr wrap="square">
            <a:spAutoFit/>
          </a:bodyPr>
          <a:lstStyle/>
          <a:p>
            <a:pPr marL="285750" indent="-285750" algn="just">
              <a:buFont typeface="Arial" panose="020B0604020202020204" pitchFamily="34" charset="0"/>
              <a:buChar char="•"/>
            </a:pPr>
            <a:r>
              <a:rPr lang="en-GB" sz="2400" b="1" noProof="0" dirty="0">
                <a:solidFill>
                  <a:srgbClr val="4BACC6">
                    <a:lumMod val="50000"/>
                  </a:srgbClr>
                </a:solidFill>
                <a:latin typeface="Calibri"/>
              </a:rPr>
              <a:t>You should remember basic of portfolio theory (w - share R – expected rate of return, s</a:t>
            </a:r>
            <a:r>
              <a:rPr lang="en-GB" sz="2400" b="1" baseline="30000" noProof="0" dirty="0">
                <a:solidFill>
                  <a:srgbClr val="4BACC6">
                    <a:lumMod val="50000"/>
                  </a:srgbClr>
                </a:solidFill>
                <a:latin typeface="Calibri"/>
              </a:rPr>
              <a:t>2</a:t>
            </a:r>
            <a:r>
              <a:rPr lang="en-GB" sz="2400" b="1" noProof="0" dirty="0">
                <a:solidFill>
                  <a:srgbClr val="4BACC6">
                    <a:lumMod val="50000"/>
                  </a:srgbClr>
                </a:solidFill>
                <a:latin typeface="Calibri"/>
              </a:rPr>
              <a:t> – variance, 𝜌 – correlation) </a:t>
            </a:r>
          </a:p>
        </p:txBody>
      </p:sp>
      <mc:AlternateContent xmlns:mc="http://schemas.openxmlformats.org/markup-compatibility/2006" xmlns:a14="http://schemas.microsoft.com/office/drawing/2010/main">
        <mc:Choice Requires="a14">
          <p:graphicFrame>
            <p:nvGraphicFramePr>
              <p:cNvPr id="16" name="Tabela 15"/>
              <p:cNvGraphicFramePr>
                <a:graphicFrameLocks noGrp="1"/>
              </p:cNvGraphicFramePr>
              <p:nvPr>
                <p:extLst>
                  <p:ext uri="{D42A27DB-BD31-4B8C-83A1-F6EECF244321}">
                    <p14:modId xmlns:p14="http://schemas.microsoft.com/office/powerpoint/2010/main" val="79326352"/>
                  </p:ext>
                </p:extLst>
              </p:nvPr>
            </p:nvGraphicFramePr>
            <p:xfrm>
              <a:off x="1953444" y="4659584"/>
              <a:ext cx="8568952" cy="1040575"/>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4968552">
                      <a:extLst>
                        <a:ext uri="{9D8B030D-6E8A-4147-A177-3AD203B41FA5}">
                          <a16:colId xmlns:a16="http://schemas.microsoft.com/office/drawing/2014/main" val="20003"/>
                        </a:ext>
                      </a:extLst>
                    </a:gridCol>
                  </a:tblGrid>
                  <a:tr h="370840">
                    <a:tc gridSpan="2">
                      <a:txBody>
                        <a:bodyPr/>
                        <a:lstStyle/>
                        <a:p>
                          <a:r>
                            <a:rPr lang="en-GB" noProof="0" dirty="0"/>
                            <a:t>Assets</a:t>
                          </a:r>
                        </a:p>
                      </a:txBody>
                      <a:tcPr/>
                    </a:tc>
                    <a:tc hMerge="1">
                      <a:txBody>
                        <a:bodyPr/>
                        <a:lstStyle/>
                        <a:p>
                          <a:endParaRPr lang="en-GB" dirty="0"/>
                        </a:p>
                      </a:txBody>
                      <a:tcPr/>
                    </a:tc>
                    <a:tc>
                      <a:txBody>
                        <a:bodyPr/>
                        <a:lstStyle/>
                        <a:p>
                          <a:r>
                            <a:rPr lang="en-GB" noProof="0" dirty="0"/>
                            <a:t>Correlation</a:t>
                          </a:r>
                        </a:p>
                      </a:txBody>
                      <a:tcPr/>
                    </a:tc>
                    <a:tc>
                      <a:txBody>
                        <a:bodyPr/>
                        <a:lstStyle/>
                        <a:p>
                          <a:r>
                            <a:rPr lang="en-GB" noProof="0" dirty="0"/>
                            <a:t>Portfolio </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tab pos="803275" algn="l"/>
                            </a:tabLst>
                            <a:defRPr/>
                          </a:pPr>
                          <a14:m>
                            <m:oMathPara xmlns:m="http://schemas.openxmlformats.org/officeDocument/2006/math">
                              <m:oMathParaPr>
                                <m:jc m:val="centerGroup"/>
                              </m:oMathParaPr>
                              <m:oMath xmlns:m="http://schemas.openxmlformats.org/officeDocument/2006/math">
                                <m:sSub>
                                  <m:sSubPr>
                                    <m:ctrlPr>
                                      <a:rPr lang="en-GB" sz="1600" i="1" kern="1200" noProof="0" smtClean="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𝑤</m:t>
                                    </m:r>
                                  </m:e>
                                  <m:sub>
                                    <m:r>
                                      <a:rPr lang="en-GB" sz="1600" b="0" i="1" kern="1200" noProof="0" smtClean="0">
                                        <a:solidFill>
                                          <a:schemeClr val="tx1"/>
                                        </a:solidFill>
                                        <a:effectLst/>
                                        <a:latin typeface="Cambria Math"/>
                                        <a:ea typeface="+mn-ea"/>
                                        <a:cs typeface="+mn-cs"/>
                                      </a:rPr>
                                      <m:t>𝐴</m:t>
                                    </m:r>
                                  </m:sub>
                                </m:sSub>
                                <m:r>
                                  <a:rPr lang="en-GB" sz="1600" b="0" i="1" kern="1200" noProof="0" smtClean="0">
                                    <a:solidFill>
                                      <a:schemeClr val="tx1"/>
                                    </a:solidFill>
                                    <a:effectLst/>
                                    <a:latin typeface="Cambria Math"/>
                                    <a:ea typeface="+mn-ea"/>
                                    <a:cs typeface="+mn-cs"/>
                                  </a:rPr>
                                  <m:t>, </m:t>
                                </m:r>
                                <m:sSub>
                                  <m:sSubPr>
                                    <m:ctrlPr>
                                      <a:rPr lang="en-GB" sz="1600" i="1" kern="1200" noProof="0" smtClean="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𝑅</m:t>
                                    </m:r>
                                  </m:e>
                                  <m:sub>
                                    <m:r>
                                      <a:rPr lang="en-GB" sz="1600" i="1" kern="1200" noProof="0" smtClean="0">
                                        <a:solidFill>
                                          <a:schemeClr val="tx1"/>
                                        </a:solidFill>
                                        <a:effectLst/>
                                        <a:latin typeface="Cambria Math"/>
                                        <a:ea typeface="+mn-ea"/>
                                        <a:cs typeface="+mn-cs"/>
                                      </a:rPr>
                                      <m:t>𝐴</m:t>
                                    </m:r>
                                  </m:sub>
                                </m:sSub>
                                <m:r>
                                  <a:rPr lang="en-GB" sz="1600" b="0" i="1" kern="1200" noProof="0" smtClean="0">
                                    <a:solidFill>
                                      <a:schemeClr val="tx1"/>
                                    </a:solidFill>
                                    <a:effectLst/>
                                    <a:latin typeface="Cambria Math"/>
                                    <a:ea typeface="+mn-ea"/>
                                    <a:cs typeface="+mn-cs"/>
                                  </a:rPr>
                                  <m:t>, </m:t>
                                </m:r>
                                <m:sSubSup>
                                  <m:sSubSupPr>
                                    <m:ctrlPr>
                                      <a:rPr lang="en-GB" sz="1600" b="0" i="1" kern="1200" noProof="0" smtClean="0">
                                        <a:solidFill>
                                          <a:schemeClr val="tx1"/>
                                        </a:solidFill>
                                        <a:effectLst/>
                                        <a:latin typeface="Cambria Math" panose="02040503050406030204" pitchFamily="18" charset="0"/>
                                        <a:ea typeface="+mn-ea"/>
                                        <a:cs typeface="+mn-cs"/>
                                      </a:rPr>
                                    </m:ctrlPr>
                                  </m:sSubSupPr>
                                  <m:e>
                                    <m:sSubSup>
                                      <m:sSubSupPr>
                                        <m:ctrlPr>
                                          <a:rPr lang="en-GB" sz="1600" b="0" i="1" kern="1200" noProof="0" smtClean="0">
                                            <a:solidFill>
                                              <a:schemeClr val="tx1"/>
                                            </a:solidFill>
                                            <a:effectLst/>
                                            <a:latin typeface="Cambria Math" panose="02040503050406030204" pitchFamily="18" charset="0"/>
                                            <a:ea typeface="+mn-ea"/>
                                            <a:cs typeface="+mn-cs"/>
                                          </a:rPr>
                                        </m:ctrlPr>
                                      </m:sSubSupPr>
                                      <m:e>
                                        <m:r>
                                          <a:rPr lang="en-GB" sz="1600" b="0" i="1" kern="1200" noProof="0" smtClean="0">
                                            <a:solidFill>
                                              <a:schemeClr val="tx1"/>
                                            </a:solidFill>
                                            <a:effectLst/>
                                            <a:latin typeface="Cambria Math"/>
                                            <a:ea typeface="+mn-ea"/>
                                            <a:cs typeface="+mn-cs"/>
                                          </a:rPr>
                                          <m:t>𝑠</m:t>
                                        </m:r>
                                      </m:e>
                                      <m:sub>
                                        <m:r>
                                          <a:rPr lang="en-GB" sz="1600" b="0" i="1" kern="1200" noProof="0" smtClean="0">
                                            <a:solidFill>
                                              <a:schemeClr val="tx1"/>
                                            </a:solidFill>
                                            <a:effectLst/>
                                            <a:latin typeface="Cambria Math"/>
                                            <a:ea typeface="+mn-ea"/>
                                            <a:cs typeface="+mn-cs"/>
                                          </a:rPr>
                                          <m:t>𝐴</m:t>
                                        </m:r>
                                      </m:sub>
                                      <m:sup/>
                                    </m:sSubSup>
                                  </m:e>
                                  <m:sub/>
                                  <m:sup>
                                    <m:r>
                                      <a:rPr lang="en-GB" sz="1600" b="0" i="1" kern="1200" noProof="0" smtClean="0">
                                        <a:solidFill>
                                          <a:schemeClr val="tx1"/>
                                        </a:solidFill>
                                        <a:effectLst/>
                                        <a:latin typeface="Cambria Math"/>
                                        <a:ea typeface="+mn-ea"/>
                                        <a:cs typeface="+mn-cs"/>
                                      </a:rPr>
                                      <m:t>2</m:t>
                                    </m:r>
                                  </m:sup>
                                </m:sSubSup>
                              </m:oMath>
                            </m:oMathPara>
                          </a14:m>
                          <a:endParaRPr lang="en-GB" sz="1600" noProof="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sz="1600" i="1" kern="1200" noProof="0" smtClean="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𝑤</m:t>
                                    </m:r>
                                  </m:e>
                                  <m:sub>
                                    <m:r>
                                      <a:rPr lang="en-GB" sz="1600" b="0" i="1" kern="1200" noProof="0" smtClean="0">
                                        <a:solidFill>
                                          <a:schemeClr val="tx1"/>
                                        </a:solidFill>
                                        <a:effectLst/>
                                        <a:latin typeface="Cambria Math"/>
                                        <a:ea typeface="+mn-ea"/>
                                        <a:cs typeface="+mn-cs"/>
                                      </a:rPr>
                                      <m:t>𝐵</m:t>
                                    </m:r>
                                  </m:sub>
                                </m:sSub>
                                <m:r>
                                  <a:rPr lang="en-GB" sz="1600" b="0" i="1" kern="1200" noProof="0" smtClean="0">
                                    <a:solidFill>
                                      <a:schemeClr val="tx1"/>
                                    </a:solidFill>
                                    <a:effectLst/>
                                    <a:latin typeface="Cambria Math"/>
                                    <a:ea typeface="+mn-ea"/>
                                    <a:cs typeface="+mn-cs"/>
                                  </a:rPr>
                                  <m:t>, </m:t>
                                </m:r>
                                <m:sSub>
                                  <m:sSubPr>
                                    <m:ctrlPr>
                                      <a:rPr lang="en-GB" sz="1600" i="1" kern="1200" noProof="0" smtClean="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𝑅</m:t>
                                    </m:r>
                                  </m:e>
                                  <m:sub>
                                    <m:r>
                                      <a:rPr lang="en-GB" sz="1600" b="0" i="1" kern="1200" noProof="0" smtClean="0">
                                        <a:solidFill>
                                          <a:schemeClr val="tx1"/>
                                        </a:solidFill>
                                        <a:effectLst/>
                                        <a:latin typeface="Cambria Math"/>
                                        <a:ea typeface="+mn-ea"/>
                                        <a:cs typeface="+mn-cs"/>
                                      </a:rPr>
                                      <m:t>𝐵</m:t>
                                    </m:r>
                                  </m:sub>
                                </m:sSub>
                                <m:r>
                                  <a:rPr lang="en-GB" sz="1600" b="0" i="1" kern="1200" noProof="0" smtClean="0">
                                    <a:solidFill>
                                      <a:schemeClr val="tx1"/>
                                    </a:solidFill>
                                    <a:effectLst/>
                                    <a:latin typeface="Cambria Math"/>
                                    <a:ea typeface="+mn-ea"/>
                                    <a:cs typeface="+mn-cs"/>
                                  </a:rPr>
                                  <m:t>, </m:t>
                                </m:r>
                                <m:sSubSup>
                                  <m:sSubSupPr>
                                    <m:ctrlPr>
                                      <a:rPr lang="en-GB" sz="1600" b="0" i="1" kern="1200" noProof="0" smtClean="0">
                                        <a:solidFill>
                                          <a:schemeClr val="tx1"/>
                                        </a:solidFill>
                                        <a:effectLst/>
                                        <a:latin typeface="Cambria Math" panose="02040503050406030204" pitchFamily="18" charset="0"/>
                                        <a:ea typeface="+mn-ea"/>
                                        <a:cs typeface="+mn-cs"/>
                                      </a:rPr>
                                    </m:ctrlPr>
                                  </m:sSubSupPr>
                                  <m:e>
                                    <m:sSubSup>
                                      <m:sSubSupPr>
                                        <m:ctrlPr>
                                          <a:rPr lang="en-GB" sz="1600" b="0" i="1" kern="1200" noProof="0" smtClean="0">
                                            <a:solidFill>
                                              <a:schemeClr val="tx1"/>
                                            </a:solidFill>
                                            <a:effectLst/>
                                            <a:latin typeface="Cambria Math" panose="02040503050406030204" pitchFamily="18" charset="0"/>
                                            <a:ea typeface="+mn-ea"/>
                                            <a:cs typeface="+mn-cs"/>
                                          </a:rPr>
                                        </m:ctrlPr>
                                      </m:sSubSupPr>
                                      <m:e>
                                        <m:r>
                                          <a:rPr lang="en-GB" sz="1600" b="0" i="1" kern="1200" noProof="0" smtClean="0">
                                            <a:solidFill>
                                              <a:schemeClr val="tx1"/>
                                            </a:solidFill>
                                            <a:effectLst/>
                                            <a:latin typeface="Cambria Math"/>
                                            <a:ea typeface="+mn-ea"/>
                                            <a:cs typeface="+mn-cs"/>
                                          </a:rPr>
                                          <m:t>𝑠</m:t>
                                        </m:r>
                                      </m:e>
                                      <m:sub>
                                        <m:r>
                                          <a:rPr lang="en-GB" sz="1600" b="0" i="1" kern="1200" noProof="0" smtClean="0">
                                            <a:solidFill>
                                              <a:schemeClr val="tx1"/>
                                            </a:solidFill>
                                            <a:effectLst/>
                                            <a:latin typeface="Cambria Math"/>
                                            <a:ea typeface="+mn-ea"/>
                                            <a:cs typeface="+mn-cs"/>
                                          </a:rPr>
                                          <m:t>𝐵</m:t>
                                        </m:r>
                                      </m:sub>
                                      <m:sup/>
                                    </m:sSubSup>
                                  </m:e>
                                  <m:sub/>
                                  <m:sup>
                                    <m:r>
                                      <a:rPr lang="en-GB" sz="1600" b="0" i="1" kern="1200" noProof="0" smtClean="0">
                                        <a:solidFill>
                                          <a:schemeClr val="tx1"/>
                                        </a:solidFill>
                                        <a:effectLst/>
                                        <a:latin typeface="Cambria Math"/>
                                        <a:ea typeface="+mn-ea"/>
                                        <a:cs typeface="+mn-cs"/>
                                      </a:rPr>
                                      <m:t>2</m:t>
                                    </m:r>
                                  </m:sup>
                                </m:sSubSup>
                              </m:oMath>
                            </m:oMathPara>
                          </a14:m>
                          <a:endParaRPr lang="en-GB" sz="1600" noProof="0" dirty="0"/>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n-GB" sz="1600" b="0" i="1" kern="1200" noProof="0" smtClean="0">
                                        <a:solidFill>
                                          <a:schemeClr val="tx1"/>
                                        </a:solidFill>
                                        <a:effectLst/>
                                        <a:latin typeface="Cambria Math" panose="02040503050406030204" pitchFamily="18" charset="0"/>
                                        <a:ea typeface="+mn-ea"/>
                                        <a:cs typeface="+mn-cs"/>
                                      </a:rPr>
                                    </m:ctrlPr>
                                  </m:sSubSupPr>
                                  <m:e>
                                    <m:sSubSup>
                                      <m:sSubSupPr>
                                        <m:ctrlPr>
                                          <a:rPr lang="en-GB" sz="1600" b="0" i="1" kern="1200" noProof="0" smtClean="0">
                                            <a:solidFill>
                                              <a:schemeClr val="tx1"/>
                                            </a:solidFill>
                                            <a:effectLst/>
                                            <a:latin typeface="Cambria Math" panose="02040503050406030204" pitchFamily="18" charset="0"/>
                                            <a:ea typeface="+mn-ea"/>
                                            <a:cs typeface="+mn-cs"/>
                                          </a:rPr>
                                        </m:ctrlPr>
                                      </m:sSubSupPr>
                                      <m:e>
                                        <m:r>
                                          <a:rPr lang="en-GB" sz="1600" b="0" i="1" kern="1200" noProof="0" smtClean="0">
                                            <a:solidFill>
                                              <a:schemeClr val="tx1"/>
                                            </a:solidFill>
                                            <a:effectLst/>
                                            <a:latin typeface="Cambria Math"/>
                                            <a:ea typeface="Cambria Math"/>
                                            <a:cs typeface="+mn-cs"/>
                                          </a:rPr>
                                          <m:t>𝜌</m:t>
                                        </m:r>
                                      </m:e>
                                      <m:sub>
                                        <m:r>
                                          <a:rPr lang="en-GB" sz="1600" b="0" i="1" kern="1200" noProof="0" smtClean="0">
                                            <a:solidFill>
                                              <a:schemeClr val="tx1"/>
                                            </a:solidFill>
                                            <a:effectLst/>
                                            <a:latin typeface="Cambria Math"/>
                                            <a:ea typeface="+mn-ea"/>
                                            <a:cs typeface="+mn-cs"/>
                                          </a:rPr>
                                          <m:t>𝐴</m:t>
                                        </m:r>
                                        <m:r>
                                          <a:rPr lang="en-GB" sz="1600" b="0" i="1" kern="1200" noProof="0" smtClean="0">
                                            <a:solidFill>
                                              <a:schemeClr val="tx1"/>
                                            </a:solidFill>
                                            <a:effectLst/>
                                            <a:latin typeface="Cambria Math"/>
                                            <a:ea typeface="+mn-ea"/>
                                            <a:cs typeface="+mn-cs"/>
                                          </a:rPr>
                                          <m:t>,</m:t>
                                        </m:r>
                                        <m:r>
                                          <a:rPr lang="en-GB" sz="1600" b="0" i="1" kern="1200" noProof="0" smtClean="0">
                                            <a:solidFill>
                                              <a:schemeClr val="tx1"/>
                                            </a:solidFill>
                                            <a:effectLst/>
                                            <a:latin typeface="Cambria Math"/>
                                            <a:ea typeface="+mn-ea"/>
                                            <a:cs typeface="+mn-cs"/>
                                          </a:rPr>
                                          <m:t>𝐵</m:t>
                                        </m:r>
                                      </m:sub>
                                      <m:sup/>
                                    </m:sSubSup>
                                  </m:e>
                                  <m:sub/>
                                  <m:sup/>
                                </m:sSubSup>
                              </m:oMath>
                            </m:oMathPara>
                          </a14:m>
                          <a:endParaRPr lang="en-GB" sz="1600" noProof="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GB" sz="1600" i="1" kern="1200" noProof="0" smtClean="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𝑅</m:t>
                                    </m:r>
                                  </m:e>
                                  <m:sub>
                                    <m:r>
                                      <a:rPr lang="en-GB" sz="1600" i="1" kern="1200" noProof="0" smtClean="0">
                                        <a:solidFill>
                                          <a:schemeClr val="tx1"/>
                                        </a:solidFill>
                                        <a:effectLst/>
                                        <a:latin typeface="Cambria Math"/>
                                        <a:ea typeface="+mn-ea"/>
                                        <a:cs typeface="+mn-cs"/>
                                      </a:rPr>
                                      <m:t>𝑝</m:t>
                                    </m:r>
                                  </m:sub>
                                </m:sSub>
                                <m:r>
                                  <a:rPr lang="en-GB" sz="1600" i="1" kern="1200" noProof="0">
                                    <a:solidFill>
                                      <a:schemeClr val="tx1"/>
                                    </a:solidFill>
                                    <a:effectLst/>
                                    <a:latin typeface="Cambria Math"/>
                                    <a:ea typeface="+mn-ea"/>
                                    <a:cs typeface="+mn-cs"/>
                                  </a:rPr>
                                  <m:t>=</m:t>
                                </m:r>
                                <m:sSub>
                                  <m:sSubPr>
                                    <m:ctrlPr>
                                      <a:rPr lang="en-GB" sz="1600" i="1" kern="1200" noProof="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𝑤</m:t>
                                    </m:r>
                                  </m:e>
                                  <m:sub>
                                    <m:r>
                                      <a:rPr lang="en-GB" sz="1600" b="0" i="1" kern="1200" noProof="0" smtClean="0">
                                        <a:solidFill>
                                          <a:schemeClr val="tx1"/>
                                        </a:solidFill>
                                        <a:effectLst/>
                                        <a:latin typeface="Cambria Math"/>
                                        <a:ea typeface="+mn-ea"/>
                                        <a:cs typeface="+mn-cs"/>
                                      </a:rPr>
                                      <m:t>𝐴</m:t>
                                    </m:r>
                                  </m:sub>
                                </m:sSub>
                                <m:sSub>
                                  <m:sSubPr>
                                    <m:ctrlPr>
                                      <a:rPr lang="en-GB" sz="1600" i="1" kern="1200" noProof="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𝑅</m:t>
                                    </m:r>
                                  </m:e>
                                  <m:sub>
                                    <m:r>
                                      <a:rPr lang="en-GB" sz="1600" i="1" kern="1200" noProof="0" smtClean="0">
                                        <a:solidFill>
                                          <a:schemeClr val="tx1"/>
                                        </a:solidFill>
                                        <a:effectLst/>
                                        <a:latin typeface="Cambria Math"/>
                                        <a:ea typeface="+mn-ea"/>
                                        <a:cs typeface="+mn-cs"/>
                                      </a:rPr>
                                      <m:t>𝐴</m:t>
                                    </m:r>
                                  </m:sub>
                                </m:sSub>
                                <m:r>
                                  <a:rPr lang="en-GB" sz="1600" i="1" kern="1200" noProof="0">
                                    <a:solidFill>
                                      <a:schemeClr val="tx1"/>
                                    </a:solidFill>
                                    <a:effectLst/>
                                    <a:latin typeface="Cambria Math"/>
                                    <a:ea typeface="+mn-ea"/>
                                    <a:cs typeface="+mn-cs"/>
                                  </a:rPr>
                                  <m:t>+</m:t>
                                </m:r>
                                <m:sSub>
                                  <m:sSubPr>
                                    <m:ctrlPr>
                                      <a:rPr lang="en-GB" sz="1600" i="1" kern="1200" noProof="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𝑤</m:t>
                                    </m:r>
                                  </m:e>
                                  <m:sub>
                                    <m:r>
                                      <a:rPr lang="en-GB" sz="1600" b="0" i="1" kern="1200" noProof="0" smtClean="0">
                                        <a:solidFill>
                                          <a:schemeClr val="tx1"/>
                                        </a:solidFill>
                                        <a:effectLst/>
                                        <a:latin typeface="Cambria Math"/>
                                        <a:ea typeface="+mn-ea"/>
                                        <a:cs typeface="+mn-cs"/>
                                      </a:rPr>
                                      <m:t>𝐵</m:t>
                                    </m:r>
                                  </m:sub>
                                </m:sSub>
                                <m:sSub>
                                  <m:sSubPr>
                                    <m:ctrlPr>
                                      <a:rPr lang="en-GB" sz="1600" i="1" kern="1200" noProof="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𝑅</m:t>
                                    </m:r>
                                  </m:e>
                                  <m:sub>
                                    <m:r>
                                      <a:rPr lang="en-GB" sz="1600" b="0" i="1" kern="1200" noProof="0" smtClean="0">
                                        <a:solidFill>
                                          <a:schemeClr val="tx1"/>
                                        </a:solidFill>
                                        <a:effectLst/>
                                        <a:latin typeface="Cambria Math"/>
                                        <a:ea typeface="+mn-ea"/>
                                        <a:cs typeface="+mn-cs"/>
                                      </a:rPr>
                                      <m:t>𝐵</m:t>
                                    </m:r>
                                  </m:sub>
                                </m:sSub>
                                <m:r>
                                  <a:rPr lang="en-GB" sz="1600" i="1" kern="1200" noProof="0">
                                    <a:solidFill>
                                      <a:schemeClr val="tx1"/>
                                    </a:solidFill>
                                    <a:effectLst/>
                                    <a:latin typeface="Cambria Math"/>
                                    <a:ea typeface="+mn-ea"/>
                                    <a:cs typeface="+mn-cs"/>
                                  </a:rPr>
                                  <m:t>,   </m:t>
                                </m:r>
                                <m:sSubSup>
                                  <m:sSubSupPr>
                                    <m:ctrlPr>
                                      <a:rPr lang="en-GB" sz="1600" i="1" kern="1200" noProof="0">
                                        <a:solidFill>
                                          <a:schemeClr val="tx1"/>
                                        </a:solidFill>
                                        <a:effectLst/>
                                        <a:latin typeface="Cambria Math" panose="02040503050406030204" pitchFamily="18" charset="0"/>
                                        <a:ea typeface="+mn-ea"/>
                                        <a:cs typeface="+mn-cs"/>
                                      </a:rPr>
                                    </m:ctrlPr>
                                  </m:sSubSupPr>
                                  <m:e>
                                    <m:r>
                                      <a:rPr lang="en-GB" sz="1600" i="1" kern="1200" noProof="0">
                                        <a:solidFill>
                                          <a:schemeClr val="tx1"/>
                                        </a:solidFill>
                                        <a:effectLst/>
                                        <a:latin typeface="Cambria Math"/>
                                        <a:ea typeface="+mn-ea"/>
                                        <a:cs typeface="+mn-cs"/>
                                      </a:rPr>
                                      <m:t>𝑠</m:t>
                                    </m:r>
                                  </m:e>
                                  <m:sub>
                                    <m:r>
                                      <a:rPr lang="en-GB" sz="1600" i="1" kern="1200" noProof="0">
                                        <a:solidFill>
                                          <a:schemeClr val="tx1"/>
                                        </a:solidFill>
                                        <a:effectLst/>
                                        <a:latin typeface="Cambria Math"/>
                                        <a:ea typeface="+mn-ea"/>
                                        <a:cs typeface="+mn-cs"/>
                                      </a:rPr>
                                      <m:t>𝑝</m:t>
                                    </m:r>
                                  </m:sub>
                                  <m:sup>
                                    <m:r>
                                      <a:rPr lang="en-GB" sz="1600" i="1" kern="1200" noProof="0">
                                        <a:solidFill>
                                          <a:schemeClr val="tx1"/>
                                        </a:solidFill>
                                        <a:effectLst/>
                                        <a:latin typeface="Cambria Math"/>
                                        <a:ea typeface="+mn-ea"/>
                                        <a:cs typeface="+mn-cs"/>
                                      </a:rPr>
                                      <m:t>2</m:t>
                                    </m:r>
                                  </m:sup>
                                </m:sSubSup>
                                <m:r>
                                  <a:rPr lang="en-GB" sz="1600" b="0" i="1" kern="1200" noProof="0" smtClean="0">
                                    <a:solidFill>
                                      <a:schemeClr val="tx1"/>
                                    </a:solidFill>
                                    <a:effectLst/>
                                    <a:latin typeface="Cambria Math"/>
                                    <a:ea typeface="+mn-ea"/>
                                    <a:cs typeface="+mn-cs"/>
                                  </a:rPr>
                                  <m:t>= </m:t>
                                </m:r>
                                <m:sSup>
                                  <m:sSupPr>
                                    <m:ctrlPr>
                                      <a:rPr lang="en-GB" sz="1600" i="1" kern="1200" noProof="0">
                                        <a:solidFill>
                                          <a:schemeClr val="tx1"/>
                                        </a:solidFill>
                                        <a:effectLst/>
                                        <a:latin typeface="Cambria Math" panose="02040503050406030204" pitchFamily="18" charset="0"/>
                                        <a:ea typeface="+mn-ea"/>
                                        <a:cs typeface="+mn-cs"/>
                                      </a:rPr>
                                    </m:ctrlPr>
                                  </m:sSupPr>
                                  <m:e>
                                    <m:sSub>
                                      <m:sSubPr>
                                        <m:ctrlPr>
                                          <a:rPr lang="en-GB" sz="1600" i="1" kern="1200" noProof="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𝑤</m:t>
                                        </m:r>
                                      </m:e>
                                      <m:sub>
                                        <m:r>
                                          <a:rPr lang="en-GB" sz="1600" b="0" i="1" kern="1200" noProof="0" smtClean="0">
                                            <a:solidFill>
                                              <a:schemeClr val="tx1"/>
                                            </a:solidFill>
                                            <a:effectLst/>
                                            <a:latin typeface="Cambria Math"/>
                                            <a:ea typeface="+mn-ea"/>
                                            <a:cs typeface="+mn-cs"/>
                                          </a:rPr>
                                          <m:t>𝐴</m:t>
                                        </m:r>
                                      </m:sub>
                                    </m:sSub>
                                    <m:sSup>
                                      <m:sSupPr>
                                        <m:ctrlPr>
                                          <a:rPr lang="en-GB" sz="1600" i="1" kern="1200" noProof="0" smtClean="0">
                                            <a:solidFill>
                                              <a:schemeClr val="tx1"/>
                                            </a:solidFill>
                                            <a:effectLst/>
                                            <a:latin typeface="Cambria Math" panose="02040503050406030204" pitchFamily="18" charset="0"/>
                                            <a:ea typeface="+mn-ea"/>
                                            <a:cs typeface="+mn-cs"/>
                                          </a:rPr>
                                        </m:ctrlPr>
                                      </m:sSupPr>
                                      <m:e>
                                        <m:sSub>
                                          <m:sSubPr>
                                            <m:ctrlPr>
                                              <a:rPr lang="en-GB" sz="1600" i="1" kern="1200" noProof="0" smtClean="0">
                                                <a:solidFill>
                                                  <a:schemeClr val="tx1"/>
                                                </a:solidFill>
                                                <a:effectLst/>
                                                <a:latin typeface="Cambria Math" panose="02040503050406030204" pitchFamily="18" charset="0"/>
                                                <a:ea typeface="+mn-ea"/>
                                                <a:cs typeface="+mn-cs"/>
                                              </a:rPr>
                                            </m:ctrlPr>
                                          </m:sSubPr>
                                          <m:e>
                                            <m:r>
                                              <a:rPr lang="en-GB" sz="1600" b="0" i="1" kern="1200" baseline="30000" noProof="0" smtClean="0">
                                                <a:solidFill>
                                                  <a:schemeClr val="tx1"/>
                                                </a:solidFill>
                                                <a:effectLst/>
                                                <a:latin typeface="Cambria Math"/>
                                                <a:ea typeface="+mn-ea"/>
                                                <a:cs typeface="+mn-cs"/>
                                              </a:rPr>
                                              <m:t>2</m:t>
                                            </m:r>
                                            <m:r>
                                              <a:rPr lang="en-GB" sz="1600" i="1" kern="1200" noProof="0" smtClean="0">
                                                <a:solidFill>
                                                  <a:schemeClr val="tx1"/>
                                                </a:solidFill>
                                                <a:effectLst/>
                                                <a:latin typeface="Cambria Math"/>
                                                <a:ea typeface="+mn-ea"/>
                                                <a:cs typeface="+mn-cs"/>
                                              </a:rPr>
                                              <m:t>𝑠</m:t>
                                            </m:r>
                                          </m:e>
                                          <m:sub>
                                            <m:r>
                                              <a:rPr lang="en-GB" sz="1600" i="1" kern="1200" noProof="0" smtClean="0">
                                                <a:solidFill>
                                                  <a:schemeClr val="tx1"/>
                                                </a:solidFill>
                                                <a:effectLst/>
                                                <a:latin typeface="Cambria Math"/>
                                                <a:ea typeface="+mn-ea"/>
                                                <a:cs typeface="+mn-cs"/>
                                              </a:rPr>
                                              <m:t>𝐴</m:t>
                                            </m:r>
                                          </m:sub>
                                        </m:sSub>
                                      </m:e>
                                      <m:sup>
                                        <m:r>
                                          <a:rPr lang="en-GB" sz="1600" b="0" i="1" kern="1200" noProof="0" smtClean="0">
                                            <a:solidFill>
                                              <a:schemeClr val="tx1"/>
                                            </a:solidFill>
                                            <a:effectLst/>
                                            <a:latin typeface="Cambria Math"/>
                                            <a:ea typeface="+mn-ea"/>
                                            <a:cs typeface="+mn-cs"/>
                                          </a:rPr>
                                          <m:t>2</m:t>
                                        </m:r>
                                      </m:sup>
                                    </m:sSup>
                                    <m:r>
                                      <a:rPr lang="en-GB" sz="1600" b="0" i="1" kern="1200" noProof="0" smtClean="0">
                                        <a:solidFill>
                                          <a:schemeClr val="tx1"/>
                                        </a:solidFill>
                                        <a:effectLst/>
                                        <a:latin typeface="Cambria Math"/>
                                        <a:ea typeface="+mn-ea"/>
                                        <a:cs typeface="+mn-cs"/>
                                      </a:rPr>
                                      <m:t>+</m:t>
                                    </m:r>
                                    <m:sSub>
                                      <m:sSubPr>
                                        <m:ctrlPr>
                                          <a:rPr lang="en-GB" sz="1600" i="1" kern="1200" noProof="0">
                                            <a:solidFill>
                                              <a:schemeClr val="tx1"/>
                                            </a:solidFill>
                                            <a:effectLst/>
                                            <a:latin typeface="Cambria Math" panose="02040503050406030204" pitchFamily="18" charset="0"/>
                                            <a:ea typeface="+mn-ea"/>
                                            <a:cs typeface="+mn-cs"/>
                                          </a:rPr>
                                        </m:ctrlPr>
                                      </m:sSubPr>
                                      <m:e>
                                        <m:r>
                                          <a:rPr lang="en-GB" sz="1600" i="1" kern="1200" noProof="0" smtClean="0">
                                            <a:solidFill>
                                              <a:schemeClr val="tx1"/>
                                            </a:solidFill>
                                            <a:effectLst/>
                                            <a:latin typeface="Cambria Math"/>
                                            <a:ea typeface="+mn-ea"/>
                                            <a:cs typeface="+mn-cs"/>
                                          </a:rPr>
                                          <m:t>𝑤</m:t>
                                        </m:r>
                                      </m:e>
                                      <m:sub>
                                        <m:r>
                                          <a:rPr lang="en-GB" sz="1600" i="1" kern="1200" noProof="0" smtClean="0">
                                            <a:solidFill>
                                              <a:schemeClr val="tx1"/>
                                            </a:solidFill>
                                            <a:effectLst/>
                                            <a:latin typeface="Cambria Math"/>
                                            <a:ea typeface="+mn-ea"/>
                                            <a:cs typeface="+mn-cs"/>
                                          </a:rPr>
                                          <m:t>𝐵</m:t>
                                        </m:r>
                                      </m:sub>
                                    </m:sSub>
                                    <m:sSub>
                                      <m:sSubPr>
                                        <m:ctrlPr>
                                          <a:rPr lang="en-GB" sz="1600" i="1" kern="1200" noProof="0">
                                            <a:solidFill>
                                              <a:schemeClr val="tx1"/>
                                            </a:solidFill>
                                            <a:effectLst/>
                                            <a:latin typeface="Cambria Math" panose="02040503050406030204" pitchFamily="18" charset="0"/>
                                            <a:ea typeface="+mn-ea"/>
                                            <a:cs typeface="+mn-cs"/>
                                          </a:rPr>
                                        </m:ctrlPr>
                                      </m:sSubPr>
                                      <m:e>
                                        <m:r>
                                          <a:rPr lang="en-GB" sz="1600" b="0" i="1" kern="1200" baseline="30000" noProof="0" smtClean="0">
                                            <a:solidFill>
                                              <a:schemeClr val="tx1"/>
                                            </a:solidFill>
                                            <a:effectLst/>
                                            <a:latin typeface="Cambria Math"/>
                                            <a:ea typeface="+mn-ea"/>
                                            <a:cs typeface="+mn-cs"/>
                                          </a:rPr>
                                          <m:t>2</m:t>
                                        </m:r>
                                        <m:r>
                                          <a:rPr lang="en-GB" sz="1600" i="1" kern="1200" noProof="0" smtClean="0">
                                            <a:solidFill>
                                              <a:schemeClr val="tx1"/>
                                            </a:solidFill>
                                            <a:effectLst/>
                                            <a:latin typeface="Cambria Math"/>
                                            <a:ea typeface="+mn-ea"/>
                                            <a:cs typeface="+mn-cs"/>
                                          </a:rPr>
                                          <m:t>𝑠</m:t>
                                        </m:r>
                                      </m:e>
                                      <m:sub>
                                        <m:r>
                                          <a:rPr lang="en-GB" sz="1600" i="1" kern="1200" noProof="0" smtClean="0">
                                            <a:solidFill>
                                              <a:schemeClr val="tx1"/>
                                            </a:solidFill>
                                            <a:effectLst/>
                                            <a:latin typeface="Cambria Math"/>
                                            <a:ea typeface="+mn-ea"/>
                                            <a:cs typeface="+mn-cs"/>
                                          </a:rPr>
                                          <m:t>𝐵</m:t>
                                        </m:r>
                                      </m:sub>
                                    </m:sSub>
                                  </m:e>
                                  <m:sup>
                                    <m:r>
                                      <a:rPr lang="en-GB" sz="1600" i="1" kern="1200" noProof="0">
                                        <a:solidFill>
                                          <a:schemeClr val="tx1"/>
                                        </a:solidFill>
                                        <a:effectLst/>
                                        <a:latin typeface="Cambria Math"/>
                                        <a:ea typeface="+mn-ea"/>
                                        <a:cs typeface="+mn-cs"/>
                                      </a:rPr>
                                      <m:t>2</m:t>
                                    </m:r>
                                  </m:sup>
                                </m:sSup>
                                <m:r>
                                  <a:rPr lang="en-GB" sz="1600" b="0" i="1" kern="1200" noProof="0" smtClean="0">
                                    <a:solidFill>
                                      <a:schemeClr val="tx1"/>
                                    </a:solidFill>
                                    <a:effectLst/>
                                    <a:latin typeface="Cambria Math"/>
                                    <a:ea typeface="+mn-ea"/>
                                    <a:cs typeface="+mn-cs"/>
                                  </a:rPr>
                                  <m:t>+2</m:t>
                                </m:r>
                                <m:sSub>
                                  <m:sSubPr>
                                    <m:ctrlPr>
                                      <a:rPr lang="en-GB" sz="1600" b="0" i="1" kern="1200" noProof="0" smtClean="0">
                                        <a:solidFill>
                                          <a:schemeClr val="tx1"/>
                                        </a:solidFill>
                                        <a:effectLst/>
                                        <a:latin typeface="Cambria Math" panose="02040503050406030204" pitchFamily="18" charset="0"/>
                                        <a:ea typeface="+mn-ea"/>
                                        <a:cs typeface="+mn-cs"/>
                                      </a:rPr>
                                    </m:ctrlPr>
                                  </m:sSubPr>
                                  <m:e>
                                    <m:r>
                                      <a:rPr lang="en-GB" sz="1600" b="0" i="1" kern="1200" noProof="0" smtClean="0">
                                        <a:solidFill>
                                          <a:schemeClr val="tx1"/>
                                        </a:solidFill>
                                        <a:effectLst/>
                                        <a:latin typeface="Cambria Math"/>
                                        <a:ea typeface="+mn-ea"/>
                                        <a:cs typeface="+mn-cs"/>
                                      </a:rPr>
                                      <m:t>𝑤</m:t>
                                    </m:r>
                                  </m:e>
                                  <m:sub>
                                    <m:r>
                                      <a:rPr lang="en-GB" sz="1600" b="0" i="1" kern="1200" noProof="0" smtClean="0">
                                        <a:solidFill>
                                          <a:schemeClr val="tx1"/>
                                        </a:solidFill>
                                        <a:effectLst/>
                                        <a:latin typeface="Cambria Math"/>
                                        <a:ea typeface="+mn-ea"/>
                                        <a:cs typeface="+mn-cs"/>
                                      </a:rPr>
                                      <m:t>𝐴</m:t>
                                    </m:r>
                                  </m:sub>
                                </m:sSub>
                                <m:sSub>
                                  <m:sSubPr>
                                    <m:ctrlPr>
                                      <a:rPr lang="en-GB" sz="1600" b="0" i="1" kern="1200" noProof="0" smtClean="0">
                                        <a:solidFill>
                                          <a:schemeClr val="tx1"/>
                                        </a:solidFill>
                                        <a:effectLst/>
                                        <a:latin typeface="Cambria Math" panose="02040503050406030204" pitchFamily="18" charset="0"/>
                                        <a:ea typeface="+mn-ea"/>
                                        <a:cs typeface="+mn-cs"/>
                                      </a:rPr>
                                    </m:ctrlPr>
                                  </m:sSubPr>
                                  <m:e>
                                    <m:r>
                                      <a:rPr lang="en-GB" sz="1600" b="0" i="1" kern="1200" noProof="0" smtClean="0">
                                        <a:solidFill>
                                          <a:schemeClr val="tx1"/>
                                        </a:solidFill>
                                        <a:effectLst/>
                                        <a:latin typeface="Cambria Math"/>
                                        <a:ea typeface="+mn-ea"/>
                                        <a:cs typeface="+mn-cs"/>
                                      </a:rPr>
                                      <m:t>𝑠</m:t>
                                    </m:r>
                                  </m:e>
                                  <m:sub>
                                    <m:r>
                                      <a:rPr lang="en-GB" sz="1600" b="0" i="1" kern="1200" noProof="0" smtClean="0">
                                        <a:solidFill>
                                          <a:schemeClr val="tx1"/>
                                        </a:solidFill>
                                        <a:effectLst/>
                                        <a:latin typeface="Cambria Math"/>
                                        <a:ea typeface="+mn-ea"/>
                                        <a:cs typeface="+mn-cs"/>
                                      </a:rPr>
                                      <m:t>𝐴</m:t>
                                    </m:r>
                                  </m:sub>
                                </m:sSub>
                                <m:sSub>
                                  <m:sSubPr>
                                    <m:ctrlPr>
                                      <a:rPr lang="en-GB" sz="1600" b="0" i="1" kern="1200" noProof="0" smtClean="0">
                                        <a:solidFill>
                                          <a:schemeClr val="tx1"/>
                                        </a:solidFill>
                                        <a:effectLst/>
                                        <a:latin typeface="Cambria Math" panose="02040503050406030204" pitchFamily="18" charset="0"/>
                                        <a:ea typeface="+mn-ea"/>
                                        <a:cs typeface="+mn-cs"/>
                                      </a:rPr>
                                    </m:ctrlPr>
                                  </m:sSubPr>
                                  <m:e>
                                    <m:r>
                                      <a:rPr lang="en-GB" sz="1600" b="0" i="1" kern="1200" noProof="0" smtClean="0">
                                        <a:solidFill>
                                          <a:schemeClr val="tx1"/>
                                        </a:solidFill>
                                        <a:effectLst/>
                                        <a:latin typeface="Cambria Math"/>
                                        <a:ea typeface="+mn-ea"/>
                                        <a:cs typeface="+mn-cs"/>
                                      </a:rPr>
                                      <m:t>𝑤</m:t>
                                    </m:r>
                                  </m:e>
                                  <m:sub>
                                    <m:r>
                                      <a:rPr lang="en-GB" sz="1600" b="0" i="1" kern="1200" noProof="0" smtClean="0">
                                        <a:solidFill>
                                          <a:schemeClr val="tx1"/>
                                        </a:solidFill>
                                        <a:effectLst/>
                                        <a:latin typeface="Cambria Math"/>
                                        <a:ea typeface="+mn-ea"/>
                                        <a:cs typeface="+mn-cs"/>
                                      </a:rPr>
                                      <m:t>𝐵</m:t>
                                    </m:r>
                                  </m:sub>
                                </m:sSub>
                                <m:sSub>
                                  <m:sSubPr>
                                    <m:ctrlPr>
                                      <a:rPr lang="en-GB" sz="1600" b="0" i="1" kern="1200" noProof="0" smtClean="0">
                                        <a:solidFill>
                                          <a:schemeClr val="tx1"/>
                                        </a:solidFill>
                                        <a:effectLst/>
                                        <a:latin typeface="Cambria Math" panose="02040503050406030204" pitchFamily="18" charset="0"/>
                                        <a:ea typeface="+mn-ea"/>
                                        <a:cs typeface="+mn-cs"/>
                                      </a:rPr>
                                    </m:ctrlPr>
                                  </m:sSubPr>
                                  <m:e>
                                    <m:r>
                                      <a:rPr lang="en-GB" sz="1600" b="0" i="1" kern="1200" noProof="0" smtClean="0">
                                        <a:solidFill>
                                          <a:schemeClr val="tx1"/>
                                        </a:solidFill>
                                        <a:effectLst/>
                                        <a:latin typeface="Cambria Math"/>
                                        <a:ea typeface="+mn-ea"/>
                                        <a:cs typeface="+mn-cs"/>
                                      </a:rPr>
                                      <m:t>𝑠</m:t>
                                    </m:r>
                                  </m:e>
                                  <m:sub>
                                    <m:r>
                                      <a:rPr lang="en-GB" sz="1600" b="0" i="1" kern="1200" noProof="0" smtClean="0">
                                        <a:solidFill>
                                          <a:schemeClr val="tx1"/>
                                        </a:solidFill>
                                        <a:effectLst/>
                                        <a:latin typeface="Cambria Math"/>
                                        <a:ea typeface="+mn-ea"/>
                                        <a:cs typeface="+mn-cs"/>
                                      </a:rPr>
                                      <m:t>𝐵</m:t>
                                    </m:r>
                                  </m:sub>
                                </m:sSub>
                                <m:sSub>
                                  <m:sSubPr>
                                    <m:ctrlPr>
                                      <a:rPr lang="en-GB" sz="1600" b="0" i="1" kern="1200" noProof="0" smtClean="0">
                                        <a:solidFill>
                                          <a:schemeClr val="tx1"/>
                                        </a:solidFill>
                                        <a:effectLst/>
                                        <a:latin typeface="Cambria Math" panose="02040503050406030204" pitchFamily="18" charset="0"/>
                                        <a:ea typeface="+mn-ea"/>
                                        <a:cs typeface="+mn-cs"/>
                                      </a:rPr>
                                    </m:ctrlPr>
                                  </m:sSubPr>
                                  <m:e>
                                    <m:r>
                                      <a:rPr lang="en-GB" sz="1600" b="0" i="1" kern="1200" noProof="0" smtClean="0">
                                        <a:solidFill>
                                          <a:schemeClr val="tx1"/>
                                        </a:solidFill>
                                        <a:effectLst/>
                                        <a:latin typeface="Cambria Math"/>
                                        <a:ea typeface="Cambria Math"/>
                                        <a:cs typeface="+mn-cs"/>
                                      </a:rPr>
                                      <m:t>𝜌</m:t>
                                    </m:r>
                                  </m:e>
                                  <m:sub>
                                    <m:r>
                                      <a:rPr lang="en-GB" sz="1600" b="0" i="1" kern="1200" noProof="0" smtClean="0">
                                        <a:solidFill>
                                          <a:schemeClr val="tx1"/>
                                        </a:solidFill>
                                        <a:effectLst/>
                                        <a:latin typeface="Cambria Math"/>
                                        <a:ea typeface="+mn-ea"/>
                                        <a:cs typeface="+mn-cs"/>
                                      </a:rPr>
                                      <m:t>𝐴</m:t>
                                    </m:r>
                                    <m:r>
                                      <a:rPr lang="en-GB" sz="1600" b="0" i="1" kern="1200" noProof="0" smtClean="0">
                                        <a:solidFill>
                                          <a:schemeClr val="tx1"/>
                                        </a:solidFill>
                                        <a:effectLst/>
                                        <a:latin typeface="Cambria Math"/>
                                        <a:ea typeface="+mn-ea"/>
                                        <a:cs typeface="+mn-cs"/>
                                      </a:rPr>
                                      <m:t>,</m:t>
                                    </m:r>
                                    <m:r>
                                      <a:rPr lang="en-GB" sz="1600" b="0" i="1" kern="1200" noProof="0" smtClean="0">
                                        <a:solidFill>
                                          <a:schemeClr val="tx1"/>
                                        </a:solidFill>
                                        <a:effectLst/>
                                        <a:latin typeface="Cambria Math"/>
                                        <a:ea typeface="+mn-ea"/>
                                        <a:cs typeface="+mn-cs"/>
                                      </a:rPr>
                                      <m:t>𝐵</m:t>
                                    </m:r>
                                  </m:sub>
                                </m:sSub>
                              </m:oMath>
                            </m:oMathPara>
                          </a14:m>
                          <a:endParaRPr lang="en-GB" sz="1600" noProof="0" dirty="0"/>
                        </a:p>
                      </a:txBody>
                      <a:tcPr/>
                    </a:tc>
                    <a:extLst>
                      <a:ext uri="{0D108BD9-81ED-4DB2-BD59-A6C34878D82A}">
                        <a16:rowId xmlns:a16="http://schemas.microsoft.com/office/drawing/2014/main" val="10001"/>
                      </a:ext>
                    </a:extLst>
                  </a:tr>
                </a:tbl>
              </a:graphicData>
            </a:graphic>
          </p:graphicFrame>
        </mc:Choice>
        <mc:Fallback xmlns="">
          <p:graphicFrame>
            <p:nvGraphicFramePr>
              <p:cNvPr id="16" name="Tabela 15"/>
              <p:cNvGraphicFramePr>
                <a:graphicFrameLocks noGrp="1"/>
              </p:cNvGraphicFramePr>
              <p:nvPr>
                <p:extLst>
                  <p:ext uri="{D42A27DB-BD31-4B8C-83A1-F6EECF244321}">
                    <p14:modId xmlns:p14="http://schemas.microsoft.com/office/powerpoint/2010/main" val="79326352"/>
                  </p:ext>
                </p:extLst>
              </p:nvPr>
            </p:nvGraphicFramePr>
            <p:xfrm>
              <a:off x="1953444" y="4659584"/>
              <a:ext cx="8568952" cy="1040575"/>
            </p:xfrm>
            <a:graphic>
              <a:graphicData uri="http://schemas.openxmlformats.org/drawingml/2006/table">
                <a:tbl>
                  <a:tblPr firstRow="1" bandRow="1">
                    <a:tableStyleId>{5940675A-B579-460E-94D1-54222C63F5DA}</a:tableStyleId>
                  </a:tblPr>
                  <a:tblGrid>
                    <a:gridCol w="1152128">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4968552">
                      <a:extLst>
                        <a:ext uri="{9D8B030D-6E8A-4147-A177-3AD203B41FA5}">
                          <a16:colId xmlns:a16="http://schemas.microsoft.com/office/drawing/2014/main" val="20003"/>
                        </a:ext>
                      </a:extLst>
                    </a:gridCol>
                  </a:tblGrid>
                  <a:tr h="370840">
                    <a:tc gridSpan="2">
                      <a:txBody>
                        <a:bodyPr/>
                        <a:lstStyle/>
                        <a:p>
                          <a:r>
                            <a:rPr lang="en-GB" noProof="0" dirty="0"/>
                            <a:t>Assets</a:t>
                          </a:r>
                        </a:p>
                      </a:txBody>
                      <a:tcPr/>
                    </a:tc>
                    <a:tc hMerge="1">
                      <a:txBody>
                        <a:bodyPr/>
                        <a:lstStyle/>
                        <a:p>
                          <a:endParaRPr lang="en-GB" dirty="0"/>
                        </a:p>
                      </a:txBody>
                      <a:tcPr/>
                    </a:tc>
                    <a:tc>
                      <a:txBody>
                        <a:bodyPr/>
                        <a:lstStyle/>
                        <a:p>
                          <a:r>
                            <a:rPr lang="en-GB" noProof="0" dirty="0"/>
                            <a:t>Correlation</a:t>
                          </a:r>
                        </a:p>
                      </a:txBody>
                      <a:tcPr/>
                    </a:tc>
                    <a:tc>
                      <a:txBody>
                        <a:bodyPr/>
                        <a:lstStyle/>
                        <a:p>
                          <a:r>
                            <a:rPr lang="en-GB" noProof="0" dirty="0"/>
                            <a:t>Portfolio </a:t>
                          </a:r>
                        </a:p>
                      </a:txBody>
                      <a:tcPr/>
                    </a:tc>
                    <a:extLst>
                      <a:ext uri="{0D108BD9-81ED-4DB2-BD59-A6C34878D82A}">
                        <a16:rowId xmlns:a16="http://schemas.microsoft.com/office/drawing/2014/main" val="10000"/>
                      </a:ext>
                    </a:extLst>
                  </a:tr>
                  <a:tr h="669735">
                    <a:tc>
                      <a:txBody>
                        <a:bodyPr/>
                        <a:lstStyle/>
                        <a:p>
                          <a:endParaRPr lang="pl-PL"/>
                        </a:p>
                      </a:txBody>
                      <a:tcPr>
                        <a:blipFill>
                          <a:blip r:embed="rId2"/>
                          <a:stretch>
                            <a:fillRect l="-529" t="-59459" r="-645503" b="-1802"/>
                          </a:stretch>
                        </a:blipFill>
                      </a:tcPr>
                    </a:tc>
                    <a:tc>
                      <a:txBody>
                        <a:bodyPr/>
                        <a:lstStyle/>
                        <a:p>
                          <a:endParaRPr lang="pl-PL"/>
                        </a:p>
                      </a:txBody>
                      <a:tcPr>
                        <a:blipFill>
                          <a:blip r:embed="rId2"/>
                          <a:stretch>
                            <a:fillRect l="-100529" t="-59459" r="-545503" b="-1802"/>
                          </a:stretch>
                        </a:blipFill>
                      </a:tcPr>
                    </a:tc>
                    <a:tc>
                      <a:txBody>
                        <a:bodyPr/>
                        <a:lstStyle/>
                        <a:p>
                          <a:endParaRPr lang="pl-PL"/>
                        </a:p>
                      </a:txBody>
                      <a:tcPr>
                        <a:blipFill>
                          <a:blip r:embed="rId2"/>
                          <a:stretch>
                            <a:fillRect l="-177934" t="-59459" r="-384038" b="-1802"/>
                          </a:stretch>
                        </a:blipFill>
                      </a:tcPr>
                    </a:tc>
                    <a:tc>
                      <a:txBody>
                        <a:bodyPr/>
                        <a:lstStyle/>
                        <a:p>
                          <a:endParaRPr lang="pl-PL"/>
                        </a:p>
                      </a:txBody>
                      <a:tcPr>
                        <a:blipFill>
                          <a:blip r:embed="rId2"/>
                          <a:stretch>
                            <a:fillRect l="-72549" t="-59459" r="-245" b="-1802"/>
                          </a:stretch>
                        </a:blipFill>
                      </a:tcPr>
                    </a:tc>
                    <a:extLst>
                      <a:ext uri="{0D108BD9-81ED-4DB2-BD59-A6C34878D82A}">
                        <a16:rowId xmlns:a16="http://schemas.microsoft.com/office/drawing/2014/main" val="10001"/>
                      </a:ext>
                    </a:extLst>
                  </a:tr>
                </a:tbl>
              </a:graphicData>
            </a:graphic>
          </p:graphicFrame>
        </mc:Fallback>
      </mc:AlternateContent>
    </p:spTree>
    <p:extLst>
      <p:ext uri="{BB962C8B-B14F-4D97-AF65-F5344CB8AC3E}">
        <p14:creationId xmlns:p14="http://schemas.microsoft.com/office/powerpoint/2010/main" val="36005609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24744"/>
          </a:xfrm>
          <a:solidFill>
            <a:schemeClr val="accent5">
              <a:lumMod val="20000"/>
              <a:lumOff val="80000"/>
            </a:schemeClr>
          </a:solidFill>
        </p:spPr>
        <p:txBody>
          <a:bodyPr>
            <a:noAutofit/>
          </a:bodyPr>
          <a:lstStyle/>
          <a:p>
            <a:r>
              <a:rPr lang="en-GB" sz="4000" b="1" noProof="0" dirty="0">
                <a:solidFill>
                  <a:schemeClr val="accent5">
                    <a:lumMod val="50000"/>
                  </a:schemeClr>
                </a:solidFill>
              </a:rPr>
              <a:t>Do you love risk? </a:t>
            </a:r>
            <a:endParaRPr lang="en-GB" sz="7200" b="1" noProof="0" dirty="0">
              <a:solidFill>
                <a:schemeClr val="accent5">
                  <a:lumMod val="50000"/>
                </a:schemeClr>
              </a:solidFill>
            </a:endParaRPr>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7" y="2147888"/>
            <a:ext cx="2867025"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upa 10"/>
          <p:cNvGrpSpPr/>
          <p:nvPr/>
        </p:nvGrpSpPr>
        <p:grpSpPr>
          <a:xfrm>
            <a:off x="5671720" y="1623428"/>
            <a:ext cx="3392716" cy="2281536"/>
            <a:chOff x="4920576" y="2224170"/>
            <a:chExt cx="3993974" cy="2784034"/>
          </a:xfrm>
        </p:grpSpPr>
        <p:cxnSp>
          <p:nvCxnSpPr>
            <p:cNvPr id="12" name="Łącznik prosty ze strzałką 11"/>
            <p:cNvCxnSpPr/>
            <p:nvPr/>
          </p:nvCxnSpPr>
          <p:spPr>
            <a:xfrm flipV="1">
              <a:off x="6045073" y="2224170"/>
              <a:ext cx="0" cy="23450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Łącznik prosty ze strzałką 12"/>
            <p:cNvCxnSpPr/>
            <p:nvPr/>
          </p:nvCxnSpPr>
          <p:spPr>
            <a:xfrm>
              <a:off x="5928275" y="4442499"/>
              <a:ext cx="29862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Łącznik prostoliniowy 13"/>
            <p:cNvCxnSpPr/>
            <p:nvPr/>
          </p:nvCxnSpPr>
          <p:spPr>
            <a:xfrm flipV="1">
              <a:off x="6063354" y="2667835"/>
              <a:ext cx="1926896" cy="950713"/>
            </a:xfrm>
            <a:prstGeom prst="line">
              <a:avLst/>
            </a:prstGeom>
          </p:spPr>
          <p:style>
            <a:lnRef idx="2">
              <a:schemeClr val="accent1"/>
            </a:lnRef>
            <a:fillRef idx="0">
              <a:schemeClr val="accent1"/>
            </a:fillRef>
            <a:effectRef idx="1">
              <a:schemeClr val="accent1"/>
            </a:effectRef>
            <a:fontRef idx="minor">
              <a:schemeClr val="tx1"/>
            </a:fontRef>
          </p:style>
        </p:cxnSp>
        <p:sp>
          <p:nvSpPr>
            <p:cNvPr id="17" name="Prostokąt 16"/>
            <p:cNvSpPr/>
            <p:nvPr/>
          </p:nvSpPr>
          <p:spPr>
            <a:xfrm>
              <a:off x="4920576" y="2224170"/>
              <a:ext cx="1202516" cy="375563"/>
            </a:xfrm>
            <a:prstGeom prst="rect">
              <a:avLst/>
            </a:prstGeom>
          </p:spPr>
          <p:txBody>
            <a:bodyPr wrap="square">
              <a:spAutoFit/>
            </a:bodyPr>
            <a:lstStyle/>
            <a:p>
              <a:pPr algn="just"/>
              <a:r>
                <a:rPr lang="en-GB" sz="1400" b="1" noProof="0" dirty="0">
                  <a:solidFill>
                    <a:srgbClr val="4BACC6">
                      <a:lumMod val="50000"/>
                    </a:srgbClr>
                  </a:solidFill>
                  <a:latin typeface="Calibri"/>
                </a:rPr>
                <a:t>return</a:t>
              </a:r>
            </a:p>
          </p:txBody>
        </p:sp>
        <p:sp>
          <p:nvSpPr>
            <p:cNvPr id="18" name="Prostokąt 17"/>
            <p:cNvSpPr/>
            <p:nvPr/>
          </p:nvSpPr>
          <p:spPr>
            <a:xfrm>
              <a:off x="7979703" y="4632641"/>
              <a:ext cx="934847" cy="375563"/>
            </a:xfrm>
            <a:prstGeom prst="rect">
              <a:avLst/>
            </a:prstGeom>
          </p:spPr>
          <p:txBody>
            <a:bodyPr wrap="square">
              <a:spAutoFit/>
            </a:bodyPr>
            <a:lstStyle/>
            <a:p>
              <a:pPr algn="just"/>
              <a:r>
                <a:rPr lang="en-GB" sz="1400" b="1" noProof="0" dirty="0">
                  <a:solidFill>
                    <a:srgbClr val="4BACC6">
                      <a:lumMod val="50000"/>
                    </a:srgbClr>
                  </a:solidFill>
                  <a:latin typeface="Calibri"/>
                </a:rPr>
                <a:t>risk</a:t>
              </a:r>
            </a:p>
          </p:txBody>
        </p:sp>
        <p:sp>
          <p:nvSpPr>
            <p:cNvPr id="19" name="Elipsa 18"/>
            <p:cNvSpPr/>
            <p:nvPr/>
          </p:nvSpPr>
          <p:spPr>
            <a:xfrm>
              <a:off x="7431361" y="2836926"/>
              <a:ext cx="133464" cy="1267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400" noProof="0" dirty="0">
                <a:solidFill>
                  <a:prstClr val="white"/>
                </a:solidFill>
                <a:latin typeface="Calibri"/>
              </a:endParaRPr>
            </a:p>
          </p:txBody>
        </p:sp>
        <p:sp>
          <p:nvSpPr>
            <p:cNvPr id="20" name="Elipsa 19"/>
            <p:cNvSpPr/>
            <p:nvPr/>
          </p:nvSpPr>
          <p:spPr>
            <a:xfrm>
              <a:off x="7979703" y="2604454"/>
              <a:ext cx="133464" cy="126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noProof="0" dirty="0">
                <a:solidFill>
                  <a:prstClr val="white"/>
                </a:solidFill>
                <a:latin typeface="Calibri"/>
              </a:endParaRPr>
            </a:p>
          </p:txBody>
        </p:sp>
      </p:grpSp>
      <p:grpSp>
        <p:nvGrpSpPr>
          <p:cNvPr id="21" name="Grupa 20"/>
          <p:cNvGrpSpPr/>
          <p:nvPr/>
        </p:nvGrpSpPr>
        <p:grpSpPr>
          <a:xfrm>
            <a:off x="5693568" y="4038398"/>
            <a:ext cx="3606756" cy="2295365"/>
            <a:chOff x="4920576" y="2224170"/>
            <a:chExt cx="4245946" cy="2800909"/>
          </a:xfrm>
        </p:grpSpPr>
        <p:cxnSp>
          <p:nvCxnSpPr>
            <p:cNvPr id="22" name="Łącznik prosty ze strzałką 21"/>
            <p:cNvCxnSpPr/>
            <p:nvPr/>
          </p:nvCxnSpPr>
          <p:spPr>
            <a:xfrm flipV="1">
              <a:off x="6045073" y="2224170"/>
              <a:ext cx="0" cy="23450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Łącznik prosty ze strzałką 22"/>
            <p:cNvCxnSpPr/>
            <p:nvPr/>
          </p:nvCxnSpPr>
          <p:spPr>
            <a:xfrm>
              <a:off x="5928275" y="4442499"/>
              <a:ext cx="29862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Łącznik prostoliniowy 23"/>
            <p:cNvCxnSpPr/>
            <p:nvPr/>
          </p:nvCxnSpPr>
          <p:spPr>
            <a:xfrm>
              <a:off x="6051030" y="2731217"/>
              <a:ext cx="2200139" cy="916299"/>
            </a:xfrm>
            <a:prstGeom prst="line">
              <a:avLst/>
            </a:prstGeom>
          </p:spPr>
          <p:style>
            <a:lnRef idx="2">
              <a:schemeClr val="accent1"/>
            </a:lnRef>
            <a:fillRef idx="0">
              <a:schemeClr val="accent1"/>
            </a:fillRef>
            <a:effectRef idx="1">
              <a:schemeClr val="accent1"/>
            </a:effectRef>
            <a:fontRef idx="minor">
              <a:schemeClr val="tx1"/>
            </a:fontRef>
          </p:style>
        </p:cxnSp>
        <p:sp>
          <p:nvSpPr>
            <p:cNvPr id="25" name="Prostokąt 24"/>
            <p:cNvSpPr/>
            <p:nvPr/>
          </p:nvSpPr>
          <p:spPr>
            <a:xfrm>
              <a:off x="4920576" y="2224170"/>
              <a:ext cx="1202516" cy="375564"/>
            </a:xfrm>
            <a:prstGeom prst="rect">
              <a:avLst/>
            </a:prstGeom>
          </p:spPr>
          <p:txBody>
            <a:bodyPr wrap="square">
              <a:spAutoFit/>
            </a:bodyPr>
            <a:lstStyle/>
            <a:p>
              <a:pPr algn="just"/>
              <a:r>
                <a:rPr lang="en-GB" sz="1400" b="1" noProof="0" dirty="0">
                  <a:solidFill>
                    <a:srgbClr val="4BACC6">
                      <a:lumMod val="50000"/>
                    </a:srgbClr>
                  </a:solidFill>
                  <a:latin typeface="Calibri"/>
                </a:rPr>
                <a:t>return</a:t>
              </a:r>
            </a:p>
          </p:txBody>
        </p:sp>
        <p:sp>
          <p:nvSpPr>
            <p:cNvPr id="26" name="Prostokąt 25"/>
            <p:cNvSpPr/>
            <p:nvPr/>
          </p:nvSpPr>
          <p:spPr>
            <a:xfrm>
              <a:off x="8231675" y="4649515"/>
              <a:ext cx="934847" cy="375564"/>
            </a:xfrm>
            <a:prstGeom prst="rect">
              <a:avLst/>
            </a:prstGeom>
          </p:spPr>
          <p:txBody>
            <a:bodyPr wrap="square">
              <a:spAutoFit/>
            </a:bodyPr>
            <a:lstStyle/>
            <a:p>
              <a:pPr algn="just"/>
              <a:r>
                <a:rPr lang="en-GB" sz="1400" b="1" noProof="0" dirty="0">
                  <a:solidFill>
                    <a:srgbClr val="4BACC6">
                      <a:lumMod val="50000"/>
                    </a:srgbClr>
                  </a:solidFill>
                  <a:latin typeface="Calibri"/>
                </a:rPr>
                <a:t>risk</a:t>
              </a:r>
            </a:p>
          </p:txBody>
        </p:sp>
        <p:sp>
          <p:nvSpPr>
            <p:cNvPr id="27" name="Elipsa 26"/>
            <p:cNvSpPr/>
            <p:nvPr/>
          </p:nvSpPr>
          <p:spPr>
            <a:xfrm>
              <a:off x="5971635" y="2700964"/>
              <a:ext cx="197981" cy="1358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400" noProof="0" dirty="0">
                <a:solidFill>
                  <a:prstClr val="white"/>
                </a:solidFill>
                <a:latin typeface="Calibri"/>
              </a:endParaRPr>
            </a:p>
          </p:txBody>
        </p:sp>
      </p:grpSp>
      <p:cxnSp>
        <p:nvCxnSpPr>
          <p:cNvPr id="6" name="Łącznik prosty ze strzałką 5"/>
          <p:cNvCxnSpPr/>
          <p:nvPr/>
        </p:nvCxnSpPr>
        <p:spPr>
          <a:xfrm flipV="1">
            <a:off x="5347969" y="4657652"/>
            <a:ext cx="1162982" cy="94479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pole tekstowe 6"/>
          <p:cNvSpPr txBox="1"/>
          <p:nvPr/>
        </p:nvSpPr>
        <p:spPr>
          <a:xfrm>
            <a:off x="2489200" y="5189890"/>
            <a:ext cx="2944649" cy="923330"/>
          </a:xfrm>
          <a:prstGeom prst="rect">
            <a:avLst/>
          </a:prstGeom>
          <a:noFill/>
        </p:spPr>
        <p:txBody>
          <a:bodyPr wrap="square" rtlCol="0">
            <a:spAutoFit/>
          </a:bodyPr>
          <a:lstStyle/>
          <a:p>
            <a:r>
              <a:rPr lang="en-GB" noProof="0" dirty="0">
                <a:solidFill>
                  <a:prstClr val="black"/>
                </a:solidFill>
                <a:latin typeface="Calibri"/>
              </a:rPr>
              <a:t>The risk-averse person  should choose this point – asset  </a:t>
            </a:r>
          </a:p>
        </p:txBody>
      </p:sp>
      <p:sp>
        <p:nvSpPr>
          <p:cNvPr id="9" name="pole tekstowe 8"/>
          <p:cNvSpPr txBox="1"/>
          <p:nvPr/>
        </p:nvSpPr>
        <p:spPr>
          <a:xfrm>
            <a:off x="8504707" y="1749541"/>
            <a:ext cx="397057" cy="369332"/>
          </a:xfrm>
          <a:prstGeom prst="rect">
            <a:avLst/>
          </a:prstGeom>
          <a:noFill/>
        </p:spPr>
        <p:txBody>
          <a:bodyPr wrap="square" rtlCol="0">
            <a:spAutoFit/>
          </a:bodyPr>
          <a:lstStyle/>
          <a:p>
            <a:r>
              <a:rPr lang="en-GB" noProof="0" dirty="0">
                <a:solidFill>
                  <a:prstClr val="black"/>
                </a:solidFill>
                <a:latin typeface="Calibri"/>
              </a:rPr>
              <a:t>Z</a:t>
            </a:r>
          </a:p>
        </p:txBody>
      </p:sp>
      <p:sp>
        <p:nvSpPr>
          <p:cNvPr id="32" name="pole tekstowe 31"/>
          <p:cNvSpPr txBox="1"/>
          <p:nvPr/>
        </p:nvSpPr>
        <p:spPr>
          <a:xfrm>
            <a:off x="6130663" y="2741013"/>
            <a:ext cx="397057" cy="369332"/>
          </a:xfrm>
          <a:prstGeom prst="rect">
            <a:avLst/>
          </a:prstGeom>
          <a:noFill/>
        </p:spPr>
        <p:txBody>
          <a:bodyPr wrap="square" rtlCol="0">
            <a:spAutoFit/>
          </a:bodyPr>
          <a:lstStyle/>
          <a:p>
            <a:r>
              <a:rPr lang="en-GB" noProof="0" dirty="0">
                <a:solidFill>
                  <a:prstClr val="black"/>
                </a:solidFill>
                <a:latin typeface="Calibri"/>
              </a:rPr>
              <a:t>W</a:t>
            </a:r>
          </a:p>
        </p:txBody>
      </p:sp>
      <p:sp>
        <p:nvSpPr>
          <p:cNvPr id="33" name="pole tekstowe 32"/>
          <p:cNvSpPr txBox="1"/>
          <p:nvPr/>
        </p:nvSpPr>
        <p:spPr>
          <a:xfrm>
            <a:off x="8609625" y="4973638"/>
            <a:ext cx="397057" cy="369332"/>
          </a:xfrm>
          <a:prstGeom prst="rect">
            <a:avLst/>
          </a:prstGeom>
          <a:noFill/>
        </p:spPr>
        <p:txBody>
          <a:bodyPr wrap="square" rtlCol="0">
            <a:spAutoFit/>
          </a:bodyPr>
          <a:lstStyle/>
          <a:p>
            <a:r>
              <a:rPr lang="en-GB" noProof="0" dirty="0">
                <a:solidFill>
                  <a:prstClr val="black"/>
                </a:solidFill>
                <a:latin typeface="Calibri"/>
              </a:rPr>
              <a:t>X</a:t>
            </a:r>
          </a:p>
        </p:txBody>
      </p:sp>
      <p:sp>
        <p:nvSpPr>
          <p:cNvPr id="34" name="Elipsa 33"/>
          <p:cNvSpPr/>
          <p:nvPr/>
        </p:nvSpPr>
        <p:spPr>
          <a:xfrm>
            <a:off x="8448020" y="5187496"/>
            <a:ext cx="113372" cy="1038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noProof="0" dirty="0">
              <a:solidFill>
                <a:prstClr val="white"/>
              </a:solidFill>
              <a:latin typeface="Calibri"/>
            </a:endParaRPr>
          </a:p>
        </p:txBody>
      </p:sp>
      <p:sp>
        <p:nvSpPr>
          <p:cNvPr id="35" name="Elipsa 34"/>
          <p:cNvSpPr/>
          <p:nvPr/>
        </p:nvSpPr>
        <p:spPr>
          <a:xfrm>
            <a:off x="6613802" y="4436582"/>
            <a:ext cx="113372" cy="1038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noProof="0" dirty="0">
              <a:solidFill>
                <a:prstClr val="white"/>
              </a:solidFill>
              <a:latin typeface="Calibri"/>
            </a:endParaRPr>
          </a:p>
        </p:txBody>
      </p:sp>
      <p:sp>
        <p:nvSpPr>
          <p:cNvPr id="36" name="pole tekstowe 35"/>
          <p:cNvSpPr txBox="1"/>
          <p:nvPr/>
        </p:nvSpPr>
        <p:spPr>
          <a:xfrm>
            <a:off x="6113895" y="4269260"/>
            <a:ext cx="397057" cy="369332"/>
          </a:xfrm>
          <a:prstGeom prst="rect">
            <a:avLst/>
          </a:prstGeom>
          <a:noFill/>
        </p:spPr>
        <p:txBody>
          <a:bodyPr wrap="square" rtlCol="0">
            <a:spAutoFit/>
          </a:bodyPr>
          <a:lstStyle/>
          <a:p>
            <a:r>
              <a:rPr lang="en-GB" noProof="0" dirty="0">
                <a:solidFill>
                  <a:prstClr val="black"/>
                </a:solidFill>
                <a:latin typeface="Calibri"/>
              </a:rPr>
              <a:t>Y</a:t>
            </a:r>
          </a:p>
        </p:txBody>
      </p:sp>
    </p:spTree>
    <p:extLst>
      <p:ext uri="{BB962C8B-B14F-4D97-AF65-F5344CB8AC3E}">
        <p14:creationId xmlns:p14="http://schemas.microsoft.com/office/powerpoint/2010/main" val="13083075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24744"/>
          </a:xfrm>
          <a:solidFill>
            <a:schemeClr val="accent5">
              <a:lumMod val="20000"/>
              <a:lumOff val="80000"/>
            </a:schemeClr>
          </a:solidFill>
        </p:spPr>
        <p:txBody>
          <a:bodyPr>
            <a:noAutofit/>
          </a:bodyPr>
          <a:lstStyle/>
          <a:p>
            <a:r>
              <a:rPr lang="en-GB" sz="4000" b="1" noProof="0" dirty="0">
                <a:solidFill>
                  <a:schemeClr val="accent5">
                    <a:lumMod val="50000"/>
                  </a:schemeClr>
                </a:solidFill>
              </a:rPr>
              <a:t>Do you love risk? </a:t>
            </a:r>
            <a:endParaRPr lang="en-GB" sz="7200" b="1" noProof="0" dirty="0">
              <a:solidFill>
                <a:schemeClr val="accent5">
                  <a:lumMod val="50000"/>
                </a:scheme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298396"/>
            <a:ext cx="7920880" cy="4720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Łącznik prostoliniowy 3"/>
          <p:cNvCxnSpPr/>
          <p:nvPr/>
        </p:nvCxnSpPr>
        <p:spPr>
          <a:xfrm>
            <a:off x="2584004" y="4149080"/>
            <a:ext cx="37444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Łącznik prostoliniowy 5"/>
          <p:cNvCxnSpPr/>
          <p:nvPr/>
        </p:nvCxnSpPr>
        <p:spPr>
          <a:xfrm flipV="1">
            <a:off x="2567608" y="2269902"/>
            <a:ext cx="3744416"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Łącznik prosty ze strzałką 7"/>
          <p:cNvCxnSpPr/>
          <p:nvPr/>
        </p:nvCxnSpPr>
        <p:spPr>
          <a:xfrm flipH="1" flipV="1">
            <a:off x="5447928" y="2420888"/>
            <a:ext cx="360040" cy="68407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9" name="Prostokąt 8"/>
          <p:cNvSpPr/>
          <p:nvPr/>
        </p:nvSpPr>
        <p:spPr>
          <a:xfrm>
            <a:off x="5456312" y="3244334"/>
            <a:ext cx="3640868" cy="400110"/>
          </a:xfrm>
          <a:prstGeom prst="rect">
            <a:avLst/>
          </a:prstGeom>
        </p:spPr>
        <p:txBody>
          <a:bodyPr wrap="none">
            <a:spAutoFit/>
          </a:bodyPr>
          <a:lstStyle/>
          <a:p>
            <a:r>
              <a:rPr lang="en-GB" sz="2000" b="1" noProof="0" dirty="0">
                <a:solidFill>
                  <a:srgbClr val="9BBB59">
                    <a:lumMod val="50000"/>
                  </a:srgbClr>
                </a:solidFill>
                <a:latin typeface="Calibri"/>
              </a:rPr>
              <a:t>Banks pay you for taking the risk</a:t>
            </a:r>
          </a:p>
        </p:txBody>
      </p:sp>
      <p:sp>
        <p:nvSpPr>
          <p:cNvPr id="13" name="Prostokąt 12"/>
          <p:cNvSpPr/>
          <p:nvPr/>
        </p:nvSpPr>
        <p:spPr>
          <a:xfrm>
            <a:off x="2855640" y="4941168"/>
            <a:ext cx="3627788" cy="400110"/>
          </a:xfrm>
          <a:prstGeom prst="rect">
            <a:avLst/>
          </a:prstGeom>
        </p:spPr>
        <p:txBody>
          <a:bodyPr wrap="none">
            <a:spAutoFit/>
          </a:bodyPr>
          <a:lstStyle/>
          <a:p>
            <a:r>
              <a:rPr lang="en-GB" sz="2000" b="1" noProof="0" dirty="0">
                <a:solidFill>
                  <a:srgbClr val="C00000"/>
                </a:solidFill>
                <a:latin typeface="Calibri"/>
              </a:rPr>
              <a:t>You pay banks for taking the risk</a:t>
            </a:r>
          </a:p>
        </p:txBody>
      </p:sp>
      <p:cxnSp>
        <p:nvCxnSpPr>
          <p:cNvPr id="14" name="Łącznik prosty ze strzałką 13"/>
          <p:cNvCxnSpPr/>
          <p:nvPr/>
        </p:nvCxnSpPr>
        <p:spPr>
          <a:xfrm flipV="1">
            <a:off x="4312196" y="4349135"/>
            <a:ext cx="288032" cy="50405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4423512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24744"/>
          </a:xfrm>
          <a:solidFill>
            <a:schemeClr val="accent5">
              <a:lumMod val="20000"/>
              <a:lumOff val="80000"/>
            </a:schemeClr>
          </a:solidFill>
        </p:spPr>
        <p:txBody>
          <a:bodyPr>
            <a:noAutofit/>
          </a:bodyPr>
          <a:lstStyle/>
          <a:p>
            <a:r>
              <a:rPr lang="en-GB" sz="4000" b="1" noProof="0" dirty="0">
                <a:solidFill>
                  <a:schemeClr val="accent5">
                    <a:lumMod val="50000"/>
                  </a:schemeClr>
                </a:solidFill>
              </a:rPr>
              <a:t>Do you love risk? </a:t>
            </a:r>
            <a:endParaRPr lang="en-GB" sz="7200" b="1" noProof="0" dirty="0">
              <a:solidFill>
                <a:schemeClr val="accent5">
                  <a:lumMod val="50000"/>
                </a:schemeClr>
              </a:solidFill>
            </a:endParaRP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394" y="1052737"/>
            <a:ext cx="5544420" cy="5188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lipsa 2"/>
          <p:cNvSpPr/>
          <p:nvPr/>
        </p:nvSpPr>
        <p:spPr>
          <a:xfrm>
            <a:off x="3143672" y="4797152"/>
            <a:ext cx="432048" cy="64807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rgbClr val="9BBB59">
                  <a:lumMod val="50000"/>
                </a:srgbClr>
              </a:solidFill>
              <a:latin typeface="Calibri"/>
            </a:endParaRPr>
          </a:p>
        </p:txBody>
      </p:sp>
      <p:sp>
        <p:nvSpPr>
          <p:cNvPr id="41" name="Elipsa 40"/>
          <p:cNvSpPr/>
          <p:nvPr/>
        </p:nvSpPr>
        <p:spPr>
          <a:xfrm rot="19044548">
            <a:off x="2979898" y="2256539"/>
            <a:ext cx="3972460" cy="106443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prstClr val="white"/>
              </a:solidFill>
              <a:latin typeface="Calibri"/>
            </a:endParaRPr>
          </a:p>
        </p:txBody>
      </p:sp>
      <p:sp>
        <p:nvSpPr>
          <p:cNvPr id="43" name="Prostokąt 42"/>
          <p:cNvSpPr/>
          <p:nvPr/>
        </p:nvSpPr>
        <p:spPr>
          <a:xfrm>
            <a:off x="6216717" y="5887422"/>
            <a:ext cx="4291752" cy="707886"/>
          </a:xfrm>
          <a:prstGeom prst="rect">
            <a:avLst/>
          </a:prstGeom>
        </p:spPr>
        <p:txBody>
          <a:bodyPr wrap="none">
            <a:spAutoFit/>
          </a:bodyPr>
          <a:lstStyle/>
          <a:p>
            <a:r>
              <a:rPr lang="en-GB" sz="2000" b="1" noProof="0" dirty="0">
                <a:solidFill>
                  <a:srgbClr val="C00000"/>
                </a:solidFill>
                <a:latin typeface="Calibri"/>
              </a:rPr>
              <a:t>Except for two people (share of X = 0), </a:t>
            </a:r>
          </a:p>
          <a:p>
            <a:r>
              <a:rPr lang="en-GB" sz="2000" b="1" noProof="0" dirty="0">
                <a:solidFill>
                  <a:srgbClr val="C00000"/>
                </a:solidFill>
                <a:latin typeface="Calibri"/>
              </a:rPr>
              <a:t>you are loving risk </a:t>
            </a:r>
          </a:p>
        </p:txBody>
      </p:sp>
      <p:cxnSp>
        <p:nvCxnSpPr>
          <p:cNvPr id="45" name="Łącznik prosty ze strzałką 44"/>
          <p:cNvCxnSpPr>
            <a:stCxn id="43" idx="1"/>
          </p:cNvCxnSpPr>
          <p:nvPr/>
        </p:nvCxnSpPr>
        <p:spPr>
          <a:xfrm flipH="1" flipV="1">
            <a:off x="3359697" y="5121189"/>
            <a:ext cx="2857020" cy="11201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Łącznik prosty ze strzałką 48"/>
          <p:cNvCxnSpPr/>
          <p:nvPr/>
        </p:nvCxnSpPr>
        <p:spPr>
          <a:xfrm flipH="1">
            <a:off x="6456041" y="1246133"/>
            <a:ext cx="586567"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0" name="Prostokąt 49"/>
          <p:cNvSpPr/>
          <p:nvPr/>
        </p:nvSpPr>
        <p:spPr>
          <a:xfrm>
            <a:off x="7638909" y="1161818"/>
            <a:ext cx="3640274" cy="1015663"/>
          </a:xfrm>
          <a:prstGeom prst="rect">
            <a:avLst/>
          </a:prstGeom>
        </p:spPr>
        <p:txBody>
          <a:bodyPr wrap="square">
            <a:spAutoFit/>
          </a:bodyPr>
          <a:lstStyle/>
          <a:p>
            <a:r>
              <a:rPr lang="en-GB" sz="2000" b="1" noProof="0" dirty="0">
                <a:solidFill>
                  <a:srgbClr val="C00000"/>
                </a:solidFill>
                <a:latin typeface="Calibri"/>
              </a:rPr>
              <a:t>Some people increase exposure to the risk in the second investment</a:t>
            </a:r>
          </a:p>
        </p:txBody>
      </p:sp>
    </p:spTree>
    <p:extLst>
      <p:ext uri="{BB962C8B-B14F-4D97-AF65-F5344CB8AC3E}">
        <p14:creationId xmlns:p14="http://schemas.microsoft.com/office/powerpoint/2010/main" val="40873914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1"/>
            <a:ext cx="12192000" cy="1057274"/>
          </a:xfrm>
          <a:solidFill>
            <a:schemeClr val="accent5">
              <a:lumMod val="20000"/>
              <a:lumOff val="80000"/>
            </a:schemeClr>
          </a:solidFill>
        </p:spPr>
        <p:txBody>
          <a:bodyPr>
            <a:noAutofit/>
          </a:bodyPr>
          <a:lstStyle/>
          <a:p>
            <a:r>
              <a:rPr lang="en-GB" sz="4000" b="1" noProof="0" dirty="0">
                <a:solidFill>
                  <a:schemeClr val="accent5">
                    <a:lumMod val="50000"/>
                  </a:schemeClr>
                </a:solidFill>
              </a:rPr>
              <a:t>Question instead of summary</a:t>
            </a:r>
          </a:p>
        </p:txBody>
      </p:sp>
      <p:sp>
        <p:nvSpPr>
          <p:cNvPr id="19" name="Rectangle 5"/>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Font typeface="Arial" charset="0"/>
              <a:buChar char="•"/>
              <a:defRPr sz="3200">
                <a:solidFill>
                  <a:schemeClr val="tx1"/>
                </a:solidFill>
                <a:latin typeface="Calibri" pitchFamily="34" charset="0"/>
              </a:defRPr>
            </a:lvl1pPr>
            <a:lvl2pPr marL="742950" indent="-285750" algn="l">
              <a:spcBef>
                <a:spcPct val="20000"/>
              </a:spcBef>
              <a:buFont typeface="Arial" charset="0"/>
              <a:buChar char="–"/>
              <a:defRPr sz="2800">
                <a:solidFill>
                  <a:schemeClr val="tx1"/>
                </a:solidFill>
                <a:latin typeface="Calibri" pitchFamily="34" charset="0"/>
              </a:defRPr>
            </a:lvl2pPr>
            <a:lvl3pPr marL="1143000" indent="-228600" algn="l">
              <a:spcBef>
                <a:spcPct val="20000"/>
              </a:spcBef>
              <a:buFont typeface="Arial" charset="0"/>
              <a:buChar char="•"/>
              <a:defRPr sz="2400">
                <a:solidFill>
                  <a:schemeClr val="tx1"/>
                </a:solidFill>
                <a:latin typeface="Calibri" pitchFamily="34" charset="0"/>
              </a:defRPr>
            </a:lvl3pPr>
            <a:lvl4pPr marL="1600200" indent="-228600" algn="l">
              <a:spcBef>
                <a:spcPct val="20000"/>
              </a:spcBef>
              <a:buFont typeface="Arial" charset="0"/>
              <a:buChar char="–"/>
              <a:defRPr sz="2000">
                <a:solidFill>
                  <a:schemeClr val="tx1"/>
                </a:solidFill>
                <a:latin typeface="Calibri" pitchFamily="34" charset="0"/>
              </a:defRPr>
            </a:lvl4pPr>
            <a:lvl5pPr marL="2057400" indent="-228600" algn="l">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None/>
            </a:pPr>
            <a:endParaRPr lang="en-GB" sz="1800" noProof="0" dirty="0">
              <a:solidFill>
                <a:srgbClr val="000000"/>
              </a:solidFill>
            </a:endParaRPr>
          </a:p>
        </p:txBody>
      </p:sp>
      <p:sp>
        <p:nvSpPr>
          <p:cNvPr id="21" name="Rectangle 6"/>
          <p:cNvSpPr>
            <a:spLocks noChangeArrowheads="1"/>
          </p:cNvSpPr>
          <p:nvPr/>
        </p:nvSpPr>
        <p:spPr bwMode="auto">
          <a:xfrm>
            <a:off x="1524001" y="5392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Font typeface="Arial" charset="0"/>
              <a:buChar char="•"/>
              <a:defRPr sz="3200">
                <a:solidFill>
                  <a:schemeClr val="tx1"/>
                </a:solidFill>
                <a:latin typeface="Calibri" pitchFamily="34" charset="0"/>
              </a:defRPr>
            </a:lvl1pPr>
            <a:lvl2pPr marL="742950" indent="-285750" algn="l">
              <a:spcBef>
                <a:spcPct val="20000"/>
              </a:spcBef>
              <a:buFont typeface="Arial" charset="0"/>
              <a:buChar char="–"/>
              <a:defRPr sz="2800">
                <a:solidFill>
                  <a:schemeClr val="tx1"/>
                </a:solidFill>
                <a:latin typeface="Calibri" pitchFamily="34" charset="0"/>
              </a:defRPr>
            </a:lvl2pPr>
            <a:lvl3pPr marL="1143000" indent="-228600" algn="l">
              <a:spcBef>
                <a:spcPct val="20000"/>
              </a:spcBef>
              <a:buFont typeface="Arial" charset="0"/>
              <a:buChar char="•"/>
              <a:defRPr sz="2400">
                <a:solidFill>
                  <a:schemeClr val="tx1"/>
                </a:solidFill>
                <a:latin typeface="Calibri" pitchFamily="34" charset="0"/>
              </a:defRPr>
            </a:lvl3pPr>
            <a:lvl4pPr marL="1600200" indent="-228600" algn="l">
              <a:spcBef>
                <a:spcPct val="20000"/>
              </a:spcBef>
              <a:buFont typeface="Arial" charset="0"/>
              <a:buChar char="–"/>
              <a:defRPr sz="2000">
                <a:solidFill>
                  <a:schemeClr val="tx1"/>
                </a:solidFill>
                <a:latin typeface="Calibri" pitchFamily="34" charset="0"/>
              </a:defRPr>
            </a:lvl4pPr>
            <a:lvl5pPr marL="2057400" indent="-228600" algn="l">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None/>
            </a:pPr>
            <a:endParaRPr lang="en-GB" sz="1800" noProof="0" dirty="0">
              <a:solidFill>
                <a:srgbClr val="000000"/>
              </a:solidFill>
              <a:latin typeface="Arial" charset="0"/>
            </a:endParaRPr>
          </a:p>
        </p:txBody>
      </p:sp>
      <p:sp>
        <p:nvSpPr>
          <p:cNvPr id="22" name="Rectangle 8"/>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Font typeface="Arial" charset="0"/>
              <a:buChar char="•"/>
              <a:defRPr sz="3200">
                <a:solidFill>
                  <a:schemeClr val="tx1"/>
                </a:solidFill>
                <a:latin typeface="Calibri" pitchFamily="34" charset="0"/>
              </a:defRPr>
            </a:lvl1pPr>
            <a:lvl2pPr marL="742950" indent="-285750" algn="l">
              <a:spcBef>
                <a:spcPct val="20000"/>
              </a:spcBef>
              <a:buFont typeface="Arial" charset="0"/>
              <a:buChar char="–"/>
              <a:defRPr sz="2800">
                <a:solidFill>
                  <a:schemeClr val="tx1"/>
                </a:solidFill>
                <a:latin typeface="Calibri" pitchFamily="34" charset="0"/>
              </a:defRPr>
            </a:lvl2pPr>
            <a:lvl3pPr marL="1143000" indent="-228600" algn="l">
              <a:spcBef>
                <a:spcPct val="20000"/>
              </a:spcBef>
              <a:buFont typeface="Arial" charset="0"/>
              <a:buChar char="•"/>
              <a:defRPr sz="2400">
                <a:solidFill>
                  <a:schemeClr val="tx1"/>
                </a:solidFill>
                <a:latin typeface="Calibri" pitchFamily="34" charset="0"/>
              </a:defRPr>
            </a:lvl3pPr>
            <a:lvl4pPr marL="1600200" indent="-228600" algn="l">
              <a:spcBef>
                <a:spcPct val="20000"/>
              </a:spcBef>
              <a:buFont typeface="Arial" charset="0"/>
              <a:buChar char="–"/>
              <a:defRPr sz="2000">
                <a:solidFill>
                  <a:schemeClr val="tx1"/>
                </a:solidFill>
                <a:latin typeface="Calibri" pitchFamily="34" charset="0"/>
              </a:defRPr>
            </a:lvl4pPr>
            <a:lvl5pPr marL="2057400" indent="-228600" algn="l">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None/>
            </a:pPr>
            <a:endParaRPr lang="en-GB" sz="1800" noProof="0" dirty="0">
              <a:solidFill>
                <a:srgbClr val="000000"/>
              </a:solidFill>
            </a:endParaRPr>
          </a:p>
        </p:txBody>
      </p:sp>
      <p:sp>
        <p:nvSpPr>
          <p:cNvPr id="23" name="Rectangle 9"/>
          <p:cNvSpPr>
            <a:spLocks noChangeArrowheads="1"/>
          </p:cNvSpPr>
          <p:nvPr/>
        </p:nvSpPr>
        <p:spPr bwMode="auto">
          <a:xfrm>
            <a:off x="1524001" y="87260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Font typeface="Arial" charset="0"/>
              <a:buChar char="•"/>
              <a:defRPr sz="3200">
                <a:solidFill>
                  <a:schemeClr val="tx1"/>
                </a:solidFill>
                <a:latin typeface="Calibri" pitchFamily="34" charset="0"/>
              </a:defRPr>
            </a:lvl1pPr>
            <a:lvl2pPr marL="742950" indent="-285750" algn="l">
              <a:spcBef>
                <a:spcPct val="20000"/>
              </a:spcBef>
              <a:buFont typeface="Arial" charset="0"/>
              <a:buChar char="–"/>
              <a:defRPr sz="2800">
                <a:solidFill>
                  <a:schemeClr val="tx1"/>
                </a:solidFill>
                <a:latin typeface="Calibri" pitchFamily="34" charset="0"/>
              </a:defRPr>
            </a:lvl2pPr>
            <a:lvl3pPr marL="1143000" indent="-228600" algn="l">
              <a:spcBef>
                <a:spcPct val="20000"/>
              </a:spcBef>
              <a:buFont typeface="Arial" charset="0"/>
              <a:buChar char="•"/>
              <a:defRPr sz="2400">
                <a:solidFill>
                  <a:schemeClr val="tx1"/>
                </a:solidFill>
                <a:latin typeface="Calibri" pitchFamily="34" charset="0"/>
              </a:defRPr>
            </a:lvl3pPr>
            <a:lvl4pPr marL="1600200" indent="-228600" algn="l">
              <a:spcBef>
                <a:spcPct val="20000"/>
              </a:spcBef>
              <a:buFont typeface="Arial" charset="0"/>
              <a:buChar char="–"/>
              <a:defRPr sz="2000">
                <a:solidFill>
                  <a:schemeClr val="tx1"/>
                </a:solidFill>
                <a:latin typeface="Calibri" pitchFamily="34" charset="0"/>
              </a:defRPr>
            </a:lvl4pPr>
            <a:lvl5pPr marL="2057400" indent="-228600" algn="l">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None/>
            </a:pPr>
            <a:endParaRPr lang="en-GB" sz="1800" noProof="0" dirty="0">
              <a:solidFill>
                <a:srgbClr val="000000"/>
              </a:solidFill>
              <a:latin typeface="Arial" charset="0"/>
            </a:endParaRPr>
          </a:p>
        </p:txBody>
      </p:sp>
      <p:sp>
        <p:nvSpPr>
          <p:cNvPr id="24" name="Rectangle 11"/>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Font typeface="Arial" charset="0"/>
              <a:buChar char="•"/>
              <a:defRPr sz="3200">
                <a:solidFill>
                  <a:schemeClr val="tx1"/>
                </a:solidFill>
                <a:latin typeface="Calibri" pitchFamily="34" charset="0"/>
              </a:defRPr>
            </a:lvl1pPr>
            <a:lvl2pPr marL="742950" indent="-285750" algn="l">
              <a:spcBef>
                <a:spcPct val="20000"/>
              </a:spcBef>
              <a:buFont typeface="Arial" charset="0"/>
              <a:buChar char="–"/>
              <a:defRPr sz="2800">
                <a:solidFill>
                  <a:schemeClr val="tx1"/>
                </a:solidFill>
                <a:latin typeface="Calibri" pitchFamily="34" charset="0"/>
              </a:defRPr>
            </a:lvl2pPr>
            <a:lvl3pPr marL="1143000" indent="-228600" algn="l">
              <a:spcBef>
                <a:spcPct val="20000"/>
              </a:spcBef>
              <a:buFont typeface="Arial" charset="0"/>
              <a:buChar char="•"/>
              <a:defRPr sz="2400">
                <a:solidFill>
                  <a:schemeClr val="tx1"/>
                </a:solidFill>
                <a:latin typeface="Calibri" pitchFamily="34" charset="0"/>
              </a:defRPr>
            </a:lvl3pPr>
            <a:lvl4pPr marL="1600200" indent="-228600" algn="l">
              <a:spcBef>
                <a:spcPct val="20000"/>
              </a:spcBef>
              <a:buFont typeface="Arial" charset="0"/>
              <a:buChar char="–"/>
              <a:defRPr sz="2000">
                <a:solidFill>
                  <a:schemeClr val="tx1"/>
                </a:solidFill>
                <a:latin typeface="Calibri" pitchFamily="34" charset="0"/>
              </a:defRPr>
            </a:lvl4pPr>
            <a:lvl5pPr marL="2057400" indent="-228600" algn="l">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None/>
            </a:pPr>
            <a:endParaRPr lang="en-GB" sz="1800" noProof="0" dirty="0">
              <a:solidFill>
                <a:srgbClr val="000000"/>
              </a:solidFill>
              <a:latin typeface="Arial" charset="0"/>
            </a:endParaRPr>
          </a:p>
        </p:txBody>
      </p:sp>
      <p:sp>
        <p:nvSpPr>
          <p:cNvPr id="26" name="Rectangle 13"/>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Font typeface="Arial" charset="0"/>
              <a:buChar char="•"/>
              <a:defRPr sz="3200">
                <a:solidFill>
                  <a:schemeClr val="tx1"/>
                </a:solidFill>
                <a:latin typeface="Calibri" pitchFamily="34" charset="0"/>
              </a:defRPr>
            </a:lvl1pPr>
            <a:lvl2pPr marL="742950" indent="-285750" algn="l">
              <a:spcBef>
                <a:spcPct val="20000"/>
              </a:spcBef>
              <a:buFont typeface="Arial" charset="0"/>
              <a:buChar char="–"/>
              <a:defRPr sz="2800">
                <a:solidFill>
                  <a:schemeClr val="tx1"/>
                </a:solidFill>
                <a:latin typeface="Calibri" pitchFamily="34" charset="0"/>
              </a:defRPr>
            </a:lvl2pPr>
            <a:lvl3pPr marL="1143000" indent="-228600" algn="l">
              <a:spcBef>
                <a:spcPct val="20000"/>
              </a:spcBef>
              <a:buFont typeface="Arial" charset="0"/>
              <a:buChar char="•"/>
              <a:defRPr sz="2400">
                <a:solidFill>
                  <a:schemeClr val="tx1"/>
                </a:solidFill>
                <a:latin typeface="Calibri" pitchFamily="34" charset="0"/>
              </a:defRPr>
            </a:lvl3pPr>
            <a:lvl4pPr marL="1600200" indent="-228600" algn="l">
              <a:spcBef>
                <a:spcPct val="20000"/>
              </a:spcBef>
              <a:buFont typeface="Arial" charset="0"/>
              <a:buChar char="–"/>
              <a:defRPr sz="2000">
                <a:solidFill>
                  <a:schemeClr val="tx1"/>
                </a:solidFill>
                <a:latin typeface="Calibri" pitchFamily="34" charset="0"/>
              </a:defRPr>
            </a:lvl4pPr>
            <a:lvl5pPr marL="2057400" indent="-228600" algn="l">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None/>
            </a:pPr>
            <a:endParaRPr lang="en-GB" sz="1800" noProof="0" dirty="0">
              <a:solidFill>
                <a:srgbClr val="000000"/>
              </a:solidFill>
              <a:latin typeface="Arial" charset="0"/>
            </a:endParaRPr>
          </a:p>
        </p:txBody>
      </p:sp>
      <p:sp>
        <p:nvSpPr>
          <p:cNvPr id="28" name="Rectangle 14"/>
          <p:cNvSpPr>
            <a:spLocks noChangeArrowheads="1"/>
          </p:cNvSpPr>
          <p:nvPr/>
        </p:nvSpPr>
        <p:spPr bwMode="auto">
          <a:xfrm>
            <a:off x="1524001" y="844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Font typeface="Arial" charset="0"/>
              <a:buChar char="•"/>
              <a:defRPr sz="3200">
                <a:solidFill>
                  <a:schemeClr val="tx1"/>
                </a:solidFill>
                <a:latin typeface="Calibri" pitchFamily="34" charset="0"/>
              </a:defRPr>
            </a:lvl1pPr>
            <a:lvl2pPr marL="742950" indent="-285750" algn="l">
              <a:spcBef>
                <a:spcPct val="20000"/>
              </a:spcBef>
              <a:buFont typeface="Arial" charset="0"/>
              <a:buChar char="–"/>
              <a:defRPr sz="2800">
                <a:solidFill>
                  <a:schemeClr val="tx1"/>
                </a:solidFill>
                <a:latin typeface="Calibri" pitchFamily="34" charset="0"/>
              </a:defRPr>
            </a:lvl2pPr>
            <a:lvl3pPr marL="1143000" indent="-228600" algn="l">
              <a:spcBef>
                <a:spcPct val="20000"/>
              </a:spcBef>
              <a:buFont typeface="Arial" charset="0"/>
              <a:buChar char="•"/>
              <a:defRPr sz="2400">
                <a:solidFill>
                  <a:schemeClr val="tx1"/>
                </a:solidFill>
                <a:latin typeface="Calibri" pitchFamily="34" charset="0"/>
              </a:defRPr>
            </a:lvl3pPr>
            <a:lvl4pPr marL="1600200" indent="-228600" algn="l">
              <a:spcBef>
                <a:spcPct val="20000"/>
              </a:spcBef>
              <a:buFont typeface="Arial" charset="0"/>
              <a:buChar char="–"/>
              <a:defRPr sz="2000">
                <a:solidFill>
                  <a:schemeClr val="tx1"/>
                </a:solidFill>
                <a:latin typeface="Calibri" pitchFamily="34" charset="0"/>
              </a:defRPr>
            </a:lvl4pPr>
            <a:lvl5pPr marL="2057400" indent="-228600" algn="l">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None/>
            </a:pPr>
            <a:endParaRPr lang="en-GB" sz="1800" noProof="0" dirty="0">
              <a:solidFill>
                <a:srgbClr val="000000"/>
              </a:solidFill>
              <a:latin typeface="Arial" charset="0"/>
            </a:endParaRPr>
          </a:p>
        </p:txBody>
      </p:sp>
      <p:sp>
        <p:nvSpPr>
          <p:cNvPr id="29" name="Rectangle 16"/>
          <p:cNvSpPr>
            <a:spLocks noChangeArrowheads="1"/>
          </p:cNvSpPr>
          <p:nvPr/>
        </p:nvSpPr>
        <p:spPr bwMode="auto">
          <a:xfrm>
            <a:off x="1524001"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Font typeface="Arial" charset="0"/>
              <a:buChar char="•"/>
              <a:defRPr sz="3200">
                <a:solidFill>
                  <a:schemeClr val="tx1"/>
                </a:solidFill>
                <a:latin typeface="Calibri" pitchFamily="34" charset="0"/>
              </a:defRPr>
            </a:lvl1pPr>
            <a:lvl2pPr marL="742950" indent="-285750" algn="l">
              <a:spcBef>
                <a:spcPct val="20000"/>
              </a:spcBef>
              <a:buFont typeface="Arial" charset="0"/>
              <a:buChar char="–"/>
              <a:defRPr sz="2800">
                <a:solidFill>
                  <a:schemeClr val="tx1"/>
                </a:solidFill>
                <a:latin typeface="Calibri" pitchFamily="34" charset="0"/>
              </a:defRPr>
            </a:lvl2pPr>
            <a:lvl3pPr marL="1143000" indent="-228600" algn="l">
              <a:spcBef>
                <a:spcPct val="20000"/>
              </a:spcBef>
              <a:buFont typeface="Arial" charset="0"/>
              <a:buChar char="•"/>
              <a:defRPr sz="2400">
                <a:solidFill>
                  <a:schemeClr val="tx1"/>
                </a:solidFill>
                <a:latin typeface="Calibri" pitchFamily="34" charset="0"/>
              </a:defRPr>
            </a:lvl3pPr>
            <a:lvl4pPr marL="1600200" indent="-228600" algn="l">
              <a:spcBef>
                <a:spcPct val="20000"/>
              </a:spcBef>
              <a:buFont typeface="Arial" charset="0"/>
              <a:buChar char="–"/>
              <a:defRPr sz="2000">
                <a:solidFill>
                  <a:schemeClr val="tx1"/>
                </a:solidFill>
                <a:latin typeface="Calibri" pitchFamily="34" charset="0"/>
              </a:defRPr>
            </a:lvl4pPr>
            <a:lvl5pPr marL="2057400" indent="-228600" algn="l">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None/>
            </a:pPr>
            <a:endParaRPr lang="en-GB" sz="1800" noProof="0" dirty="0">
              <a:solidFill>
                <a:srgbClr val="000000"/>
              </a:solidFill>
            </a:endParaRPr>
          </a:p>
        </p:txBody>
      </p:sp>
      <p:sp>
        <p:nvSpPr>
          <p:cNvPr id="31" name="Rectangle 17"/>
          <p:cNvSpPr>
            <a:spLocks noChangeArrowheads="1"/>
          </p:cNvSpPr>
          <p:nvPr/>
        </p:nvSpPr>
        <p:spPr bwMode="auto">
          <a:xfrm>
            <a:off x="1524001" y="844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a:spcBef>
                <a:spcPct val="20000"/>
              </a:spcBef>
              <a:buFont typeface="Arial" charset="0"/>
              <a:buChar char="•"/>
              <a:defRPr sz="3200">
                <a:solidFill>
                  <a:schemeClr val="tx1"/>
                </a:solidFill>
                <a:latin typeface="Calibri" pitchFamily="34" charset="0"/>
              </a:defRPr>
            </a:lvl1pPr>
            <a:lvl2pPr marL="742950" indent="-285750" algn="l">
              <a:spcBef>
                <a:spcPct val="20000"/>
              </a:spcBef>
              <a:buFont typeface="Arial" charset="0"/>
              <a:buChar char="–"/>
              <a:defRPr sz="2800">
                <a:solidFill>
                  <a:schemeClr val="tx1"/>
                </a:solidFill>
                <a:latin typeface="Calibri" pitchFamily="34" charset="0"/>
              </a:defRPr>
            </a:lvl2pPr>
            <a:lvl3pPr marL="1143000" indent="-228600" algn="l">
              <a:spcBef>
                <a:spcPct val="20000"/>
              </a:spcBef>
              <a:buFont typeface="Arial" charset="0"/>
              <a:buChar char="•"/>
              <a:defRPr sz="2400">
                <a:solidFill>
                  <a:schemeClr val="tx1"/>
                </a:solidFill>
                <a:latin typeface="Calibri" pitchFamily="34" charset="0"/>
              </a:defRPr>
            </a:lvl3pPr>
            <a:lvl4pPr marL="1600200" indent="-228600" algn="l">
              <a:spcBef>
                <a:spcPct val="20000"/>
              </a:spcBef>
              <a:buFont typeface="Arial" charset="0"/>
              <a:buChar char="–"/>
              <a:defRPr sz="2000">
                <a:solidFill>
                  <a:schemeClr val="tx1"/>
                </a:solidFill>
                <a:latin typeface="Calibri" pitchFamily="34" charset="0"/>
              </a:defRPr>
            </a:lvl4pPr>
            <a:lvl5pPr marL="2057400" indent="-228600" algn="l">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None/>
            </a:pPr>
            <a:endParaRPr lang="en-GB" sz="1800" noProof="0" dirty="0">
              <a:solidFill>
                <a:srgbClr val="000000"/>
              </a:solidFill>
              <a:latin typeface="Arial" charset="0"/>
            </a:endParaRPr>
          </a:p>
        </p:txBody>
      </p:sp>
      <p:sp>
        <p:nvSpPr>
          <p:cNvPr id="3" name="Prostokąt 2"/>
          <p:cNvSpPr/>
          <p:nvPr/>
        </p:nvSpPr>
        <p:spPr>
          <a:xfrm>
            <a:off x="519763" y="1845425"/>
            <a:ext cx="10886173" cy="4031873"/>
          </a:xfrm>
          <a:prstGeom prst="rect">
            <a:avLst/>
          </a:prstGeom>
        </p:spPr>
        <p:txBody>
          <a:bodyPr wrap="square">
            <a:spAutoFit/>
          </a:bodyPr>
          <a:lstStyle/>
          <a:p>
            <a:pPr algn="just"/>
            <a:r>
              <a:rPr lang="en-GB" sz="3200" b="1" noProof="0" dirty="0">
                <a:solidFill>
                  <a:srgbClr val="4BACC6">
                    <a:lumMod val="50000"/>
                  </a:srgbClr>
                </a:solidFill>
                <a:latin typeface="Calibri"/>
              </a:rPr>
              <a:t>I found this anomaly accidentally. I experimented with the ad hoc research, and I incorrectly entered data.</a:t>
            </a:r>
          </a:p>
          <a:p>
            <a:pPr algn="just"/>
            <a:endParaRPr lang="en-GB" sz="3200" b="1" noProof="0" dirty="0">
              <a:solidFill>
                <a:srgbClr val="4BACC6">
                  <a:lumMod val="50000"/>
                </a:srgbClr>
              </a:solidFill>
              <a:latin typeface="Calibri"/>
            </a:endParaRPr>
          </a:p>
          <a:p>
            <a:pPr algn="just"/>
            <a:r>
              <a:rPr lang="en-GB" sz="3200" b="1" noProof="0" dirty="0">
                <a:solidFill>
                  <a:srgbClr val="4BACC6">
                    <a:lumMod val="50000"/>
                  </a:srgbClr>
                </a:solidFill>
                <a:latin typeface="Calibri"/>
              </a:rPr>
              <a:t>It is a quite new finding and we did not find this type of paradox in theory.  </a:t>
            </a:r>
          </a:p>
          <a:p>
            <a:pPr algn="just"/>
            <a:endParaRPr lang="en-GB" sz="3200" b="1" noProof="0" dirty="0">
              <a:solidFill>
                <a:srgbClr val="4BACC6">
                  <a:lumMod val="50000"/>
                </a:srgbClr>
              </a:solidFill>
              <a:latin typeface="Calibri"/>
            </a:endParaRPr>
          </a:p>
          <a:p>
            <a:pPr algn="just"/>
            <a:r>
              <a:rPr lang="en-GB" sz="3200" b="1" noProof="0" dirty="0">
                <a:solidFill>
                  <a:srgbClr val="4BACC6">
                    <a:lumMod val="50000"/>
                  </a:srgbClr>
                </a:solidFill>
                <a:latin typeface="Calibri"/>
              </a:rPr>
              <a:t>I tested the anatomy on participants of one of the best risk conference FUR 2018. They all fell into the portfolio trap </a:t>
            </a:r>
            <a:r>
              <a:rPr lang="en-GB" sz="3200" b="1" noProof="0" dirty="0">
                <a:solidFill>
                  <a:srgbClr val="4BACC6">
                    <a:lumMod val="50000"/>
                  </a:srgbClr>
                </a:solidFill>
                <a:latin typeface="Calibri"/>
                <a:sym typeface="Wingdings" panose="05000000000000000000" pitchFamily="2" charset="2"/>
              </a:rPr>
              <a:t></a:t>
            </a:r>
            <a:endParaRPr lang="en-GB" sz="3200" b="1" noProof="0" dirty="0">
              <a:solidFill>
                <a:srgbClr val="4BACC6">
                  <a:lumMod val="50000"/>
                </a:srgbClr>
              </a:solidFill>
              <a:latin typeface="Calibri"/>
            </a:endParaRPr>
          </a:p>
        </p:txBody>
      </p:sp>
    </p:spTree>
    <p:extLst>
      <p:ext uri="{BB962C8B-B14F-4D97-AF65-F5344CB8AC3E}">
        <p14:creationId xmlns:p14="http://schemas.microsoft.com/office/powerpoint/2010/main" val="1811609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Two forms of  two of question about testing </a:t>
            </a:r>
          </a:p>
        </p:txBody>
      </p:sp>
      <p:pic>
        <p:nvPicPr>
          <p:cNvPr id="7" name="Obraz 6"/>
          <p:cNvPicPr>
            <a:picLocks noChangeAspect="1"/>
          </p:cNvPicPr>
          <p:nvPr/>
        </p:nvPicPr>
        <p:blipFill>
          <a:blip r:embed="rId2"/>
          <a:stretch>
            <a:fillRect/>
          </a:stretch>
        </p:blipFill>
        <p:spPr>
          <a:xfrm>
            <a:off x="337214" y="1580217"/>
            <a:ext cx="5767009" cy="4824919"/>
          </a:xfrm>
          <a:prstGeom prst="rect">
            <a:avLst/>
          </a:prstGeom>
          <a:ln>
            <a:noFill/>
          </a:ln>
          <a:effectLst>
            <a:outerShdw blurRad="292100" dist="139700" dir="2700000" algn="tl" rotWithShape="0">
              <a:srgbClr val="333333">
                <a:alpha val="65000"/>
              </a:srgbClr>
            </a:outerShdw>
          </a:effectLst>
        </p:spPr>
      </p:pic>
      <p:pic>
        <p:nvPicPr>
          <p:cNvPr id="8" name="Obraz 7"/>
          <p:cNvPicPr>
            <a:picLocks noChangeAspect="1"/>
          </p:cNvPicPr>
          <p:nvPr/>
        </p:nvPicPr>
        <p:blipFill>
          <a:blip r:embed="rId3"/>
          <a:stretch>
            <a:fillRect/>
          </a:stretch>
        </p:blipFill>
        <p:spPr>
          <a:xfrm>
            <a:off x="5944475" y="1580218"/>
            <a:ext cx="6021362" cy="48249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6918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Two forms of  two of question about testing </a:t>
            </a:r>
          </a:p>
        </p:txBody>
      </p:sp>
      <p:sp>
        <p:nvSpPr>
          <p:cNvPr id="3" name="Prostokąt 2"/>
          <p:cNvSpPr/>
          <p:nvPr/>
        </p:nvSpPr>
        <p:spPr>
          <a:xfrm>
            <a:off x="5089116" y="2620335"/>
            <a:ext cx="6590631" cy="3046988"/>
          </a:xfrm>
          <a:prstGeom prst="rect">
            <a:avLst/>
          </a:prstGeom>
        </p:spPr>
        <p:txBody>
          <a:bodyPr wrap="square">
            <a:spAutoFit/>
          </a:bodyPr>
          <a:lstStyle/>
          <a:p>
            <a:pPr algn="just"/>
            <a:r>
              <a:rPr lang="en-GB" sz="2400" b="1" noProof="0" dirty="0">
                <a:solidFill>
                  <a:schemeClr val="accent5">
                    <a:lumMod val="50000"/>
                  </a:schemeClr>
                </a:solidFill>
              </a:rPr>
              <a:t>It is crucial how we present the problem. Even conditional probability [Bayes rule] can be explained with a simple drawing.</a:t>
            </a:r>
          </a:p>
          <a:p>
            <a:pPr algn="just"/>
            <a:endParaRPr lang="en-GB" sz="2400" b="1" noProof="0" dirty="0">
              <a:solidFill>
                <a:schemeClr val="accent5">
                  <a:lumMod val="50000"/>
                </a:schemeClr>
              </a:solidFill>
            </a:endParaRPr>
          </a:p>
          <a:p>
            <a:pPr algn="just"/>
            <a:r>
              <a:rPr lang="en-GB" sz="2400" b="1" noProof="0" dirty="0">
                <a:solidFill>
                  <a:schemeClr val="accent5">
                    <a:lumMod val="50000"/>
                  </a:schemeClr>
                </a:solidFill>
              </a:rPr>
              <a:t>In your work, you will have to translate complicated things well to people without preparation. Be sure to read the guide on how to do it. </a:t>
            </a:r>
          </a:p>
        </p:txBody>
      </p:sp>
      <p:pic>
        <p:nvPicPr>
          <p:cNvPr id="4" name="Obraz 3"/>
          <p:cNvPicPr>
            <a:picLocks noChangeAspect="1"/>
          </p:cNvPicPr>
          <p:nvPr/>
        </p:nvPicPr>
        <p:blipFill>
          <a:blip r:embed="rId2"/>
          <a:stretch>
            <a:fillRect/>
          </a:stretch>
        </p:blipFill>
        <p:spPr>
          <a:xfrm>
            <a:off x="275120" y="2757234"/>
            <a:ext cx="4034725" cy="4056073"/>
          </a:xfrm>
          <a:prstGeom prst="rect">
            <a:avLst/>
          </a:prstGeom>
        </p:spPr>
      </p:pic>
      <p:pic>
        <p:nvPicPr>
          <p:cNvPr id="5" name="Obraz 4"/>
          <p:cNvPicPr>
            <a:picLocks noChangeAspect="1"/>
          </p:cNvPicPr>
          <p:nvPr/>
        </p:nvPicPr>
        <p:blipFill>
          <a:blip r:embed="rId3"/>
          <a:stretch>
            <a:fillRect/>
          </a:stretch>
        </p:blipFill>
        <p:spPr>
          <a:xfrm>
            <a:off x="6412907" y="5492941"/>
            <a:ext cx="4817097" cy="1320366"/>
          </a:xfrm>
          <a:prstGeom prst="rect">
            <a:avLst/>
          </a:prstGeom>
        </p:spPr>
      </p:pic>
      <p:pic>
        <p:nvPicPr>
          <p:cNvPr id="7" name="Obraz 6"/>
          <p:cNvPicPr>
            <a:picLocks noChangeAspect="1"/>
          </p:cNvPicPr>
          <p:nvPr/>
        </p:nvPicPr>
        <p:blipFill>
          <a:blip r:embed="rId4"/>
          <a:stretch>
            <a:fillRect/>
          </a:stretch>
        </p:blipFill>
        <p:spPr>
          <a:xfrm>
            <a:off x="458846" y="1016646"/>
            <a:ext cx="8736078" cy="1603689"/>
          </a:xfrm>
          <a:prstGeom prst="rect">
            <a:avLst/>
          </a:prstGeom>
        </p:spPr>
      </p:pic>
    </p:spTree>
    <p:extLst>
      <p:ext uri="{BB962C8B-B14F-4D97-AF65-F5344CB8AC3E}">
        <p14:creationId xmlns:p14="http://schemas.microsoft.com/office/powerpoint/2010/main" val="967916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The test</a:t>
            </a:r>
          </a:p>
        </p:txBody>
      </p:sp>
      <p:pic>
        <p:nvPicPr>
          <p:cNvPr id="3" name="Obraz 2"/>
          <p:cNvPicPr>
            <a:picLocks noChangeAspect="1"/>
          </p:cNvPicPr>
          <p:nvPr/>
        </p:nvPicPr>
        <p:blipFill>
          <a:blip r:embed="rId2"/>
          <a:stretch>
            <a:fillRect/>
          </a:stretch>
        </p:blipFill>
        <p:spPr>
          <a:xfrm>
            <a:off x="102309" y="1449421"/>
            <a:ext cx="7708148" cy="5165387"/>
          </a:xfrm>
          <a:prstGeom prst="rect">
            <a:avLst/>
          </a:prstGeom>
        </p:spPr>
      </p:pic>
      <p:pic>
        <p:nvPicPr>
          <p:cNvPr id="4" name="Obraz 3"/>
          <p:cNvPicPr>
            <a:picLocks noChangeAspect="1"/>
          </p:cNvPicPr>
          <p:nvPr/>
        </p:nvPicPr>
        <p:blipFill>
          <a:blip r:embed="rId3"/>
          <a:srcRect t="8385" r="11368" b="21485"/>
          <a:stretch>
            <a:fillRect/>
          </a:stretch>
        </p:blipFill>
        <p:spPr>
          <a:xfrm>
            <a:off x="7239032" y="3429000"/>
            <a:ext cx="4443888" cy="1502923"/>
          </a:xfrm>
          <a:prstGeom prst="rect">
            <a:avLst/>
          </a:prstGeom>
        </p:spPr>
      </p:pic>
    </p:spTree>
    <p:extLst>
      <p:ext uri="{BB962C8B-B14F-4D97-AF65-F5344CB8AC3E}">
        <p14:creationId xmlns:p14="http://schemas.microsoft.com/office/powerpoint/2010/main" val="847964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The Monty Hall problem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95" y="1191326"/>
            <a:ext cx="8719988" cy="2767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ole tekstowe 7"/>
          <p:cNvSpPr txBox="1"/>
          <p:nvPr/>
        </p:nvSpPr>
        <p:spPr>
          <a:xfrm>
            <a:off x="1276008" y="4119152"/>
            <a:ext cx="4248472" cy="461665"/>
          </a:xfrm>
          <a:prstGeom prst="rect">
            <a:avLst/>
          </a:prstGeom>
          <a:noFill/>
        </p:spPr>
        <p:txBody>
          <a:bodyPr wrap="square" rtlCol="0">
            <a:spAutoFit/>
          </a:bodyPr>
          <a:lstStyle/>
          <a:p>
            <a:r>
              <a:rPr lang="en-GB" sz="2400" b="1" noProof="0" dirty="0">
                <a:solidFill>
                  <a:srgbClr val="4BACC6">
                    <a:lumMod val="50000"/>
                  </a:srgbClr>
                </a:solidFill>
                <a:latin typeface="Calibri"/>
              </a:rPr>
              <a:t>in the first stage you chose C :</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71" y="4580817"/>
            <a:ext cx="11520955" cy="2247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3600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The Monty Hall problem (</a:t>
            </a:r>
            <a:r>
              <a:rPr lang="en-GB" sz="3600" b="1" i="1" noProof="0" dirty="0" err="1">
                <a:solidFill>
                  <a:schemeClr val="accent5">
                    <a:lumMod val="50000"/>
                  </a:schemeClr>
                </a:solidFill>
              </a:rPr>
              <a:t>vos</a:t>
            </a:r>
            <a:r>
              <a:rPr lang="en-GB" sz="3600" b="1" i="1" noProof="0" dirty="0">
                <a:solidFill>
                  <a:schemeClr val="accent5">
                    <a:lumMod val="50000"/>
                  </a:schemeClr>
                </a:solidFill>
              </a:rPr>
              <a:t> Savant 1990)  </a:t>
            </a:r>
          </a:p>
        </p:txBody>
      </p:sp>
      <p:sp>
        <p:nvSpPr>
          <p:cNvPr id="8" name="pole tekstowe 7"/>
          <p:cNvSpPr txBox="1"/>
          <p:nvPr/>
        </p:nvSpPr>
        <p:spPr>
          <a:xfrm>
            <a:off x="298383" y="1340769"/>
            <a:ext cx="10607040" cy="584775"/>
          </a:xfrm>
          <a:prstGeom prst="rect">
            <a:avLst/>
          </a:prstGeom>
          <a:noFill/>
        </p:spPr>
        <p:txBody>
          <a:bodyPr wrap="square" rtlCol="0">
            <a:spAutoFit/>
          </a:bodyPr>
          <a:lstStyle/>
          <a:p>
            <a:r>
              <a:rPr lang="en-GB" sz="3200" b="1" noProof="0" dirty="0">
                <a:solidFill>
                  <a:srgbClr val="4BACC6">
                    <a:lumMod val="50000"/>
                  </a:srgbClr>
                </a:solidFill>
                <a:latin typeface="Calibri"/>
              </a:rPr>
              <a:t>It is a simple version of "Let’s Make a Deal" choice</a:t>
            </a:r>
          </a:p>
        </p:txBody>
      </p:sp>
      <p:grpSp>
        <p:nvGrpSpPr>
          <p:cNvPr id="6" name="Grupa 5"/>
          <p:cNvGrpSpPr/>
          <p:nvPr/>
        </p:nvGrpSpPr>
        <p:grpSpPr>
          <a:xfrm>
            <a:off x="2612171" y="3031267"/>
            <a:ext cx="4891209" cy="2871657"/>
            <a:chOff x="572998" y="3419738"/>
            <a:chExt cx="4891209" cy="2871657"/>
          </a:xfrm>
        </p:grpSpPr>
        <p:grpSp>
          <p:nvGrpSpPr>
            <p:cNvPr id="7" name="Grupa 46"/>
            <p:cNvGrpSpPr>
              <a:grpSpLocks/>
            </p:cNvGrpSpPr>
            <p:nvPr/>
          </p:nvGrpSpPr>
          <p:grpSpPr bwMode="auto">
            <a:xfrm>
              <a:off x="572998" y="3419738"/>
              <a:ext cx="4891209" cy="2871657"/>
              <a:chOff x="-174778" y="2717847"/>
              <a:chExt cx="5152798" cy="1903083"/>
            </a:xfrm>
          </p:grpSpPr>
          <p:grpSp>
            <p:nvGrpSpPr>
              <p:cNvPr id="12" name="Grupa 19"/>
              <p:cNvGrpSpPr>
                <a:grpSpLocks/>
              </p:cNvGrpSpPr>
              <p:nvPr/>
            </p:nvGrpSpPr>
            <p:grpSpPr bwMode="auto">
              <a:xfrm>
                <a:off x="-174778" y="2717847"/>
                <a:ext cx="5152798" cy="1750107"/>
                <a:chOff x="-318794" y="990325"/>
                <a:chExt cx="5152798" cy="1750107"/>
              </a:xfrm>
            </p:grpSpPr>
            <p:cxnSp>
              <p:nvCxnSpPr>
                <p:cNvPr id="14" name="Łącznik prosty 5"/>
                <p:cNvCxnSpPr>
                  <a:stCxn id="16" idx="6"/>
                  <a:endCxn id="17" idx="1"/>
                </p:cNvCxnSpPr>
                <p:nvPr/>
              </p:nvCxnSpPr>
              <p:spPr>
                <a:xfrm flipV="1">
                  <a:off x="323252" y="1143301"/>
                  <a:ext cx="2305105" cy="924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Łącznik prosty 6"/>
                <p:cNvCxnSpPr>
                  <a:stCxn id="16" idx="6"/>
                  <a:endCxn id="13" idx="1"/>
                </p:cNvCxnSpPr>
                <p:nvPr/>
              </p:nvCxnSpPr>
              <p:spPr>
                <a:xfrm>
                  <a:off x="323252" y="2067778"/>
                  <a:ext cx="2305105" cy="672654"/>
                </a:xfrm>
                <a:prstGeom prst="line">
                  <a:avLst/>
                </a:prstGeom>
              </p:spPr>
              <p:style>
                <a:lnRef idx="1">
                  <a:schemeClr val="accent1"/>
                </a:lnRef>
                <a:fillRef idx="0">
                  <a:schemeClr val="accent1"/>
                </a:fillRef>
                <a:effectRef idx="0">
                  <a:schemeClr val="accent1"/>
                </a:effectRef>
                <a:fontRef idx="minor">
                  <a:schemeClr val="tx1"/>
                </a:fontRef>
              </p:style>
            </p:cxnSp>
            <p:sp>
              <p:nvSpPr>
                <p:cNvPr id="16" name="Elipsa 15"/>
                <p:cNvSpPr/>
                <p:nvPr/>
              </p:nvSpPr>
              <p:spPr>
                <a:xfrm>
                  <a:off x="-318794" y="1859814"/>
                  <a:ext cx="642046" cy="415927"/>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sz="2400" b="1" i="1" noProof="0" dirty="0">
                    <a:solidFill>
                      <a:srgbClr val="4F81BD">
                        <a:lumMod val="50000"/>
                      </a:srgbClr>
                    </a:solidFill>
                    <a:latin typeface="Calibri"/>
                  </a:endParaRPr>
                </a:p>
              </p:txBody>
            </p:sp>
            <p:sp>
              <p:nvSpPr>
                <p:cNvPr id="17" name="pole tekstowe 16"/>
                <p:cNvSpPr txBox="1"/>
                <p:nvPr/>
              </p:nvSpPr>
              <p:spPr>
                <a:xfrm>
                  <a:off x="2628357" y="990325"/>
                  <a:ext cx="2205647" cy="305951"/>
                </a:xfrm>
                <a:prstGeom prst="rect">
                  <a:avLst/>
                </a:prstGeom>
                <a:solidFill>
                  <a:schemeClr val="bg2">
                    <a:lumMod val="50000"/>
                    <a:alpha val="50000"/>
                  </a:schemeClr>
                </a:solidFill>
              </p:spPr>
              <p:txBody>
                <a:bodyPr wrap="square">
                  <a:spAutoFit/>
                </a:bodyPr>
                <a:lstStyle/>
                <a:p>
                  <a:pPr algn="ctr" eaLnBrk="0" hangingPunct="0">
                    <a:defRPr/>
                  </a:pPr>
                  <a:r>
                    <a:rPr lang="en-GB" sz="2400" b="1" i="1" noProof="0" dirty="0">
                      <a:solidFill>
                        <a:srgbClr val="4F81BD">
                          <a:lumMod val="50000"/>
                        </a:srgbClr>
                      </a:solidFill>
                      <a:latin typeface="Calibri"/>
                    </a:rPr>
                    <a:t>Car (9000$)</a:t>
                  </a:r>
                  <a:endParaRPr lang="en-GB" sz="2400" b="1" i="1" baseline="-25000" noProof="0" dirty="0">
                    <a:solidFill>
                      <a:srgbClr val="4F81BD">
                        <a:lumMod val="50000"/>
                      </a:srgbClr>
                    </a:solidFill>
                    <a:latin typeface="Calibri"/>
                  </a:endParaRPr>
                </a:p>
              </p:txBody>
            </p:sp>
            <p:sp>
              <p:nvSpPr>
                <p:cNvPr id="18" name="pole tekstowe 42"/>
                <p:cNvSpPr txBox="1">
                  <a:spLocks noChangeArrowheads="1"/>
                </p:cNvSpPr>
                <p:nvPr/>
              </p:nvSpPr>
              <p:spPr bwMode="auto">
                <a:xfrm>
                  <a:off x="1270760" y="1341624"/>
                  <a:ext cx="896950" cy="305951"/>
                </a:xfrm>
                <a:prstGeom prst="rect">
                  <a:avLst/>
                </a:prstGeom>
                <a:solidFill>
                  <a:schemeClr val="bg1"/>
                </a:solidFill>
                <a:ln w="9525">
                  <a:noFill/>
                  <a:miter lim="800000"/>
                  <a:headEnd/>
                  <a:tailEnd/>
                </a:ln>
              </p:spPr>
              <p:txBody>
                <a:bodyPr>
                  <a:spAutoFit/>
                </a:bodyPr>
                <a:lstStyle/>
                <a:p>
                  <a:pPr algn="ctr" eaLnBrk="0" hangingPunct="0">
                    <a:defRPr/>
                  </a:pPr>
                  <a:r>
                    <a:rPr lang="en-GB" sz="2400" b="1" i="1" noProof="0" dirty="0">
                      <a:solidFill>
                        <a:srgbClr val="4F81BD">
                          <a:lumMod val="50000"/>
                        </a:srgbClr>
                      </a:solidFill>
                      <a:latin typeface="Calibri"/>
                    </a:rPr>
                    <a:t>1/3</a:t>
                  </a:r>
                </a:p>
              </p:txBody>
            </p:sp>
            <p:sp>
              <p:nvSpPr>
                <p:cNvPr id="19" name="pole tekstowe 18"/>
                <p:cNvSpPr txBox="1">
                  <a:spLocks noChangeArrowheads="1"/>
                </p:cNvSpPr>
                <p:nvPr/>
              </p:nvSpPr>
              <p:spPr bwMode="auto">
                <a:xfrm>
                  <a:off x="1100358" y="2277328"/>
                  <a:ext cx="1127274" cy="305951"/>
                </a:xfrm>
                <a:prstGeom prst="rect">
                  <a:avLst/>
                </a:prstGeom>
                <a:solidFill>
                  <a:schemeClr val="bg1"/>
                </a:solidFill>
                <a:ln w="9525">
                  <a:noFill/>
                  <a:miter lim="800000"/>
                  <a:headEnd/>
                  <a:tailEnd/>
                </a:ln>
              </p:spPr>
              <p:txBody>
                <a:bodyPr>
                  <a:spAutoFit/>
                </a:bodyPr>
                <a:lstStyle/>
                <a:p>
                  <a:pPr algn="ctr" eaLnBrk="0" hangingPunct="0">
                    <a:defRPr/>
                  </a:pPr>
                  <a:r>
                    <a:rPr lang="en-GB" sz="2400" b="1" i="1" noProof="0" dirty="0">
                      <a:solidFill>
                        <a:srgbClr val="4F81BD">
                          <a:lumMod val="50000"/>
                        </a:srgbClr>
                      </a:solidFill>
                      <a:latin typeface="Calibri"/>
                    </a:rPr>
                    <a:t>1/3</a:t>
                  </a:r>
                </a:p>
              </p:txBody>
            </p:sp>
          </p:grpSp>
          <p:sp>
            <p:nvSpPr>
              <p:cNvPr id="13" name="pole tekstowe 12"/>
              <p:cNvSpPr txBox="1"/>
              <p:nvPr/>
            </p:nvSpPr>
            <p:spPr>
              <a:xfrm>
                <a:off x="2772373" y="4314979"/>
                <a:ext cx="1529871" cy="305951"/>
              </a:xfrm>
              <a:prstGeom prst="rect">
                <a:avLst/>
              </a:prstGeom>
              <a:solidFill>
                <a:schemeClr val="bg2">
                  <a:lumMod val="50000"/>
                  <a:alpha val="50000"/>
                </a:schemeClr>
              </a:solidFill>
            </p:spPr>
            <p:txBody>
              <a:bodyPr>
                <a:spAutoFit/>
              </a:bodyPr>
              <a:lstStyle/>
              <a:p>
                <a:pPr algn="ctr" eaLnBrk="0" hangingPunct="0">
                  <a:defRPr/>
                </a:pPr>
                <a:r>
                  <a:rPr lang="en-GB" sz="2400" b="1" i="1" noProof="0" dirty="0">
                    <a:solidFill>
                      <a:srgbClr val="4F81BD">
                        <a:lumMod val="50000"/>
                      </a:srgbClr>
                    </a:solidFill>
                    <a:latin typeface="Calibri"/>
                  </a:rPr>
                  <a:t>Goat (0$)</a:t>
                </a:r>
              </a:p>
            </p:txBody>
          </p:sp>
        </p:grpSp>
        <p:cxnSp>
          <p:nvCxnSpPr>
            <p:cNvPr id="9" name="Łącznik prosty 5"/>
            <p:cNvCxnSpPr>
              <a:stCxn id="16" idx="6"/>
            </p:cNvCxnSpPr>
            <p:nvPr/>
          </p:nvCxnSpPr>
          <p:spPr bwMode="auto">
            <a:xfrm flipV="1">
              <a:off x="1182450" y="5045559"/>
              <a:ext cx="266947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pole tekstowe 9"/>
            <p:cNvSpPr txBox="1"/>
            <p:nvPr/>
          </p:nvSpPr>
          <p:spPr bwMode="auto">
            <a:xfrm>
              <a:off x="3851920" y="4814726"/>
              <a:ext cx="1453983" cy="461665"/>
            </a:xfrm>
            <a:prstGeom prst="rect">
              <a:avLst/>
            </a:prstGeom>
            <a:solidFill>
              <a:schemeClr val="bg2">
                <a:lumMod val="50000"/>
                <a:alpha val="50000"/>
              </a:schemeClr>
            </a:solidFill>
          </p:spPr>
          <p:txBody>
            <a:bodyPr>
              <a:spAutoFit/>
            </a:bodyPr>
            <a:lstStyle/>
            <a:p>
              <a:pPr algn="ctr" eaLnBrk="0" hangingPunct="0">
                <a:defRPr/>
              </a:pPr>
              <a:r>
                <a:rPr lang="en-GB" sz="2400" b="1" i="1" noProof="0" dirty="0">
                  <a:solidFill>
                    <a:srgbClr val="4F81BD">
                      <a:lumMod val="50000"/>
                    </a:srgbClr>
                  </a:solidFill>
                  <a:latin typeface="Calibri"/>
                </a:rPr>
                <a:t>Goat (0$)</a:t>
              </a:r>
              <a:endParaRPr lang="en-GB" sz="2400" b="1" i="1" baseline="-25000" noProof="0" dirty="0">
                <a:solidFill>
                  <a:srgbClr val="4F81BD">
                    <a:lumMod val="50000"/>
                  </a:srgbClr>
                </a:solidFill>
                <a:latin typeface="Calibri"/>
              </a:endParaRPr>
            </a:p>
          </p:txBody>
        </p:sp>
        <p:sp>
          <p:nvSpPr>
            <p:cNvPr id="11" name="pole tekstowe 42"/>
            <p:cNvSpPr txBox="1">
              <a:spLocks noChangeArrowheads="1"/>
            </p:cNvSpPr>
            <p:nvPr/>
          </p:nvSpPr>
          <p:spPr bwMode="auto">
            <a:xfrm>
              <a:off x="2048111" y="4810456"/>
              <a:ext cx="851415" cy="461665"/>
            </a:xfrm>
            <a:prstGeom prst="rect">
              <a:avLst/>
            </a:prstGeom>
            <a:solidFill>
              <a:schemeClr val="bg1"/>
            </a:solidFill>
            <a:ln w="9525">
              <a:noFill/>
              <a:miter lim="800000"/>
              <a:headEnd/>
              <a:tailEnd/>
            </a:ln>
          </p:spPr>
          <p:txBody>
            <a:bodyPr>
              <a:spAutoFit/>
            </a:bodyPr>
            <a:lstStyle/>
            <a:p>
              <a:pPr algn="ctr" eaLnBrk="0" hangingPunct="0">
                <a:defRPr/>
              </a:pPr>
              <a:r>
                <a:rPr lang="en-GB" sz="2400" b="1" i="1" noProof="0" dirty="0">
                  <a:solidFill>
                    <a:srgbClr val="4F81BD">
                      <a:lumMod val="50000"/>
                    </a:srgbClr>
                  </a:solidFill>
                  <a:latin typeface="Calibri"/>
                </a:rPr>
                <a:t>1/3</a:t>
              </a:r>
            </a:p>
          </p:txBody>
        </p:sp>
      </p:grpSp>
    </p:spTree>
    <p:extLst>
      <p:ext uri="{BB962C8B-B14F-4D97-AF65-F5344CB8AC3E}">
        <p14:creationId xmlns:p14="http://schemas.microsoft.com/office/powerpoint/2010/main" val="1813872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301086"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The Monty Hall problem (</a:t>
            </a:r>
            <a:r>
              <a:rPr lang="en-GB" sz="3600" b="1" i="1" noProof="0" dirty="0" err="1">
                <a:solidFill>
                  <a:schemeClr val="accent5">
                    <a:lumMod val="50000"/>
                  </a:schemeClr>
                </a:solidFill>
              </a:rPr>
              <a:t>vos</a:t>
            </a:r>
            <a:r>
              <a:rPr lang="en-GB" sz="3600" b="1" i="1" noProof="0" dirty="0">
                <a:solidFill>
                  <a:schemeClr val="accent5">
                    <a:lumMod val="50000"/>
                  </a:schemeClr>
                </a:solidFill>
              </a:rPr>
              <a:t> Savant 1990)  </a:t>
            </a:r>
          </a:p>
        </p:txBody>
      </p:sp>
      <p:sp>
        <p:nvSpPr>
          <p:cNvPr id="8" name="pole tekstowe 7"/>
          <p:cNvSpPr txBox="1"/>
          <p:nvPr/>
        </p:nvSpPr>
        <p:spPr>
          <a:xfrm>
            <a:off x="259881" y="1335622"/>
            <a:ext cx="11694695" cy="1077218"/>
          </a:xfrm>
          <a:prstGeom prst="rect">
            <a:avLst/>
          </a:prstGeom>
          <a:noFill/>
        </p:spPr>
        <p:txBody>
          <a:bodyPr wrap="square" rtlCol="0">
            <a:spAutoFit/>
          </a:bodyPr>
          <a:lstStyle/>
          <a:p>
            <a:r>
              <a:rPr lang="en-GB" sz="3200" b="1" noProof="0" dirty="0">
                <a:solidFill>
                  <a:srgbClr val="4BACC6">
                    <a:lumMod val="50000"/>
                  </a:srgbClr>
                </a:solidFill>
                <a:latin typeface="Calibri"/>
              </a:rPr>
              <a:t>This problem is an example of how our intuition can fool us and therefore .... we are resisting for the explanation ... </a:t>
            </a:r>
          </a:p>
        </p:txBody>
      </p:sp>
      <p:sp>
        <p:nvSpPr>
          <p:cNvPr id="3" name="Prostokąt 2"/>
          <p:cNvSpPr/>
          <p:nvPr/>
        </p:nvSpPr>
        <p:spPr>
          <a:xfrm>
            <a:off x="259881" y="2605462"/>
            <a:ext cx="8136904" cy="954107"/>
          </a:xfrm>
          <a:prstGeom prst="rect">
            <a:avLst/>
          </a:prstGeom>
        </p:spPr>
        <p:txBody>
          <a:bodyPr wrap="square">
            <a:spAutoFit/>
          </a:bodyPr>
          <a:lstStyle/>
          <a:p>
            <a:r>
              <a:rPr lang="en-GB" sz="2800" b="1" noProof="0" dirty="0">
                <a:solidFill>
                  <a:srgbClr val="4BACC6">
                    <a:lumMod val="50000"/>
                  </a:srgbClr>
                </a:solidFill>
                <a:latin typeface="Calibri"/>
              </a:rPr>
              <a:t>We can see the simplest as possible explanation in Wikipedia: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924" y="3109123"/>
            <a:ext cx="5472608" cy="3444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246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Risk , uncertainty, randomness</a:t>
            </a:r>
          </a:p>
        </p:txBody>
      </p:sp>
      <p:sp>
        <p:nvSpPr>
          <p:cNvPr id="3" name="Prostokąt 2"/>
          <p:cNvSpPr/>
          <p:nvPr/>
        </p:nvSpPr>
        <p:spPr>
          <a:xfrm>
            <a:off x="214965" y="1691640"/>
            <a:ext cx="11762070" cy="3970318"/>
          </a:xfrm>
          <a:prstGeom prst="rect">
            <a:avLst/>
          </a:prstGeom>
        </p:spPr>
        <p:txBody>
          <a:bodyPr wrap="square">
            <a:spAutoFit/>
          </a:bodyPr>
          <a:lstStyle/>
          <a:p>
            <a:pPr algn="just"/>
            <a:r>
              <a:rPr lang="en-GB" sz="3600" noProof="0" dirty="0">
                <a:solidFill>
                  <a:srgbClr val="4BACC6">
                    <a:lumMod val="50000"/>
                  </a:srgbClr>
                </a:solidFill>
                <a:latin typeface="Calibri"/>
              </a:rPr>
              <a:t>According to Knight and Keynes (1921), we can distinguish two definitions of uncertainty.</a:t>
            </a:r>
          </a:p>
          <a:p>
            <a:pPr marL="571500" indent="-571500" algn="just">
              <a:buFont typeface="Arial" panose="020B0604020202020204" pitchFamily="34" charset="0"/>
              <a:buChar char="•"/>
            </a:pPr>
            <a:r>
              <a:rPr lang="en-GB" sz="3600" b="1" noProof="0" dirty="0">
                <a:solidFill>
                  <a:srgbClr val="4BACC6">
                    <a:lumMod val="50000"/>
                  </a:srgbClr>
                </a:solidFill>
                <a:latin typeface="Calibri"/>
              </a:rPr>
              <a:t>risk</a:t>
            </a:r>
            <a:r>
              <a:rPr lang="en-GB" sz="3600" noProof="0" dirty="0">
                <a:solidFill>
                  <a:srgbClr val="4BACC6">
                    <a:lumMod val="50000"/>
                  </a:srgbClr>
                </a:solidFill>
                <a:latin typeface="Calibri"/>
              </a:rPr>
              <a:t> refers to a situation that can be insured against and risk means we can define an array of outcomes with probabilities attached. </a:t>
            </a:r>
          </a:p>
          <a:p>
            <a:pPr marL="571500" indent="-571500" algn="just">
              <a:buFont typeface="Arial" panose="020B0604020202020204" pitchFamily="34" charset="0"/>
              <a:buChar char="•"/>
            </a:pPr>
            <a:r>
              <a:rPr lang="en-GB" sz="3600" b="1" noProof="0" dirty="0">
                <a:solidFill>
                  <a:srgbClr val="4BACC6">
                    <a:lumMod val="50000"/>
                  </a:srgbClr>
                </a:solidFill>
                <a:latin typeface="Calibri"/>
              </a:rPr>
              <a:t>uncertainty</a:t>
            </a:r>
            <a:r>
              <a:rPr lang="en-GB" sz="3600" noProof="0" dirty="0">
                <a:solidFill>
                  <a:srgbClr val="4BACC6">
                    <a:lumMod val="50000"/>
                  </a:srgbClr>
                </a:solidFill>
                <a:latin typeface="Calibri"/>
              </a:rPr>
              <a:t> to outcomes that cannot be insured against </a:t>
            </a:r>
          </a:p>
          <a:p>
            <a:pPr algn="just"/>
            <a:r>
              <a:rPr lang="en-GB" sz="3600" b="1" noProof="0" dirty="0">
                <a:solidFill>
                  <a:srgbClr val="4BACC6">
                    <a:lumMod val="50000"/>
                  </a:srgbClr>
                </a:solidFill>
              </a:rPr>
              <a:t>But in economic textbooks, we do not find the distinguish</a:t>
            </a:r>
            <a:r>
              <a:rPr lang="en-GB" sz="3600" noProof="0" dirty="0">
                <a:solidFill>
                  <a:srgbClr val="4BACC6">
                    <a:lumMod val="50000"/>
                  </a:srgbClr>
                </a:solidFill>
              </a:rPr>
              <a:t>. </a:t>
            </a:r>
            <a:endParaRPr lang="en-GB" sz="3600" noProof="0" dirty="0">
              <a:solidFill>
                <a:srgbClr val="4BACC6">
                  <a:lumMod val="50000"/>
                </a:srgbClr>
              </a:solidFill>
              <a:latin typeface="Calibri"/>
            </a:endParaRPr>
          </a:p>
        </p:txBody>
      </p:sp>
      <p:sp>
        <p:nvSpPr>
          <p:cNvPr id="4" name="AutoShape 2" descr="\Pr(A\land B)\leq \Pr(A)"/>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dirty="0">
              <a:solidFill>
                <a:prstClr val="black"/>
              </a:solidFill>
              <a:latin typeface="Calibri"/>
            </a:endParaRPr>
          </a:p>
        </p:txBody>
      </p:sp>
    </p:spTree>
    <p:extLst>
      <p:ext uri="{BB962C8B-B14F-4D97-AF65-F5344CB8AC3E}">
        <p14:creationId xmlns:p14="http://schemas.microsoft.com/office/powerpoint/2010/main" val="66727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The Monty Hall problem</a:t>
            </a:r>
          </a:p>
        </p:txBody>
      </p:sp>
      <p:sp>
        <p:nvSpPr>
          <p:cNvPr id="4" name="Prostokąt 3"/>
          <p:cNvSpPr/>
          <p:nvPr/>
        </p:nvSpPr>
        <p:spPr>
          <a:xfrm>
            <a:off x="506930" y="1340385"/>
            <a:ext cx="4199823" cy="523220"/>
          </a:xfrm>
          <a:prstGeom prst="rect">
            <a:avLst/>
          </a:prstGeom>
        </p:spPr>
        <p:txBody>
          <a:bodyPr wrap="square">
            <a:spAutoFit/>
          </a:bodyPr>
          <a:lstStyle/>
          <a:p>
            <a:r>
              <a:rPr lang="en-GB" sz="2800" b="1" noProof="0" dirty="0">
                <a:solidFill>
                  <a:srgbClr val="4BACC6">
                    <a:lumMod val="50000"/>
                  </a:srgbClr>
                </a:solidFill>
              </a:rPr>
              <a:t>We can experience it. </a:t>
            </a:r>
            <a:endParaRPr lang="en-GB" sz="2800" noProof="0" dirty="0"/>
          </a:p>
        </p:txBody>
      </p:sp>
      <p:pic>
        <p:nvPicPr>
          <p:cNvPr id="6" name="Obraz 5"/>
          <p:cNvPicPr>
            <a:picLocks noChangeAspect="1"/>
          </p:cNvPicPr>
          <p:nvPr/>
        </p:nvPicPr>
        <p:blipFill>
          <a:blip r:embed="rId2"/>
          <a:stretch>
            <a:fillRect/>
          </a:stretch>
        </p:blipFill>
        <p:spPr>
          <a:xfrm>
            <a:off x="3200399" y="2060990"/>
            <a:ext cx="6108711" cy="4363365"/>
          </a:xfrm>
          <a:prstGeom prst="rect">
            <a:avLst/>
          </a:prstGeom>
        </p:spPr>
      </p:pic>
    </p:spTree>
    <p:extLst>
      <p:ext uri="{BB962C8B-B14F-4D97-AF65-F5344CB8AC3E}">
        <p14:creationId xmlns:p14="http://schemas.microsoft.com/office/powerpoint/2010/main" val="314979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The Monty Hall problem (</a:t>
            </a:r>
            <a:r>
              <a:rPr lang="en-GB" sz="3600" b="1" i="1" noProof="0" dirty="0" err="1">
                <a:solidFill>
                  <a:schemeClr val="accent5">
                    <a:lumMod val="50000"/>
                  </a:schemeClr>
                </a:solidFill>
              </a:rPr>
              <a:t>vos</a:t>
            </a:r>
            <a:r>
              <a:rPr lang="en-GB" sz="3600" b="1" i="1" noProof="0" dirty="0">
                <a:solidFill>
                  <a:schemeClr val="accent5">
                    <a:lumMod val="50000"/>
                  </a:schemeClr>
                </a:solidFill>
              </a:rPr>
              <a:t> Savant 1990)  </a:t>
            </a:r>
          </a:p>
        </p:txBody>
      </p:sp>
      <p:sp>
        <p:nvSpPr>
          <p:cNvPr id="3" name="Prostokąt 2"/>
          <p:cNvSpPr/>
          <p:nvPr/>
        </p:nvSpPr>
        <p:spPr>
          <a:xfrm>
            <a:off x="654518" y="1196753"/>
            <a:ext cx="9545938" cy="461665"/>
          </a:xfrm>
          <a:prstGeom prst="rect">
            <a:avLst/>
          </a:prstGeom>
        </p:spPr>
        <p:txBody>
          <a:bodyPr wrap="square">
            <a:spAutoFit/>
          </a:bodyPr>
          <a:lstStyle/>
          <a:p>
            <a:r>
              <a:rPr lang="en-GB" sz="2400" b="1" noProof="0" dirty="0">
                <a:solidFill>
                  <a:srgbClr val="4BACC6">
                    <a:lumMod val="50000"/>
                  </a:srgbClr>
                </a:solidFill>
                <a:latin typeface="Calibri"/>
              </a:rPr>
              <a:t>Results of MC </a:t>
            </a:r>
            <a:r>
              <a:rPr lang="en-GB" sz="2400" b="1" noProof="0" dirty="0" err="1">
                <a:solidFill>
                  <a:srgbClr val="4BACC6">
                    <a:lumMod val="50000"/>
                  </a:srgbClr>
                </a:solidFill>
                <a:latin typeface="Calibri"/>
              </a:rPr>
              <a:t>symulations</a:t>
            </a:r>
            <a:r>
              <a:rPr lang="en-GB" sz="2400" b="1" noProof="0" dirty="0">
                <a:solidFill>
                  <a:srgbClr val="4BACC6">
                    <a:lumMod val="50000"/>
                  </a:srgbClr>
                </a:solidFill>
                <a:latin typeface="Calibri"/>
              </a:rPr>
              <a:t> show that it is profitable to switch the door. </a:t>
            </a:r>
          </a:p>
        </p:txBody>
      </p:sp>
      <p:sp>
        <p:nvSpPr>
          <p:cNvPr id="4" name="Prostokąt 3"/>
          <p:cNvSpPr/>
          <p:nvPr/>
        </p:nvSpPr>
        <p:spPr>
          <a:xfrm>
            <a:off x="5608994" y="1841242"/>
            <a:ext cx="4680520" cy="5016758"/>
          </a:xfrm>
          <a:prstGeom prst="rect">
            <a:avLst/>
          </a:prstGeom>
        </p:spPr>
        <p:txBody>
          <a:bodyPr wrap="square">
            <a:spAutoFit/>
          </a:bodyPr>
          <a:lstStyle/>
          <a:p>
            <a:r>
              <a:rPr lang="en-GB" sz="1000" b="1" noProof="0" dirty="0">
                <a:solidFill>
                  <a:srgbClr val="4BACC6">
                    <a:lumMod val="50000"/>
                  </a:srgbClr>
                </a:solidFill>
                <a:latin typeface="Calibri"/>
              </a:rPr>
              <a:t>###### Check, installation and loading of required packages #######</a:t>
            </a:r>
          </a:p>
          <a:p>
            <a:r>
              <a:rPr lang="en-GB" sz="1000" b="1" noProof="0" dirty="0" err="1">
                <a:solidFill>
                  <a:srgbClr val="4BACC6">
                    <a:lumMod val="50000"/>
                  </a:srgbClr>
                </a:solidFill>
                <a:latin typeface="Calibri"/>
              </a:rPr>
              <a:t>requiredPackages</a:t>
            </a:r>
            <a:r>
              <a:rPr lang="en-GB" sz="1000" b="1" noProof="0" dirty="0">
                <a:solidFill>
                  <a:srgbClr val="4BACC6">
                    <a:lumMod val="50000"/>
                  </a:srgbClr>
                </a:solidFill>
                <a:latin typeface="Calibri"/>
              </a:rPr>
              <a:t> = c("</a:t>
            </a:r>
            <a:r>
              <a:rPr lang="en-GB" sz="1000" b="1" noProof="0" dirty="0" err="1">
                <a:solidFill>
                  <a:srgbClr val="4BACC6">
                    <a:lumMod val="50000"/>
                  </a:srgbClr>
                </a:solidFill>
                <a:latin typeface="Calibri"/>
              </a:rPr>
              <a:t>dplyr</a:t>
            </a:r>
            <a:r>
              <a:rPr lang="en-GB" sz="1000" b="1" noProof="0" dirty="0">
                <a:solidFill>
                  <a:srgbClr val="4BACC6">
                    <a:lumMod val="50000"/>
                  </a:srgbClr>
                </a:solidFill>
                <a:latin typeface="Calibri"/>
              </a:rPr>
              <a:t>", "ggplot2") # list of required packages</a:t>
            </a:r>
          </a:p>
          <a:p>
            <a:r>
              <a:rPr lang="en-GB" sz="1000" b="1" noProof="0" dirty="0">
                <a:solidFill>
                  <a:srgbClr val="4BACC6">
                    <a:lumMod val="50000"/>
                  </a:srgbClr>
                </a:solidFill>
                <a:latin typeface="Calibri"/>
              </a:rPr>
              <a:t>for(</a:t>
            </a:r>
            <a:r>
              <a:rPr lang="en-GB" sz="1000" b="1" noProof="0" dirty="0" err="1">
                <a:solidFill>
                  <a:srgbClr val="4BACC6">
                    <a:lumMod val="50000"/>
                  </a:srgbClr>
                </a:solidFill>
                <a:latin typeface="Calibri"/>
              </a:rPr>
              <a:t>i</a:t>
            </a:r>
            <a:r>
              <a:rPr lang="en-GB" sz="1000" b="1" noProof="0" dirty="0">
                <a:solidFill>
                  <a:srgbClr val="4BACC6">
                    <a:lumMod val="50000"/>
                  </a:srgbClr>
                </a:solidFill>
                <a:latin typeface="Calibri"/>
              </a:rPr>
              <a:t> in </a:t>
            </a:r>
            <a:r>
              <a:rPr lang="en-GB" sz="1000" b="1" noProof="0" dirty="0" err="1">
                <a:solidFill>
                  <a:srgbClr val="4BACC6">
                    <a:lumMod val="50000"/>
                  </a:srgbClr>
                </a:solidFill>
                <a:latin typeface="Calibri"/>
              </a:rPr>
              <a:t>requiredPackages</a:t>
            </a:r>
            <a:r>
              <a:rPr lang="en-GB" sz="1000" b="1" noProof="0" dirty="0">
                <a:solidFill>
                  <a:srgbClr val="4BACC6">
                    <a:lumMod val="50000"/>
                  </a:srgbClr>
                </a:solidFill>
                <a:latin typeface="Calibri"/>
              </a:rPr>
              <a:t>){</a:t>
            </a:r>
          </a:p>
          <a:p>
            <a:r>
              <a:rPr lang="en-GB" sz="1000" b="1" noProof="0" dirty="0">
                <a:solidFill>
                  <a:srgbClr val="4BACC6">
                    <a:lumMod val="50000"/>
                  </a:srgbClr>
                </a:solidFill>
                <a:latin typeface="Calibri"/>
              </a:rPr>
              <a:t>  if(!require(</a:t>
            </a:r>
            <a:r>
              <a:rPr lang="en-GB" sz="1000" b="1" noProof="0" dirty="0" err="1">
                <a:solidFill>
                  <a:srgbClr val="4BACC6">
                    <a:lumMod val="50000"/>
                  </a:srgbClr>
                </a:solidFill>
                <a:latin typeface="Calibri"/>
              </a:rPr>
              <a:t>i,character.only</a:t>
            </a:r>
            <a:r>
              <a:rPr lang="en-GB" sz="1000" b="1" noProof="0" dirty="0">
                <a:solidFill>
                  <a:srgbClr val="4BACC6">
                    <a:lumMod val="50000"/>
                  </a:srgbClr>
                </a:solidFill>
                <a:latin typeface="Calibri"/>
              </a:rPr>
              <a:t> = TRUE)) </a:t>
            </a:r>
            <a:r>
              <a:rPr lang="en-GB" sz="1000" b="1" noProof="0" dirty="0" err="1">
                <a:solidFill>
                  <a:srgbClr val="4BACC6">
                    <a:lumMod val="50000"/>
                  </a:srgbClr>
                </a:solidFill>
                <a:latin typeface="Calibri"/>
              </a:rPr>
              <a:t>install.packages</a:t>
            </a:r>
            <a:r>
              <a:rPr lang="en-GB" sz="1000" b="1" noProof="0" dirty="0">
                <a:solidFill>
                  <a:srgbClr val="4BACC6">
                    <a:lumMod val="50000"/>
                  </a:srgbClr>
                </a:solidFill>
                <a:latin typeface="Calibri"/>
              </a:rPr>
              <a:t>(</a:t>
            </a:r>
            <a:r>
              <a:rPr lang="en-GB" sz="1000" b="1" noProof="0" dirty="0" err="1">
                <a:solidFill>
                  <a:srgbClr val="4BACC6">
                    <a:lumMod val="50000"/>
                  </a:srgbClr>
                </a:solidFill>
                <a:latin typeface="Calibri"/>
              </a:rPr>
              <a:t>i</a:t>
            </a:r>
            <a:r>
              <a:rPr lang="en-GB" sz="1000" b="1" noProof="0" dirty="0">
                <a:solidFill>
                  <a:srgbClr val="4BACC6">
                    <a:lumMod val="50000"/>
                  </a:srgbClr>
                </a:solidFill>
                <a:latin typeface="Calibri"/>
              </a:rPr>
              <a:t>)</a:t>
            </a:r>
          </a:p>
          <a:p>
            <a:r>
              <a:rPr lang="en-GB" sz="1000" b="1" noProof="0" dirty="0">
                <a:solidFill>
                  <a:srgbClr val="4BACC6">
                    <a:lumMod val="50000"/>
                  </a:srgbClr>
                </a:solidFill>
                <a:latin typeface="Calibri"/>
              </a:rPr>
              <a:t>  library(</a:t>
            </a:r>
            <a:r>
              <a:rPr lang="en-GB" sz="1000" b="1" noProof="0" dirty="0" err="1">
                <a:solidFill>
                  <a:srgbClr val="4BACC6">
                    <a:lumMod val="50000"/>
                  </a:srgbClr>
                </a:solidFill>
                <a:latin typeface="Calibri"/>
              </a:rPr>
              <a:t>i,character.only</a:t>
            </a:r>
            <a:r>
              <a:rPr lang="en-GB" sz="1000" b="1" noProof="0" dirty="0">
                <a:solidFill>
                  <a:srgbClr val="4BACC6">
                    <a:lumMod val="50000"/>
                  </a:srgbClr>
                </a:solidFill>
                <a:latin typeface="Calibri"/>
              </a:rPr>
              <a:t> = TRUE) } </a:t>
            </a:r>
          </a:p>
          <a:p>
            <a:endParaRPr lang="en-GB" sz="1000" b="1" noProof="0" dirty="0">
              <a:solidFill>
                <a:srgbClr val="4BACC6">
                  <a:lumMod val="50000"/>
                </a:srgbClr>
              </a:solidFill>
              <a:latin typeface="Calibri"/>
            </a:endParaRPr>
          </a:p>
          <a:p>
            <a:r>
              <a:rPr lang="en-GB" sz="1000" b="1" noProof="0" dirty="0">
                <a:solidFill>
                  <a:srgbClr val="4BACC6">
                    <a:lumMod val="50000"/>
                  </a:srgbClr>
                </a:solidFill>
                <a:latin typeface="Calibri"/>
              </a:rPr>
              <a:t>doors &lt;- 1:5</a:t>
            </a:r>
          </a:p>
          <a:p>
            <a:r>
              <a:rPr lang="en-GB" sz="1000" b="1" noProof="0" dirty="0" err="1">
                <a:solidFill>
                  <a:srgbClr val="4BACC6">
                    <a:lumMod val="50000"/>
                  </a:srgbClr>
                </a:solidFill>
                <a:latin typeface="Calibri"/>
              </a:rPr>
              <a:t>sample_doors</a:t>
            </a:r>
            <a:r>
              <a:rPr lang="en-GB" sz="1000" b="1" noProof="0" dirty="0">
                <a:solidFill>
                  <a:srgbClr val="4BACC6">
                    <a:lumMod val="50000"/>
                  </a:srgbClr>
                </a:solidFill>
                <a:latin typeface="Calibri"/>
              </a:rPr>
              <a:t> &lt;- function() { return(sample(doors, size = 1000, replace = TRUE))}</a:t>
            </a:r>
          </a:p>
          <a:p>
            <a:endParaRPr lang="en-GB" sz="1000" b="1" noProof="0" dirty="0">
              <a:solidFill>
                <a:srgbClr val="4BACC6">
                  <a:lumMod val="50000"/>
                </a:srgbClr>
              </a:solidFill>
              <a:latin typeface="Calibri"/>
            </a:endParaRPr>
          </a:p>
          <a:p>
            <a:r>
              <a:rPr lang="en-GB" sz="1000" b="1" noProof="0" dirty="0">
                <a:solidFill>
                  <a:srgbClr val="4BACC6">
                    <a:lumMod val="50000"/>
                  </a:srgbClr>
                </a:solidFill>
                <a:latin typeface="Calibri"/>
              </a:rPr>
              <a:t>games &lt;- </a:t>
            </a:r>
            <a:r>
              <a:rPr lang="en-GB" sz="1000" b="1" noProof="0" dirty="0" err="1">
                <a:solidFill>
                  <a:srgbClr val="4BACC6">
                    <a:lumMod val="50000"/>
                  </a:srgbClr>
                </a:solidFill>
                <a:latin typeface="Calibri"/>
              </a:rPr>
              <a:t>data.frame</a:t>
            </a:r>
            <a:r>
              <a:rPr lang="en-GB" sz="1000" b="1" noProof="0" dirty="0">
                <a:solidFill>
                  <a:srgbClr val="4BACC6">
                    <a:lumMod val="50000"/>
                  </a:srgbClr>
                </a:solidFill>
                <a:latin typeface="Calibri"/>
              </a:rPr>
              <a:t>(prize = </a:t>
            </a:r>
            <a:r>
              <a:rPr lang="en-GB" sz="1000" b="1" noProof="0" dirty="0" err="1">
                <a:solidFill>
                  <a:srgbClr val="4BACC6">
                    <a:lumMod val="50000"/>
                  </a:srgbClr>
                </a:solidFill>
                <a:latin typeface="Calibri"/>
              </a:rPr>
              <a:t>sample_doors</a:t>
            </a:r>
            <a:r>
              <a:rPr lang="en-GB" sz="1000" b="1" noProof="0" dirty="0">
                <a:solidFill>
                  <a:srgbClr val="4BACC6">
                    <a:lumMod val="50000"/>
                  </a:srgbClr>
                </a:solidFill>
                <a:latin typeface="Calibri"/>
              </a:rPr>
              <a:t>(), pick = </a:t>
            </a:r>
            <a:r>
              <a:rPr lang="en-GB" sz="1000" b="1" noProof="0" dirty="0" err="1">
                <a:solidFill>
                  <a:srgbClr val="4BACC6">
                    <a:lumMod val="50000"/>
                  </a:srgbClr>
                </a:solidFill>
                <a:latin typeface="Calibri"/>
              </a:rPr>
              <a:t>sample_doors</a:t>
            </a:r>
            <a:r>
              <a:rPr lang="en-GB" sz="1000" b="1" noProof="0" dirty="0">
                <a:solidFill>
                  <a:srgbClr val="4BACC6">
                    <a:lumMod val="50000"/>
                  </a:srgbClr>
                </a:solidFill>
                <a:latin typeface="Calibri"/>
              </a:rPr>
              <a:t>())</a:t>
            </a:r>
          </a:p>
          <a:p>
            <a:endParaRPr lang="en-GB" sz="1000" b="1" noProof="0" dirty="0">
              <a:solidFill>
                <a:srgbClr val="4BACC6">
                  <a:lumMod val="50000"/>
                </a:srgbClr>
              </a:solidFill>
              <a:latin typeface="Calibri"/>
            </a:endParaRPr>
          </a:p>
          <a:p>
            <a:r>
              <a:rPr lang="en-GB" sz="1000" b="1" noProof="0" dirty="0" err="1">
                <a:solidFill>
                  <a:srgbClr val="4BACC6">
                    <a:lumMod val="50000"/>
                  </a:srgbClr>
                </a:solidFill>
                <a:latin typeface="Calibri"/>
              </a:rPr>
              <a:t>games$strategy</a:t>
            </a:r>
            <a:r>
              <a:rPr lang="en-GB" sz="1000" b="1" noProof="0" dirty="0">
                <a:solidFill>
                  <a:srgbClr val="4BACC6">
                    <a:lumMod val="50000"/>
                  </a:srgbClr>
                </a:solidFill>
                <a:latin typeface="Calibri"/>
              </a:rPr>
              <a:t> &lt;- factor(</a:t>
            </a:r>
            <a:r>
              <a:rPr lang="en-GB" sz="1000" b="1" noProof="0" dirty="0" err="1">
                <a:solidFill>
                  <a:srgbClr val="4BACC6">
                    <a:lumMod val="50000"/>
                  </a:srgbClr>
                </a:solidFill>
                <a:latin typeface="Calibri"/>
              </a:rPr>
              <a:t>ifelse</a:t>
            </a:r>
            <a:r>
              <a:rPr lang="en-GB" sz="1000" b="1" noProof="0" dirty="0">
                <a:solidFill>
                  <a:srgbClr val="4BACC6">
                    <a:lumMod val="50000"/>
                  </a:srgbClr>
                </a:solidFill>
                <a:latin typeface="Calibri"/>
              </a:rPr>
              <a:t>(</a:t>
            </a:r>
            <a:r>
              <a:rPr lang="en-GB" sz="1000" b="1" noProof="0" dirty="0" err="1">
                <a:solidFill>
                  <a:srgbClr val="4BACC6">
                    <a:lumMod val="50000"/>
                  </a:srgbClr>
                </a:solidFill>
                <a:latin typeface="Calibri"/>
              </a:rPr>
              <a:t>games$prize</a:t>
            </a:r>
            <a:r>
              <a:rPr lang="en-GB" sz="1000" b="1" noProof="0" dirty="0">
                <a:solidFill>
                  <a:srgbClr val="4BACC6">
                    <a:lumMod val="50000"/>
                  </a:srgbClr>
                </a:solidFill>
                <a:latin typeface="Calibri"/>
              </a:rPr>
              <a:t> == </a:t>
            </a:r>
            <a:r>
              <a:rPr lang="en-GB" sz="1000" b="1" noProof="0" dirty="0" err="1">
                <a:solidFill>
                  <a:srgbClr val="4BACC6">
                    <a:lumMod val="50000"/>
                  </a:srgbClr>
                </a:solidFill>
                <a:latin typeface="Calibri"/>
              </a:rPr>
              <a:t>games$pick</a:t>
            </a:r>
            <a:r>
              <a:rPr lang="en-GB" sz="1000" b="1" noProof="0" dirty="0">
                <a:solidFill>
                  <a:srgbClr val="4BACC6">
                    <a:lumMod val="50000"/>
                  </a:srgbClr>
                </a:solidFill>
                <a:latin typeface="Calibri"/>
              </a:rPr>
              <a:t>, 'stay', 'switch'))</a:t>
            </a:r>
          </a:p>
          <a:p>
            <a:endParaRPr lang="en-GB" sz="1000" b="1" noProof="0" dirty="0">
              <a:solidFill>
                <a:srgbClr val="4BACC6">
                  <a:lumMod val="50000"/>
                </a:srgbClr>
              </a:solidFill>
              <a:latin typeface="Calibri"/>
            </a:endParaRPr>
          </a:p>
          <a:p>
            <a:r>
              <a:rPr lang="en-GB" sz="1000" b="1" noProof="0" dirty="0" err="1">
                <a:solidFill>
                  <a:srgbClr val="4BACC6">
                    <a:lumMod val="50000"/>
                  </a:srgbClr>
                </a:solidFill>
                <a:latin typeface="Calibri"/>
              </a:rPr>
              <a:t>monte_show</a:t>
            </a:r>
            <a:r>
              <a:rPr lang="en-GB" sz="1000" b="1" noProof="0" dirty="0">
                <a:solidFill>
                  <a:srgbClr val="4BACC6">
                    <a:lumMod val="50000"/>
                  </a:srgbClr>
                </a:solidFill>
                <a:latin typeface="Calibri"/>
              </a:rPr>
              <a:t> &lt;- function(prize, pick) {</a:t>
            </a:r>
          </a:p>
          <a:p>
            <a:r>
              <a:rPr lang="en-GB" sz="1000" b="1" noProof="0" dirty="0">
                <a:solidFill>
                  <a:srgbClr val="4BACC6">
                    <a:lumMod val="50000"/>
                  </a:srgbClr>
                </a:solidFill>
                <a:latin typeface="Calibri"/>
              </a:rPr>
              <a:t>  remaining &lt;- </a:t>
            </a:r>
            <a:r>
              <a:rPr lang="en-GB" sz="1000" b="1" noProof="0" dirty="0" err="1">
                <a:solidFill>
                  <a:srgbClr val="4BACC6">
                    <a:lumMod val="50000"/>
                  </a:srgbClr>
                </a:solidFill>
                <a:latin typeface="Calibri"/>
              </a:rPr>
              <a:t>setdiff</a:t>
            </a:r>
            <a:r>
              <a:rPr lang="en-GB" sz="1000" b="1" noProof="0" dirty="0">
                <a:solidFill>
                  <a:srgbClr val="4BACC6">
                    <a:lumMod val="50000"/>
                  </a:srgbClr>
                </a:solidFill>
                <a:latin typeface="Calibri"/>
              </a:rPr>
              <a:t>(doors, c(prize, pick))</a:t>
            </a:r>
          </a:p>
          <a:p>
            <a:r>
              <a:rPr lang="en-GB" sz="1000" b="1" noProof="0" dirty="0">
                <a:solidFill>
                  <a:srgbClr val="4BACC6">
                    <a:lumMod val="50000"/>
                  </a:srgbClr>
                </a:solidFill>
                <a:latin typeface="Calibri"/>
              </a:rPr>
              <a:t>  return(</a:t>
            </a:r>
            <a:r>
              <a:rPr lang="en-GB" sz="1000" b="1" noProof="0" dirty="0" err="1">
                <a:solidFill>
                  <a:srgbClr val="4BACC6">
                    <a:lumMod val="50000"/>
                  </a:srgbClr>
                </a:solidFill>
                <a:latin typeface="Calibri"/>
              </a:rPr>
              <a:t>ifelse</a:t>
            </a:r>
            <a:r>
              <a:rPr lang="en-GB" sz="1000" b="1" noProof="0" dirty="0">
                <a:solidFill>
                  <a:srgbClr val="4BACC6">
                    <a:lumMod val="50000"/>
                  </a:srgbClr>
                </a:solidFill>
                <a:latin typeface="Calibri"/>
              </a:rPr>
              <a:t>(length(remaining)==1,</a:t>
            </a:r>
          </a:p>
          <a:p>
            <a:r>
              <a:rPr lang="en-GB" sz="1000" b="1" noProof="0" dirty="0">
                <a:solidFill>
                  <a:srgbClr val="4BACC6">
                    <a:lumMod val="50000"/>
                  </a:srgbClr>
                </a:solidFill>
                <a:latin typeface="Calibri"/>
              </a:rPr>
              <a:t>                remaining,</a:t>
            </a:r>
          </a:p>
          <a:p>
            <a:r>
              <a:rPr lang="en-GB" sz="1000" b="1" noProof="0" dirty="0">
                <a:solidFill>
                  <a:srgbClr val="4BACC6">
                    <a:lumMod val="50000"/>
                  </a:srgbClr>
                </a:solidFill>
                <a:latin typeface="Calibri"/>
              </a:rPr>
              <a:t>                sample(remaining, 1)))</a:t>
            </a:r>
          </a:p>
          <a:p>
            <a:r>
              <a:rPr lang="en-GB" sz="1000" b="1" noProof="0" dirty="0">
                <a:solidFill>
                  <a:srgbClr val="4BACC6">
                    <a:lumMod val="50000"/>
                  </a:srgbClr>
                </a:solidFill>
                <a:latin typeface="Calibri"/>
              </a:rPr>
              <a:t>}</a:t>
            </a:r>
          </a:p>
          <a:p>
            <a:endParaRPr lang="en-GB" sz="1000" b="1" noProof="0" dirty="0">
              <a:solidFill>
                <a:srgbClr val="4BACC6">
                  <a:lumMod val="50000"/>
                </a:srgbClr>
              </a:solidFill>
              <a:latin typeface="Calibri"/>
            </a:endParaRPr>
          </a:p>
          <a:p>
            <a:r>
              <a:rPr lang="en-GB" sz="1000" b="1" noProof="0" dirty="0">
                <a:solidFill>
                  <a:srgbClr val="4BACC6">
                    <a:lumMod val="50000"/>
                  </a:srgbClr>
                </a:solidFill>
                <a:latin typeface="Calibri"/>
              </a:rPr>
              <a:t>games &lt;- games %&gt;%</a:t>
            </a:r>
          </a:p>
          <a:p>
            <a:r>
              <a:rPr lang="en-GB" sz="1000" b="1" noProof="0" dirty="0">
                <a:solidFill>
                  <a:srgbClr val="4BACC6">
                    <a:lumMod val="50000"/>
                  </a:srgbClr>
                </a:solidFill>
                <a:latin typeface="Calibri"/>
              </a:rPr>
              <a:t>  </a:t>
            </a:r>
            <a:r>
              <a:rPr lang="en-GB" sz="1000" b="1" noProof="0" dirty="0" err="1">
                <a:solidFill>
                  <a:srgbClr val="4BACC6">
                    <a:lumMod val="50000"/>
                  </a:srgbClr>
                </a:solidFill>
                <a:latin typeface="Calibri"/>
              </a:rPr>
              <a:t>rowwise</a:t>
            </a:r>
            <a:r>
              <a:rPr lang="en-GB" sz="1000" b="1" noProof="0" dirty="0">
                <a:solidFill>
                  <a:srgbClr val="4BACC6">
                    <a:lumMod val="50000"/>
                  </a:srgbClr>
                </a:solidFill>
                <a:latin typeface="Calibri"/>
              </a:rPr>
              <a:t> %&gt;%</a:t>
            </a:r>
          </a:p>
          <a:p>
            <a:r>
              <a:rPr lang="en-GB" sz="1000" b="1" noProof="0" dirty="0">
                <a:solidFill>
                  <a:srgbClr val="4BACC6">
                    <a:lumMod val="50000"/>
                  </a:srgbClr>
                </a:solidFill>
                <a:latin typeface="Calibri"/>
              </a:rPr>
              <a:t>  mutate(shown = </a:t>
            </a:r>
            <a:r>
              <a:rPr lang="en-GB" sz="1000" b="1" noProof="0" dirty="0" err="1">
                <a:solidFill>
                  <a:srgbClr val="4BACC6">
                    <a:lumMod val="50000"/>
                  </a:srgbClr>
                </a:solidFill>
                <a:latin typeface="Calibri"/>
              </a:rPr>
              <a:t>monte_show</a:t>
            </a:r>
            <a:r>
              <a:rPr lang="en-GB" sz="1000" b="1" noProof="0" dirty="0">
                <a:solidFill>
                  <a:srgbClr val="4BACC6">
                    <a:lumMod val="50000"/>
                  </a:srgbClr>
                </a:solidFill>
                <a:latin typeface="Calibri"/>
              </a:rPr>
              <a:t>(prize, pick),</a:t>
            </a:r>
          </a:p>
          <a:p>
            <a:r>
              <a:rPr lang="en-GB" sz="1000" b="1" noProof="0" dirty="0">
                <a:solidFill>
                  <a:srgbClr val="4BACC6">
                    <a:lumMod val="50000"/>
                  </a:srgbClr>
                </a:solidFill>
                <a:latin typeface="Calibri"/>
              </a:rPr>
              <a:t>         stay = pick,</a:t>
            </a:r>
          </a:p>
          <a:p>
            <a:r>
              <a:rPr lang="en-GB" sz="1000" b="1" noProof="0" dirty="0">
                <a:solidFill>
                  <a:srgbClr val="4BACC6">
                    <a:lumMod val="50000"/>
                  </a:srgbClr>
                </a:solidFill>
                <a:latin typeface="Calibri"/>
              </a:rPr>
              <a:t>         switch = </a:t>
            </a:r>
            <a:r>
              <a:rPr lang="en-GB" sz="1000" b="1" noProof="0" dirty="0" err="1">
                <a:solidFill>
                  <a:srgbClr val="4BACC6">
                    <a:lumMod val="50000"/>
                  </a:srgbClr>
                </a:solidFill>
                <a:latin typeface="Calibri"/>
              </a:rPr>
              <a:t>setdiff</a:t>
            </a:r>
            <a:r>
              <a:rPr lang="en-GB" sz="1000" b="1" noProof="0" dirty="0">
                <a:solidFill>
                  <a:srgbClr val="4BACC6">
                    <a:lumMod val="50000"/>
                  </a:srgbClr>
                </a:solidFill>
                <a:latin typeface="Calibri"/>
              </a:rPr>
              <a:t>(doors, c(pick, shown)),</a:t>
            </a:r>
          </a:p>
          <a:p>
            <a:r>
              <a:rPr lang="en-GB" sz="1000" b="1" noProof="0" dirty="0">
                <a:solidFill>
                  <a:srgbClr val="4BACC6">
                    <a:lumMod val="50000"/>
                  </a:srgbClr>
                </a:solidFill>
                <a:latin typeface="Calibri"/>
              </a:rPr>
              <a:t>         strategy = factor(</a:t>
            </a:r>
            <a:r>
              <a:rPr lang="en-GB" sz="1000" b="1" noProof="0" dirty="0" err="1">
                <a:solidFill>
                  <a:srgbClr val="4BACC6">
                    <a:lumMod val="50000"/>
                  </a:srgbClr>
                </a:solidFill>
                <a:latin typeface="Calibri"/>
              </a:rPr>
              <a:t>ifelse</a:t>
            </a:r>
            <a:r>
              <a:rPr lang="en-GB" sz="1000" b="1" noProof="0" dirty="0">
                <a:solidFill>
                  <a:srgbClr val="4BACC6">
                    <a:lumMod val="50000"/>
                  </a:srgbClr>
                </a:solidFill>
                <a:latin typeface="Calibri"/>
              </a:rPr>
              <a:t>(prize == stay, 'stay', 'switch')))</a:t>
            </a:r>
          </a:p>
          <a:p>
            <a:endParaRPr lang="en-GB" sz="1000" b="1" noProof="0" dirty="0">
              <a:solidFill>
                <a:srgbClr val="4BACC6">
                  <a:lumMod val="50000"/>
                </a:srgbClr>
              </a:solidFill>
              <a:latin typeface="Calibri"/>
            </a:endParaRPr>
          </a:p>
          <a:p>
            <a:r>
              <a:rPr lang="en-GB" sz="1000" b="1" noProof="0" dirty="0" err="1">
                <a:solidFill>
                  <a:srgbClr val="4BACC6">
                    <a:lumMod val="50000"/>
                  </a:srgbClr>
                </a:solidFill>
                <a:latin typeface="Calibri"/>
              </a:rPr>
              <a:t>qplot</a:t>
            </a:r>
            <a:r>
              <a:rPr lang="en-GB" sz="1000" b="1" noProof="0" dirty="0">
                <a:solidFill>
                  <a:srgbClr val="4BACC6">
                    <a:lumMod val="50000"/>
                  </a:srgbClr>
                </a:solidFill>
                <a:latin typeface="Calibri"/>
              </a:rPr>
              <a:t>(strategy, data = games, fill = strategy, </a:t>
            </a:r>
            <a:r>
              <a:rPr lang="en-GB" sz="1000" b="1" noProof="0" dirty="0" err="1">
                <a:solidFill>
                  <a:srgbClr val="4BACC6">
                    <a:lumMod val="50000"/>
                  </a:srgbClr>
                </a:solidFill>
                <a:latin typeface="Calibri"/>
              </a:rPr>
              <a:t>geom</a:t>
            </a:r>
            <a:r>
              <a:rPr lang="en-GB" sz="1000" b="1" noProof="0" dirty="0">
                <a:solidFill>
                  <a:srgbClr val="4BACC6">
                    <a:lumMod val="50000"/>
                  </a:srgbClr>
                </a:solidFill>
                <a:latin typeface="Calibri"/>
              </a:rPr>
              <a:t> = 'bar') + </a:t>
            </a:r>
          </a:p>
          <a:p>
            <a:r>
              <a:rPr lang="en-GB" sz="1000" b="1" noProof="0" dirty="0">
                <a:solidFill>
                  <a:srgbClr val="4BACC6">
                    <a:lumMod val="50000"/>
                  </a:srgbClr>
                </a:solidFill>
                <a:latin typeface="Calibri"/>
              </a:rPr>
              <a:t>  </a:t>
            </a:r>
            <a:r>
              <a:rPr lang="en-GB" sz="1000" b="1" noProof="0" dirty="0" err="1">
                <a:solidFill>
                  <a:srgbClr val="4BACC6">
                    <a:lumMod val="50000"/>
                  </a:srgbClr>
                </a:solidFill>
                <a:latin typeface="Calibri"/>
              </a:rPr>
              <a:t>xlab</a:t>
            </a:r>
            <a:r>
              <a:rPr lang="en-GB" sz="1000" b="1" noProof="0" dirty="0">
                <a:solidFill>
                  <a:srgbClr val="4BACC6">
                    <a:lumMod val="50000"/>
                  </a:srgbClr>
                </a:solidFill>
                <a:latin typeface="Calibri"/>
              </a:rPr>
              <a:t>('Winning Strategy') +</a:t>
            </a:r>
          </a:p>
          <a:p>
            <a:r>
              <a:rPr lang="en-GB" sz="1000" b="1" noProof="0" dirty="0">
                <a:solidFill>
                  <a:srgbClr val="4BACC6">
                    <a:lumMod val="50000"/>
                  </a:srgbClr>
                </a:solidFill>
                <a:latin typeface="Calibri"/>
              </a:rPr>
              <a:t>  </a:t>
            </a:r>
            <a:r>
              <a:rPr lang="en-GB" sz="1000" b="1" noProof="0" dirty="0" err="1">
                <a:solidFill>
                  <a:srgbClr val="4BACC6">
                    <a:lumMod val="50000"/>
                  </a:srgbClr>
                </a:solidFill>
                <a:latin typeface="Calibri"/>
              </a:rPr>
              <a:t>ggtitle</a:t>
            </a:r>
            <a:r>
              <a:rPr lang="en-GB" sz="1000" b="1" noProof="0" dirty="0">
                <a:solidFill>
                  <a:srgbClr val="4BACC6">
                    <a:lumMod val="50000"/>
                  </a:srgbClr>
                </a:solidFill>
                <a:latin typeface="Calibri"/>
              </a:rPr>
              <a:t>('Monty Hall Problem Simulation')</a:t>
            </a:r>
          </a:p>
          <a:p>
            <a:r>
              <a:rPr lang="en-GB" sz="1000" b="1" noProof="0" dirty="0">
                <a:solidFill>
                  <a:srgbClr val="4BACC6">
                    <a:lumMod val="50000"/>
                  </a:srgbClr>
                </a:solidFill>
                <a:latin typeface="Calibri"/>
              </a:rPr>
              <a:t># http://hoolihan.net/blog-tim/2017/03/22/simulating-monty-hall-problem-r/</a:t>
            </a:r>
          </a:p>
          <a:p>
            <a:endParaRPr lang="en-GB" sz="1000" noProof="0" dirty="0">
              <a:solidFill>
                <a:prstClr val="black"/>
              </a:solidFill>
              <a:latin typeface="Calibri"/>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461" y="4662045"/>
            <a:ext cx="3185170" cy="2195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010" y="2056224"/>
            <a:ext cx="3140073" cy="2164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Prostokąt 12"/>
          <p:cNvSpPr/>
          <p:nvPr/>
        </p:nvSpPr>
        <p:spPr>
          <a:xfrm>
            <a:off x="664984" y="1797024"/>
            <a:ext cx="1287026" cy="400110"/>
          </a:xfrm>
          <a:prstGeom prst="rect">
            <a:avLst/>
          </a:prstGeom>
        </p:spPr>
        <p:txBody>
          <a:bodyPr wrap="square">
            <a:spAutoFit/>
          </a:bodyPr>
          <a:lstStyle/>
          <a:p>
            <a:pPr algn="just"/>
            <a:r>
              <a:rPr lang="en-GB" sz="2000" b="1" noProof="0" dirty="0">
                <a:solidFill>
                  <a:srgbClr val="4BACC6">
                    <a:lumMod val="50000"/>
                  </a:srgbClr>
                </a:solidFill>
                <a:latin typeface="Calibri"/>
              </a:rPr>
              <a:t>3 doors</a:t>
            </a:r>
          </a:p>
        </p:txBody>
      </p:sp>
      <p:sp>
        <p:nvSpPr>
          <p:cNvPr id="15" name="Prostokąt 14"/>
          <p:cNvSpPr/>
          <p:nvPr/>
        </p:nvSpPr>
        <p:spPr>
          <a:xfrm>
            <a:off x="791585" y="4349621"/>
            <a:ext cx="1287026" cy="400110"/>
          </a:xfrm>
          <a:prstGeom prst="rect">
            <a:avLst/>
          </a:prstGeom>
        </p:spPr>
        <p:txBody>
          <a:bodyPr wrap="square">
            <a:spAutoFit/>
          </a:bodyPr>
          <a:lstStyle/>
          <a:p>
            <a:pPr algn="just"/>
            <a:r>
              <a:rPr lang="en-GB" sz="2000" b="1" noProof="0" dirty="0">
                <a:solidFill>
                  <a:srgbClr val="4BACC6">
                    <a:lumMod val="50000"/>
                  </a:srgbClr>
                </a:solidFill>
                <a:latin typeface="Calibri"/>
              </a:rPr>
              <a:t>5 doors</a:t>
            </a:r>
          </a:p>
        </p:txBody>
      </p:sp>
    </p:spTree>
    <p:extLst>
      <p:ext uri="{BB962C8B-B14F-4D97-AF65-F5344CB8AC3E}">
        <p14:creationId xmlns:p14="http://schemas.microsoft.com/office/powerpoint/2010/main" val="1005894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The Monty Hall problem (</a:t>
            </a:r>
            <a:r>
              <a:rPr lang="en-GB" sz="3600" b="1" i="1" noProof="0" dirty="0" err="1">
                <a:solidFill>
                  <a:schemeClr val="accent5">
                    <a:lumMod val="50000"/>
                  </a:schemeClr>
                </a:solidFill>
              </a:rPr>
              <a:t>vos</a:t>
            </a:r>
            <a:r>
              <a:rPr lang="en-GB" sz="3600" b="1" i="1" noProof="0" dirty="0">
                <a:solidFill>
                  <a:schemeClr val="accent5">
                    <a:lumMod val="50000"/>
                  </a:schemeClr>
                </a:solidFill>
              </a:rPr>
              <a:t> Savant 1990)  </a:t>
            </a:r>
          </a:p>
        </p:txBody>
      </p:sp>
      <p:sp>
        <p:nvSpPr>
          <p:cNvPr id="3" name="Prostokąt 2"/>
          <p:cNvSpPr/>
          <p:nvPr/>
        </p:nvSpPr>
        <p:spPr>
          <a:xfrm>
            <a:off x="163629" y="1196753"/>
            <a:ext cx="11232683" cy="1569660"/>
          </a:xfrm>
          <a:prstGeom prst="rect">
            <a:avLst/>
          </a:prstGeom>
        </p:spPr>
        <p:txBody>
          <a:bodyPr wrap="square">
            <a:spAutoFit/>
          </a:bodyPr>
          <a:lstStyle/>
          <a:p>
            <a:r>
              <a:rPr lang="en-GB" sz="2400" b="1" noProof="0" dirty="0">
                <a:solidFill>
                  <a:srgbClr val="4BACC6">
                    <a:lumMod val="50000"/>
                  </a:srgbClr>
                </a:solidFill>
                <a:latin typeface="Calibri"/>
              </a:rPr>
              <a:t>Even if an artist showed you the solution the problem would be controversial and you do not trust statistics. https://www.youtube.com/watch?v=GPoPSNxV1D4&amp;t=221s</a:t>
            </a:r>
            <a:endParaRPr lang="en-GB" sz="2400" b="1" noProof="0" dirty="0">
              <a:solidFill>
                <a:srgbClr val="4BACC6">
                  <a:lumMod val="50000"/>
                </a:srgbClr>
              </a:solidFill>
            </a:endParaRPr>
          </a:p>
          <a:p>
            <a:endParaRPr lang="pl-PL" sz="2400" b="1" noProof="0" dirty="0">
              <a:solidFill>
                <a:srgbClr val="C00000"/>
              </a:solidFill>
            </a:endParaRPr>
          </a:p>
          <a:p>
            <a:r>
              <a:rPr lang="en-GB" sz="2400" b="1" noProof="0" dirty="0">
                <a:solidFill>
                  <a:srgbClr val="C00000"/>
                </a:solidFill>
              </a:rPr>
              <a:t>And we still have a problem with the problem.</a:t>
            </a:r>
            <a:r>
              <a:rPr lang="en-GB" sz="2400" b="1" noProof="0" dirty="0">
                <a:solidFill>
                  <a:srgbClr val="C00000"/>
                </a:solidFill>
                <a:latin typeface="Calibri"/>
              </a:rPr>
              <a:t> </a:t>
            </a:r>
          </a:p>
        </p:txBody>
      </p:sp>
      <p:sp>
        <p:nvSpPr>
          <p:cNvPr id="5" name="Prostokąt 4"/>
          <p:cNvSpPr/>
          <p:nvPr/>
        </p:nvSpPr>
        <p:spPr>
          <a:xfrm>
            <a:off x="163629" y="2993420"/>
            <a:ext cx="9076625" cy="3293209"/>
          </a:xfrm>
          <a:prstGeom prst="rect">
            <a:avLst/>
          </a:prstGeom>
        </p:spPr>
        <p:txBody>
          <a:bodyPr wrap="square">
            <a:spAutoFit/>
          </a:bodyPr>
          <a:lstStyle/>
          <a:p>
            <a:pPr algn="just"/>
            <a:r>
              <a:rPr lang="en-GB" sz="2400" b="1" noProof="0" dirty="0">
                <a:solidFill>
                  <a:srgbClr val="4BACC6">
                    <a:lumMod val="50000"/>
                  </a:srgbClr>
                </a:solidFill>
                <a:latin typeface="Calibri"/>
              </a:rPr>
              <a:t>Stereotypes once again: </a:t>
            </a:r>
          </a:p>
          <a:p>
            <a:pPr algn="just"/>
            <a:endParaRPr lang="en-GB" sz="2400" b="1" noProof="0" dirty="0">
              <a:solidFill>
                <a:srgbClr val="4BACC6">
                  <a:lumMod val="50000"/>
                </a:srgbClr>
              </a:solidFill>
              <a:latin typeface="Calibri"/>
            </a:endParaRPr>
          </a:p>
          <a:p>
            <a:pPr algn="just"/>
            <a:r>
              <a:rPr lang="en-GB" sz="2000" i="1" noProof="0" dirty="0">
                <a:solidFill>
                  <a:srgbClr val="4BACC6">
                    <a:lumMod val="50000"/>
                  </a:srgbClr>
                </a:solidFill>
                <a:latin typeface="Calibri"/>
              </a:rPr>
              <a:t>Marilyn </a:t>
            </a:r>
            <a:r>
              <a:rPr lang="en-GB" sz="2000" i="1" noProof="0" dirty="0" err="1">
                <a:solidFill>
                  <a:srgbClr val="4BACC6">
                    <a:lumMod val="50000"/>
                  </a:srgbClr>
                </a:solidFill>
                <a:latin typeface="Calibri"/>
              </a:rPr>
              <a:t>vos</a:t>
            </a:r>
            <a:r>
              <a:rPr lang="en-GB" sz="2000" i="1" noProof="0" dirty="0">
                <a:solidFill>
                  <a:srgbClr val="4BACC6">
                    <a:lumMod val="50000"/>
                  </a:srgbClr>
                </a:solidFill>
                <a:latin typeface="Calibri"/>
              </a:rPr>
              <a:t> Savant ignited one of the most heated statistical battles of the 20st century.</a:t>
            </a:r>
          </a:p>
          <a:p>
            <a:pPr algn="just"/>
            <a:endParaRPr lang="en-GB" sz="2000" i="1" noProof="0" dirty="0">
              <a:solidFill>
                <a:srgbClr val="4BACC6">
                  <a:lumMod val="50000"/>
                </a:srgbClr>
              </a:solidFill>
              <a:latin typeface="Calibri"/>
            </a:endParaRPr>
          </a:p>
          <a:p>
            <a:pPr algn="just"/>
            <a:r>
              <a:rPr lang="en-GB" sz="2000" i="1" noProof="0" dirty="0">
                <a:solidFill>
                  <a:srgbClr val="4BACC6">
                    <a:lumMod val="50000"/>
                  </a:srgbClr>
                </a:solidFill>
                <a:latin typeface="Calibri"/>
              </a:rPr>
              <a:t>When </a:t>
            </a:r>
            <a:r>
              <a:rPr lang="en-GB" sz="2000" i="1" noProof="0" dirty="0" err="1">
                <a:solidFill>
                  <a:srgbClr val="4BACC6">
                    <a:lumMod val="50000"/>
                  </a:srgbClr>
                </a:solidFill>
                <a:latin typeface="Calibri"/>
              </a:rPr>
              <a:t>vos</a:t>
            </a:r>
            <a:r>
              <a:rPr lang="en-GB" sz="2000" i="1" noProof="0" dirty="0">
                <a:solidFill>
                  <a:srgbClr val="4BACC6">
                    <a:lumMod val="50000"/>
                  </a:srgbClr>
                </a:solidFill>
                <a:latin typeface="Calibri"/>
              </a:rPr>
              <a:t> Savant politely responded to a reader’s inquiry on the Monty Hall Problem, a then-relatively-unknown probability puzzle, she never could’ve imagined what would unfold: though her answer was correct, she received over 10,000 letters, many from noted scholars and </a:t>
            </a:r>
            <a:r>
              <a:rPr lang="en-GB" sz="2000" i="1" noProof="0" dirty="0" err="1">
                <a:solidFill>
                  <a:srgbClr val="4BACC6">
                    <a:lumMod val="50000"/>
                  </a:srgbClr>
                </a:solidFill>
                <a:latin typeface="Calibri"/>
              </a:rPr>
              <a:t>Ph.Ds</a:t>
            </a:r>
            <a:r>
              <a:rPr lang="en-GB" sz="2000" i="1" noProof="0" dirty="0">
                <a:solidFill>
                  <a:schemeClr val="accent5">
                    <a:lumMod val="50000"/>
                  </a:schemeClr>
                </a:solidFill>
                <a:latin typeface="Calibri"/>
              </a:rPr>
              <a:t>, </a:t>
            </a:r>
            <a:r>
              <a:rPr lang="en-GB" sz="2000" b="1" i="1" noProof="0" dirty="0">
                <a:solidFill>
                  <a:schemeClr val="accent5">
                    <a:lumMod val="50000"/>
                  </a:schemeClr>
                </a:solidFill>
                <a:latin typeface="Calibri"/>
              </a:rPr>
              <a:t>informing her that she was a hare-brained idiot.</a:t>
            </a:r>
          </a:p>
          <a:p>
            <a:pPr algn="just"/>
            <a:r>
              <a:rPr lang="en-GB" sz="2000" b="1" i="1" noProof="0" dirty="0">
                <a:solidFill>
                  <a:srgbClr val="4BACC6">
                    <a:lumMod val="50000"/>
                  </a:srgbClr>
                </a:solidFill>
                <a:latin typeface="Calibri"/>
              </a:rPr>
              <a:t> </a:t>
            </a:r>
            <a:r>
              <a:rPr lang="en-GB" sz="1600" b="1" i="1" noProof="0" dirty="0">
                <a:solidFill>
                  <a:srgbClr val="4BACC6">
                    <a:lumMod val="50000"/>
                  </a:srgbClr>
                </a:solidFill>
                <a:latin typeface="Calibri"/>
              </a:rPr>
              <a:t>https://priceonomics.com/the-time-everyone-corrected-the-worlds-smartest/</a:t>
            </a:r>
          </a:p>
        </p:txBody>
      </p:sp>
      <p:sp>
        <p:nvSpPr>
          <p:cNvPr id="6" name="Prostokąt 5"/>
          <p:cNvSpPr/>
          <p:nvPr/>
        </p:nvSpPr>
        <p:spPr>
          <a:xfrm>
            <a:off x="4603810" y="6376611"/>
            <a:ext cx="6167695" cy="369332"/>
          </a:xfrm>
          <a:prstGeom prst="rect">
            <a:avLst/>
          </a:prstGeom>
        </p:spPr>
        <p:txBody>
          <a:bodyPr wrap="square">
            <a:spAutoFit/>
          </a:bodyPr>
          <a:lstStyle/>
          <a:p>
            <a:r>
              <a:rPr lang="en-GB" noProof="0" dirty="0">
                <a:solidFill>
                  <a:prstClr val="black"/>
                </a:solidFill>
                <a:latin typeface="Calibri"/>
              </a:rPr>
              <a:t>http://marilynvossavant.com/forum/viewtopic.php?f=4&amp;t=34</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1387" y="3670672"/>
            <a:ext cx="1914525" cy="2390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271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fontScale="90000"/>
          </a:bodyPr>
          <a:lstStyle/>
          <a:p>
            <a:r>
              <a:rPr lang="en-GB" sz="3600" b="1" i="1" noProof="0" dirty="0">
                <a:solidFill>
                  <a:schemeClr val="accent5">
                    <a:lumMod val="50000"/>
                  </a:schemeClr>
                </a:solidFill>
              </a:rPr>
              <a:t>Problem with the perception of the probability</a:t>
            </a:r>
            <a:br>
              <a:rPr lang="en-GB" sz="3600" b="1" i="1" noProof="0" dirty="0">
                <a:solidFill>
                  <a:schemeClr val="accent5">
                    <a:lumMod val="50000"/>
                  </a:schemeClr>
                </a:solidFill>
              </a:rPr>
            </a:br>
            <a:r>
              <a:rPr lang="en-GB" sz="3600" b="1" i="1" noProof="0" dirty="0">
                <a:solidFill>
                  <a:schemeClr val="accent5">
                    <a:lumMod val="50000"/>
                  </a:schemeClr>
                </a:solidFill>
              </a:rPr>
              <a:t>Try to fool the tax officer</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03" y="1220002"/>
            <a:ext cx="9586763" cy="5467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62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0"/>
            <a:ext cx="12192000" cy="994614"/>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br>
            <a:r>
              <a:rPr kumimoji="0" lang="en-GB" sz="4400" b="1" i="0" u="none" strike="noStrike" kern="1200" cap="none" spc="0" normalizeH="0" baseline="0" noProof="0" dirty="0">
                <a:ln>
                  <a:noFill/>
                </a:ln>
                <a:solidFill>
                  <a:srgbClr val="4BACC6">
                    <a:lumMod val="50000"/>
                  </a:srgbClr>
                </a:solidFill>
                <a:effectLst/>
                <a:uLnTx/>
                <a:uFillTx/>
                <a:latin typeface="Calibri"/>
                <a:ea typeface="+mj-ea"/>
                <a:cs typeface="+mj-cs"/>
                <a:sym typeface="Wingdings" panose="05000000000000000000" pitchFamily="2" charset="2"/>
              </a:rPr>
              <a:t>Experiment: </a:t>
            </a:r>
            <a:r>
              <a:rPr kumimoji="0" lang="en-GB" sz="4400" b="1" i="0" u="none" strike="noStrike" kern="1200" cap="none" spc="0" normalizeH="0" baseline="0" noProof="0" dirty="0">
                <a:ln>
                  <a:noFill/>
                </a:ln>
                <a:solidFill>
                  <a:srgbClr val="4BACC6">
                    <a:lumMod val="50000"/>
                  </a:srgbClr>
                </a:solidFill>
                <a:effectLst/>
                <a:uLnTx/>
                <a:uFillTx/>
                <a:latin typeface="Calibri"/>
                <a:ea typeface="+mj-ea"/>
                <a:cs typeface="+mj-cs"/>
              </a:rPr>
              <a:t>Intuition</a:t>
            </a: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endParaRPr>
          </a:p>
        </p:txBody>
      </p:sp>
      <p:pic>
        <p:nvPicPr>
          <p:cNvPr id="114" name="Obraz 113"/>
          <p:cNvPicPr>
            <a:picLocks noChangeAspect="1"/>
          </p:cNvPicPr>
          <p:nvPr/>
        </p:nvPicPr>
        <p:blipFill>
          <a:blip r:embed="rId2"/>
          <a:stretch>
            <a:fillRect/>
          </a:stretch>
        </p:blipFill>
        <p:spPr>
          <a:xfrm>
            <a:off x="563524" y="1516885"/>
            <a:ext cx="5830152" cy="2873456"/>
          </a:xfrm>
          <a:prstGeom prst="rect">
            <a:avLst/>
          </a:prstGeom>
        </p:spPr>
      </p:pic>
      <p:sp>
        <p:nvSpPr>
          <p:cNvPr id="115" name="Prostokąt 114"/>
          <p:cNvSpPr/>
          <p:nvPr/>
        </p:nvSpPr>
        <p:spPr>
          <a:xfrm>
            <a:off x="6566170" y="1516885"/>
            <a:ext cx="5199845" cy="2554545"/>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It seems that we should randomly select digits as if we were conducting a drawing with replacement of numbered balls from an urn.</a:t>
            </a:r>
          </a:p>
        </p:txBody>
      </p:sp>
      <p:sp>
        <p:nvSpPr>
          <p:cNvPr id="116" name="Prostokąt 115"/>
          <p:cNvSpPr/>
          <p:nvPr/>
        </p:nvSpPr>
        <p:spPr>
          <a:xfrm>
            <a:off x="563524" y="4519907"/>
            <a:ext cx="4041727" cy="2062103"/>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Can we generate such random numbers based on our intuition?</a:t>
            </a:r>
          </a:p>
        </p:txBody>
      </p:sp>
      <p:pic>
        <p:nvPicPr>
          <p:cNvPr id="2" name="Picture 3">
            <a:extLst>
              <a:ext uri="{FF2B5EF4-FFF2-40B4-BE49-F238E27FC236}">
                <a16:creationId xmlns:a16="http://schemas.microsoft.com/office/drawing/2014/main" id="{1F0B9A9A-722D-21CC-AACD-96AF0AD18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097" y="4201659"/>
            <a:ext cx="2380351" cy="2380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8416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b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Intuition is not reliable—especially when it comes to randomness</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endParaRPr>
          </a:p>
        </p:txBody>
      </p:sp>
      <p:pic>
        <p:nvPicPr>
          <p:cNvPr id="114" name="Obraz 113"/>
          <p:cNvPicPr>
            <a:picLocks noChangeAspect="1"/>
          </p:cNvPicPr>
          <p:nvPr/>
        </p:nvPicPr>
        <p:blipFill>
          <a:blip r:embed="rId2"/>
          <a:stretch>
            <a:fillRect/>
          </a:stretch>
        </p:blipFill>
        <p:spPr>
          <a:xfrm>
            <a:off x="425301" y="1597129"/>
            <a:ext cx="3976700" cy="1959962"/>
          </a:xfrm>
          <a:prstGeom prst="rect">
            <a:avLst/>
          </a:prstGeom>
        </p:spPr>
      </p:pic>
      <p:sp>
        <p:nvSpPr>
          <p:cNvPr id="115" name="Prostokąt 114"/>
          <p:cNvSpPr/>
          <p:nvPr/>
        </p:nvSpPr>
        <p:spPr>
          <a:xfrm>
            <a:off x="5016670" y="1546058"/>
            <a:ext cx="6564035" cy="2062103"/>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This intuition is misleading—even if we generated the numbers in Excel, the tax office would still catch us cheating.</a:t>
            </a:r>
          </a:p>
        </p:txBody>
      </p:sp>
      <p:sp>
        <p:nvSpPr>
          <p:cNvPr id="116" name="Prostokąt 115"/>
          <p:cNvSpPr/>
          <p:nvPr/>
        </p:nvSpPr>
        <p:spPr>
          <a:xfrm>
            <a:off x="212650" y="4484105"/>
            <a:ext cx="11766699" cy="1569660"/>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Sometimes natural processes generate random numbers, but they cannot be approximated by drawing from an urn—this is especially true for the</a:t>
            </a:r>
            <a:r>
              <a:rPr kumimoji="0" lang="en-GB" sz="3200" b="1"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 first digit</a:t>
            </a: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a:t>
            </a:r>
          </a:p>
        </p:txBody>
      </p:sp>
      <p:sp>
        <p:nvSpPr>
          <p:cNvPr id="2" name="Owal 1"/>
          <p:cNvSpPr/>
          <p:nvPr/>
        </p:nvSpPr>
        <p:spPr>
          <a:xfrm>
            <a:off x="425301" y="962842"/>
            <a:ext cx="1382232" cy="2945219"/>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95620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b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Intuition is not reliable—especially when it comes to randomness</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endParaRPr>
          </a:p>
        </p:txBody>
      </p:sp>
      <p:sp>
        <p:nvSpPr>
          <p:cNvPr id="6" name="Prostokąt 5"/>
          <p:cNvSpPr/>
          <p:nvPr/>
        </p:nvSpPr>
        <p:spPr>
          <a:xfrm>
            <a:off x="280474" y="1314002"/>
            <a:ext cx="6136953" cy="5201424"/>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Simulation of adding the following numbers to the analysed set and determining the frequency of digits in the first position. Even with fewer than 100 observations, a specific pattern emerges.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The digit 1 appears in the first position much more frequently than other digits, and the larger the digit, the lower the frequency of its occurrence. </a:t>
            </a: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[Changing units does not disturb this distribution]</a:t>
            </a:r>
            <a:endParaRPr kumimoji="0" lang="en-GB" sz="20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p:txBody>
      </p:sp>
      <p:pic>
        <p:nvPicPr>
          <p:cNvPr id="4" name="Obraz 3"/>
          <p:cNvPicPr>
            <a:picLocks noChangeAspect="1"/>
          </p:cNvPicPr>
          <p:nvPr/>
        </p:nvPicPr>
        <p:blipFill>
          <a:blip r:embed="rId2"/>
          <a:stretch>
            <a:fillRect/>
          </a:stretch>
        </p:blipFill>
        <p:spPr>
          <a:xfrm>
            <a:off x="6550286" y="1253054"/>
            <a:ext cx="5012053" cy="5323321"/>
          </a:xfrm>
          <a:prstGeom prst="rect">
            <a:avLst/>
          </a:prstGeom>
          <a:ln>
            <a:noFill/>
          </a:ln>
          <a:effectLst>
            <a:outerShdw blurRad="292100" dist="139700" dir="2700000" algn="tl" rotWithShape="0">
              <a:srgbClr val="333333">
                <a:alpha val="65000"/>
              </a:srgbClr>
            </a:outerShdw>
          </a:effectLst>
        </p:spPr>
      </p:pic>
      <p:pic>
        <p:nvPicPr>
          <p:cNvPr id="3" name="Obraz 2"/>
          <p:cNvPicPr>
            <a:picLocks noChangeAspect="1"/>
          </p:cNvPicPr>
          <p:nvPr/>
        </p:nvPicPr>
        <p:blipFill rotWithShape="1">
          <a:blip r:embed="rId3"/>
          <a:srcRect r="2817"/>
          <a:stretch/>
        </p:blipFill>
        <p:spPr>
          <a:xfrm>
            <a:off x="9729767" y="559018"/>
            <a:ext cx="2075240" cy="1388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4409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b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 Newcomb 's Law</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endParaRPr>
          </a:p>
        </p:txBody>
      </p:sp>
      <p:pic>
        <p:nvPicPr>
          <p:cNvPr id="5" name="Obraz 4"/>
          <p:cNvPicPr>
            <a:picLocks noChangeAspect="1"/>
          </p:cNvPicPr>
          <p:nvPr/>
        </p:nvPicPr>
        <p:blipFill rotWithShape="1">
          <a:blip r:embed="rId2">
            <a:extLst>
              <a:ext uri="{28A0092B-C50C-407E-A947-70E740481C1C}">
                <a14:useLocalDpi xmlns:a14="http://schemas.microsoft.com/office/drawing/2010/main" val="0"/>
              </a:ext>
            </a:extLst>
          </a:blip>
          <a:srcRect r="359"/>
          <a:stretch/>
        </p:blipFill>
        <p:spPr>
          <a:xfrm>
            <a:off x="7439967" y="1202606"/>
            <a:ext cx="4233601" cy="3190361"/>
          </a:xfrm>
          <a:prstGeom prst="rect">
            <a:avLst/>
          </a:prstGeom>
        </p:spPr>
      </p:pic>
      <p:sp>
        <p:nvSpPr>
          <p:cNvPr id="11" name="Prostokąt 10"/>
          <p:cNvSpPr/>
          <p:nvPr/>
        </p:nvSpPr>
        <p:spPr>
          <a:xfrm>
            <a:off x="281372" y="1329066"/>
            <a:ext cx="6564035" cy="5262979"/>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This phenomenon is called Benford's Law, named after physicist Frank Benford, although it was actually first documented by Simon Newcomb, a Canadian mathematician and astronomer, much earlier. In 1881, Newcomb discovered that when using logarithmic tables, the earlier pages (which contained numbers starting with 1) were much more worn than the other pages. Benford rediscovered this observation in 1938. Newcomb-Benford's Law states that if we randomly select a number from a table of physical constants or statistical data, the probability that the first digit will be "1" is about 0.301, not 0.1, as we might expect if all digits were equally probable.</a:t>
            </a:r>
          </a:p>
        </p:txBody>
      </p:sp>
      <mc:AlternateContent xmlns:mc="http://schemas.openxmlformats.org/markup-compatibility/2006" xmlns:a14="http://schemas.microsoft.com/office/drawing/2010/main">
        <mc:Choice Requires="a14">
          <p:sp>
            <p:nvSpPr>
              <p:cNvPr id="2" name="Prostokąt 1"/>
              <p:cNvSpPr/>
              <p:nvPr/>
            </p:nvSpPr>
            <p:spPr>
              <a:xfrm>
                <a:off x="6919351" y="4307474"/>
                <a:ext cx="4991277" cy="242233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𝑃</m:t>
                          </m:r>
                        </m:e>
                        <m:sub>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𝐷</m:t>
                          </m:r>
                        </m:sub>
                      </m:sSub>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𝑙𝑜𝑔</m:t>
                          </m:r>
                        </m:e>
                        <m:sub>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10</m:t>
                          </m:r>
                        </m:sub>
                      </m:sSub>
                      <m:d>
                        <m:d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f>
                            <m:f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Pr>
                            <m:num>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num>
                            <m:den>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𝐷</m:t>
                              </m:r>
                            </m:den>
                          </m:f>
                        </m:e>
                      </m:d>
                    </m:oMath>
                  </m:oMathPara>
                </a14:m>
                <a:endParaRPr kumimoji="0" lang="en-GB" sz="20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panose="02020603050405020304" pitchFamily="18" charset="0"/>
                  </a:rPr>
                  <a:t>D – rank/digit 1, 2, 3, ..., 9</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panose="02020603050405020304" pitchFamily="18" charset="0"/>
                  </a:rPr>
                  <a:t>P</a:t>
                </a:r>
                <a:r>
                  <a:rPr kumimoji="0" lang="en-GB" sz="1800" b="0" i="0" u="none" strike="noStrike" kern="1200" cap="none" spc="0" normalizeH="0" baseline="-25000" noProof="0" dirty="0">
                    <a:ln>
                      <a:noFill/>
                    </a:ln>
                    <a:solidFill>
                      <a:prstClr val="black"/>
                    </a:solidFill>
                    <a:effectLst/>
                    <a:uLnTx/>
                    <a:uFillTx/>
                    <a:latin typeface="Calibri"/>
                    <a:ea typeface="Calibri" panose="020F0502020204030204" pitchFamily="34" charset="0"/>
                    <a:cs typeface="Times New Roman" panose="02020603050405020304" pitchFamily="18" charset="0"/>
                  </a:rPr>
                  <a:t>D</a:t>
                </a:r>
                <a:r>
                  <a:rPr kumimoji="0" lang="en-GB" sz="1800" b="0" i="0" u="none" strike="noStrike" kern="1200" cap="none" spc="0" normalizeH="0" baseline="0" noProof="0" dirty="0">
                    <a:ln>
                      <a:noFill/>
                    </a:ln>
                    <a:solidFill>
                      <a:prstClr val="black"/>
                    </a:solidFill>
                    <a:effectLst/>
                    <a:uLnTx/>
                    <a:uFillTx/>
                    <a:latin typeface="Calibri"/>
                    <a:ea typeface="Calibri" panose="020F0502020204030204" pitchFamily="34" charset="0"/>
                    <a:cs typeface="Times New Roman" panose="02020603050405020304" pitchFamily="18" charset="0"/>
                  </a:rPr>
                  <a:t>​ – the probability of digit D appearing as the first digit in a randomly selected number.</a:t>
                </a:r>
              </a:p>
            </p:txBody>
          </p:sp>
        </mc:Choice>
        <mc:Fallback xmlns="">
          <p:sp>
            <p:nvSpPr>
              <p:cNvPr id="2" name="Prostokąt 1"/>
              <p:cNvSpPr>
                <a:spLocks noRot="1" noChangeAspect="1" noMove="1" noResize="1" noEditPoints="1" noAdjustHandles="1" noChangeArrowheads="1" noChangeShapeType="1" noTextEdit="1"/>
              </p:cNvSpPr>
              <p:nvPr/>
            </p:nvSpPr>
            <p:spPr>
              <a:xfrm>
                <a:off x="6919351" y="4307474"/>
                <a:ext cx="4991277" cy="2422330"/>
              </a:xfrm>
              <a:prstGeom prst="rect">
                <a:avLst/>
              </a:prstGeom>
              <a:blipFill>
                <a:blip r:embed="rId3"/>
                <a:stretch>
                  <a:fillRect l="-977" r="-122"/>
                </a:stretch>
              </a:blipFill>
            </p:spPr>
            <p:txBody>
              <a:bodyPr/>
              <a:lstStyle/>
              <a:p>
                <a:r>
                  <a:rPr lang="pl-PL">
                    <a:noFill/>
                  </a:rPr>
                  <a:t> </a:t>
                </a:r>
              </a:p>
            </p:txBody>
          </p:sp>
        </mc:Fallback>
      </mc:AlternateContent>
      <p:sp>
        <p:nvSpPr>
          <p:cNvPr id="3" name="Strzałka w prawo 2"/>
          <p:cNvSpPr/>
          <p:nvPr/>
        </p:nvSpPr>
        <p:spPr>
          <a:xfrm rot="16200000">
            <a:off x="9087292" y="4203113"/>
            <a:ext cx="387626" cy="596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95101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b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Testing for fraud and data quality</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endParaRPr>
          </a:p>
        </p:txBody>
      </p:sp>
      <p:sp>
        <p:nvSpPr>
          <p:cNvPr id="11" name="Prostokąt 10"/>
          <p:cNvSpPr/>
          <p:nvPr/>
        </p:nvSpPr>
        <p:spPr>
          <a:xfrm>
            <a:off x="216237" y="1438912"/>
            <a:ext cx="6564035" cy="4893647"/>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Thanks to this law, we are able to check whether the data we are using: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Is not falsified (fake data)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Has the appropriate quality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In the report, you can see if I caught you cheating. If not, you can claim your reward.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The middle line on the dark background represents the "theoretical frequency of a given digit appearing in the first position." The red cross marks the frequency of the digits in the data you entered.</a:t>
            </a:r>
          </a:p>
        </p:txBody>
      </p:sp>
      <p:grpSp>
        <p:nvGrpSpPr>
          <p:cNvPr id="2" name="Grupa 1"/>
          <p:cNvGrpSpPr/>
          <p:nvPr/>
        </p:nvGrpSpPr>
        <p:grpSpPr>
          <a:xfrm>
            <a:off x="6900946" y="1404662"/>
            <a:ext cx="4818799" cy="5453338"/>
            <a:chOff x="6900946" y="1404662"/>
            <a:chExt cx="4818799" cy="5453338"/>
          </a:xfrm>
        </p:grpSpPr>
        <p:pic>
          <p:nvPicPr>
            <p:cNvPr id="4" name="Obraz 3"/>
            <p:cNvPicPr>
              <a:picLocks noChangeAspect="1"/>
            </p:cNvPicPr>
            <p:nvPr/>
          </p:nvPicPr>
          <p:blipFill rotWithShape="1">
            <a:blip r:embed="rId2"/>
            <a:srcRect r="6759"/>
            <a:stretch/>
          </p:blipFill>
          <p:spPr>
            <a:xfrm>
              <a:off x="6900946" y="1404662"/>
              <a:ext cx="4818579" cy="5453338"/>
            </a:xfrm>
            <a:prstGeom prst="rect">
              <a:avLst/>
            </a:prstGeom>
          </p:spPr>
        </p:pic>
        <p:sp>
          <p:nvSpPr>
            <p:cNvPr id="3" name="Strzałka w prawo 2"/>
            <p:cNvSpPr/>
            <p:nvPr/>
          </p:nvSpPr>
          <p:spPr>
            <a:xfrm rot="9612053">
              <a:off x="8162722" y="3671258"/>
              <a:ext cx="1340813" cy="240087"/>
            </a:xfrm>
            <a:prstGeom prst="rightArrow">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pole tekstowe 5"/>
            <p:cNvSpPr txBox="1"/>
            <p:nvPr/>
          </p:nvSpPr>
          <p:spPr>
            <a:xfrm>
              <a:off x="9689278" y="2956162"/>
              <a:ext cx="203046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Zik should have entered 1 eighteen times, but entered it twelve times in the first position.</a:t>
              </a:r>
            </a:p>
          </p:txBody>
        </p:sp>
        <p:sp>
          <p:nvSpPr>
            <p:cNvPr id="7" name="Strzałka w prawo 6"/>
            <p:cNvSpPr/>
            <p:nvPr/>
          </p:nvSpPr>
          <p:spPr>
            <a:xfrm rot="9612053">
              <a:off x="8007274" y="4288939"/>
              <a:ext cx="1340813" cy="289103"/>
            </a:xfrm>
            <a:prstGeom prst="rightArrow">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26628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0"/>
            <a:ext cx="12192000" cy="840509"/>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How can this law be explained?</a:t>
            </a:r>
          </a:p>
        </p:txBody>
      </p:sp>
      <p:sp>
        <p:nvSpPr>
          <p:cNvPr id="21" name="Prostokąt 20"/>
          <p:cNvSpPr/>
          <p:nvPr/>
        </p:nvSpPr>
        <p:spPr>
          <a:xfrm>
            <a:off x="265822" y="1211508"/>
            <a:ext cx="11504709" cy="2246769"/>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Starting from Simon Newcomb's discovery, we could limit ourself to stating: this is the result of the adopted decimal notation. If we represent on an axis how values are distributed in logarithmic tables, indeed, the probability that any number starts with 1 (red area) is much greater than that it starts with the digit 8 (green area).</a:t>
            </a:r>
          </a:p>
        </p:txBody>
      </p:sp>
      <p:grpSp>
        <p:nvGrpSpPr>
          <p:cNvPr id="22" name="Grupa 21"/>
          <p:cNvGrpSpPr/>
          <p:nvPr/>
        </p:nvGrpSpPr>
        <p:grpSpPr>
          <a:xfrm>
            <a:off x="706580" y="4089057"/>
            <a:ext cx="10778836" cy="1651000"/>
            <a:chOff x="0" y="2362200"/>
            <a:chExt cx="12192000" cy="2133600"/>
          </a:xfrm>
        </p:grpSpPr>
        <p:pic>
          <p:nvPicPr>
            <p:cNvPr id="23" name="Obraz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2200"/>
              <a:ext cx="12192000" cy="2133600"/>
            </a:xfrm>
            <a:prstGeom prst="rect">
              <a:avLst/>
            </a:prstGeom>
          </p:spPr>
        </p:pic>
        <p:grpSp>
          <p:nvGrpSpPr>
            <p:cNvPr id="24" name="Grupa 23"/>
            <p:cNvGrpSpPr/>
            <p:nvPr/>
          </p:nvGrpSpPr>
          <p:grpSpPr>
            <a:xfrm>
              <a:off x="314038" y="2399898"/>
              <a:ext cx="11356967" cy="1224677"/>
              <a:chOff x="314038" y="2399898"/>
              <a:chExt cx="11356967" cy="1224677"/>
            </a:xfrm>
          </p:grpSpPr>
          <p:sp>
            <p:nvSpPr>
              <p:cNvPr id="25" name="Prostokąt 24"/>
              <p:cNvSpPr/>
              <p:nvPr/>
            </p:nvSpPr>
            <p:spPr>
              <a:xfrm>
                <a:off x="314038" y="2418263"/>
                <a:ext cx="1182255" cy="1206312"/>
              </a:xfrm>
              <a:prstGeom prst="rect">
                <a:avLst/>
              </a:prstGeom>
              <a:solidFill>
                <a:srgbClr val="C0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Prostokąt 25"/>
              <p:cNvSpPr/>
              <p:nvPr/>
            </p:nvSpPr>
            <p:spPr>
              <a:xfrm>
                <a:off x="4145302" y="2399898"/>
                <a:ext cx="1182255" cy="1206312"/>
              </a:xfrm>
              <a:prstGeom prst="rect">
                <a:avLst/>
              </a:prstGeom>
              <a:solidFill>
                <a:srgbClr val="C0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Prostokąt 26"/>
              <p:cNvSpPr/>
              <p:nvPr/>
            </p:nvSpPr>
            <p:spPr>
              <a:xfrm>
                <a:off x="7976568" y="2399898"/>
                <a:ext cx="1182255" cy="1206312"/>
              </a:xfrm>
              <a:prstGeom prst="rect">
                <a:avLst/>
              </a:prstGeom>
              <a:solidFill>
                <a:srgbClr val="C0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Prostokąt 27"/>
              <p:cNvSpPr/>
              <p:nvPr/>
            </p:nvSpPr>
            <p:spPr>
              <a:xfrm>
                <a:off x="3795823" y="2399898"/>
                <a:ext cx="212652" cy="1206312"/>
              </a:xfrm>
              <a:prstGeom prst="rect">
                <a:avLst/>
              </a:prstGeom>
              <a:solidFill>
                <a:schemeClr val="accent3">
                  <a:lumMod val="5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Prostokąt 28"/>
              <p:cNvSpPr/>
              <p:nvPr/>
            </p:nvSpPr>
            <p:spPr>
              <a:xfrm>
                <a:off x="7627087" y="2399898"/>
                <a:ext cx="212652" cy="1206312"/>
              </a:xfrm>
              <a:prstGeom prst="rect">
                <a:avLst/>
              </a:prstGeom>
              <a:solidFill>
                <a:schemeClr val="accent3">
                  <a:lumMod val="5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Prostokąt 29"/>
              <p:cNvSpPr/>
              <p:nvPr/>
            </p:nvSpPr>
            <p:spPr>
              <a:xfrm>
                <a:off x="11458353" y="2418263"/>
                <a:ext cx="212652" cy="1206312"/>
              </a:xfrm>
              <a:prstGeom prst="rect">
                <a:avLst/>
              </a:prstGeom>
              <a:solidFill>
                <a:schemeClr val="accent3">
                  <a:lumMod val="5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grpSp>
    </p:spTree>
    <p:extLst>
      <p:ext uri="{BB962C8B-B14F-4D97-AF65-F5344CB8AC3E}">
        <p14:creationId xmlns:p14="http://schemas.microsoft.com/office/powerpoint/2010/main" val="2142248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13886"/>
            <a:ext cx="12192000" cy="1143000"/>
          </a:xfrm>
          <a:solidFill>
            <a:schemeClr val="accent5">
              <a:lumMod val="20000"/>
              <a:lumOff val="80000"/>
            </a:schemeClr>
          </a:solidFill>
        </p:spPr>
        <p:txBody>
          <a:bodyPr/>
          <a:lstStyle/>
          <a:p>
            <a:r>
              <a:rPr lang="en-GB" b="1" i="1" noProof="0" dirty="0">
                <a:solidFill>
                  <a:schemeClr val="accent5">
                    <a:lumMod val="50000"/>
                  </a:schemeClr>
                </a:solidFill>
              </a:rPr>
              <a:t>Story of the risk and uncertainty </a:t>
            </a:r>
          </a:p>
        </p:txBody>
      </p:sp>
      <p:sp>
        <p:nvSpPr>
          <p:cNvPr id="3" name="Symbol zastępczy zawartości 2"/>
          <p:cNvSpPr>
            <a:spLocks noGrp="1"/>
          </p:cNvSpPr>
          <p:nvPr>
            <p:ph idx="1"/>
          </p:nvPr>
        </p:nvSpPr>
        <p:spPr>
          <a:xfrm>
            <a:off x="263090" y="1783633"/>
            <a:ext cx="11665819" cy="4434287"/>
          </a:xfrm>
        </p:spPr>
        <p:txBody>
          <a:bodyPr>
            <a:noAutofit/>
          </a:bodyPr>
          <a:lstStyle/>
          <a:p>
            <a:pPr marL="0" indent="0" algn="just">
              <a:buNone/>
            </a:pPr>
            <a:r>
              <a:rPr lang="en-GB" sz="3600" noProof="0" dirty="0">
                <a:solidFill>
                  <a:schemeClr val="accent5">
                    <a:lumMod val="50000"/>
                  </a:schemeClr>
                </a:solidFill>
              </a:rPr>
              <a:t>When we teach about risk and uncertainty, we talk a story that we are living in the TV series </a:t>
            </a:r>
            <a:r>
              <a:rPr lang="en-GB" sz="3600" b="1" i="1" noProof="0" dirty="0">
                <a:solidFill>
                  <a:schemeClr val="accent5">
                    <a:lumMod val="50000"/>
                  </a:schemeClr>
                </a:solidFill>
              </a:rPr>
              <a:t>Let's Make a Deal</a:t>
            </a:r>
            <a:r>
              <a:rPr lang="en-GB" sz="3600" noProof="0" dirty="0">
                <a:solidFill>
                  <a:schemeClr val="accent5">
                    <a:lumMod val="50000"/>
                  </a:schemeClr>
                </a:solidFill>
              </a:rPr>
              <a:t>. </a:t>
            </a:r>
          </a:p>
          <a:p>
            <a:pPr marL="0" indent="0" algn="just">
              <a:buNone/>
            </a:pPr>
            <a:endParaRPr lang="en-GB" sz="3600" noProof="0" dirty="0">
              <a:solidFill>
                <a:schemeClr val="accent5">
                  <a:lumMod val="50000"/>
                </a:schemeClr>
              </a:solidFill>
            </a:endParaRPr>
          </a:p>
          <a:p>
            <a:pPr marL="0" indent="0" algn="just">
              <a:buNone/>
            </a:pPr>
            <a:r>
              <a:rPr lang="en-GB" sz="3600" noProof="0" dirty="0">
                <a:solidFill>
                  <a:schemeClr val="accent5">
                    <a:lumMod val="50000"/>
                  </a:schemeClr>
                </a:solidFill>
              </a:rPr>
              <a:t>You will know the series from </a:t>
            </a:r>
            <a:r>
              <a:rPr lang="en-GB" sz="3600" i="1" noProof="0" dirty="0">
                <a:solidFill>
                  <a:schemeClr val="accent5">
                    <a:lumMod val="50000"/>
                  </a:schemeClr>
                </a:solidFill>
              </a:rPr>
              <a:t>Monty Hall problem </a:t>
            </a:r>
            <a:r>
              <a:rPr lang="en-GB" sz="3600" noProof="0" dirty="0">
                <a:solidFill>
                  <a:schemeClr val="accent5">
                    <a:lumMod val="50000"/>
                  </a:schemeClr>
                </a:solidFill>
              </a:rPr>
              <a:t>but the explanation power of </a:t>
            </a:r>
            <a:r>
              <a:rPr lang="en-GB" sz="3600" i="1" noProof="0" dirty="0">
                <a:solidFill>
                  <a:schemeClr val="accent5">
                    <a:lumMod val="50000"/>
                  </a:schemeClr>
                </a:solidFill>
              </a:rPr>
              <a:t>Let's Make a Deal</a:t>
            </a:r>
            <a:r>
              <a:rPr lang="en-GB" sz="3600" noProof="0" dirty="0">
                <a:solidFill>
                  <a:schemeClr val="accent5">
                    <a:lumMod val="50000"/>
                  </a:schemeClr>
                </a:solidFill>
              </a:rPr>
              <a:t> is much wider. This TV series is the best allegory of expected utility theory. </a:t>
            </a:r>
          </a:p>
        </p:txBody>
      </p:sp>
    </p:spTree>
    <p:extLst>
      <p:ext uri="{BB962C8B-B14F-4D97-AF65-F5344CB8AC3E}">
        <p14:creationId xmlns:p14="http://schemas.microsoft.com/office/powerpoint/2010/main" val="1730944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0"/>
            <a:ext cx="12192000" cy="840509"/>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How can this law be explained?</a:t>
            </a:r>
          </a:p>
        </p:txBody>
      </p:sp>
      <mc:AlternateContent xmlns:mc="http://schemas.openxmlformats.org/markup-compatibility/2006" xmlns:a14="http://schemas.microsoft.com/office/drawing/2010/main">
        <mc:Choice Requires="a14">
          <p:sp>
            <p:nvSpPr>
              <p:cNvPr id="21" name="Prostokąt 20"/>
              <p:cNvSpPr/>
              <p:nvPr/>
            </p:nvSpPr>
            <p:spPr>
              <a:xfrm>
                <a:off x="87548" y="840509"/>
                <a:ext cx="12104451" cy="5815695"/>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This relationship can be transformed into a formula for the probability of a given digit based on logarithms: </a:t>
                </a:r>
                <a14:m>
                  <m:oMath xmlns:m="http://schemas.openxmlformats.org/officeDocument/2006/math">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𝑃</m:t>
                    </m:r>
                    <m:d>
                      <m:dPr>
                        <m:ctrlP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ctrlPr>
                      </m:dPr>
                      <m:e>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𝑑</m:t>
                        </m:r>
                      </m:e>
                    </m:d>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m:t>
                    </m:r>
                    <m:sSub>
                      <m:sSubPr>
                        <m:ctrlP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ctrlPr>
                      </m:sSubPr>
                      <m:e>
                        <m:r>
                          <m:rPr>
                            <m:sty m:val="p"/>
                          </m:rP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log</m:t>
                        </m:r>
                      </m:e>
                      <m:sub>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10</m:t>
                        </m:r>
                      </m:sub>
                    </m:sSub>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 </m:t>
                    </m:r>
                    <m:d>
                      <m:dPr>
                        <m:ctrlP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ctrlPr>
                      </m:dPr>
                      <m:e>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1+</m:t>
                        </m:r>
                        <m:f>
                          <m:fPr>
                            <m:ctrlP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ctrlPr>
                          </m:fPr>
                          <m:num>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1</m:t>
                            </m:r>
                          </m:num>
                          <m:den>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𝑑</m:t>
                            </m:r>
                          </m:den>
                        </m:f>
                      </m:e>
                    </m:d>
                    <m:r>
                      <a:rPr kumimoji="0" lang="en-GB" sz="2400" b="0"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m:t>
                    </m:r>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 </m:t>
                    </m:r>
                  </m:oMath>
                </a14:m>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Why does the Newcomb-Benford Law appear in empirical data? In which ones does it occur and in which ones does it not, and why? This is still shrouded in mystery. There are many theories on this topic:</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Probabilistic approach In 1995, Theodore Hill carried out a proof of the theorem: If we randomly select a number of distributions of a random variable, from each of these distributions we select a sample of random numbers and from these numbers create one set, then the significant digits of the numbers of this set have a Benford distribution. That is, if the samples are generated from different distributions: normal, gamma, triangular, uniform, ..., we throw them into one pot, then such a probabilistic "mess" has a Benford distribution.</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Physicists connect Benford distribution with entropy (impassable for non-physicists)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Taking a somewhat pragmatic approach to this issue, we can treat it as a property that “naturally occurs” in some dataset. Like physical constants or the Zipf distribution for words, …..</a:t>
                </a:r>
              </a:p>
            </p:txBody>
          </p:sp>
        </mc:Choice>
        <mc:Fallback xmlns="">
          <p:sp>
            <p:nvSpPr>
              <p:cNvPr id="21" name="Prostokąt 20"/>
              <p:cNvSpPr>
                <a:spLocks noRot="1" noChangeAspect="1" noMove="1" noResize="1" noEditPoints="1" noAdjustHandles="1" noChangeArrowheads="1" noChangeShapeType="1" noTextEdit="1"/>
              </p:cNvSpPr>
              <p:nvPr/>
            </p:nvSpPr>
            <p:spPr>
              <a:xfrm>
                <a:off x="87548" y="840509"/>
                <a:ext cx="12104451" cy="5815695"/>
              </a:xfrm>
              <a:prstGeom prst="rect">
                <a:avLst/>
              </a:prstGeom>
              <a:blipFill>
                <a:blip r:embed="rId2"/>
                <a:stretch>
                  <a:fillRect l="-755" t="-839" r="-755" b="-1468"/>
                </a:stretch>
              </a:blipFill>
            </p:spPr>
            <p:txBody>
              <a:bodyPr/>
              <a:lstStyle/>
              <a:p>
                <a:r>
                  <a:rPr lang="pl-PL">
                    <a:noFill/>
                  </a:rPr>
                  <a:t> </a:t>
                </a:r>
              </a:p>
            </p:txBody>
          </p:sp>
        </mc:Fallback>
      </mc:AlternateContent>
    </p:spTree>
    <p:extLst>
      <p:ext uri="{BB962C8B-B14F-4D97-AF65-F5344CB8AC3E}">
        <p14:creationId xmlns:p14="http://schemas.microsoft.com/office/powerpoint/2010/main" val="2271761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B4CA0-9FDF-CEF1-CDBA-AD8FEA82DE1F}"/>
            </a:ext>
          </a:extLst>
        </p:cNvPr>
        <p:cNvGrpSpPr/>
        <p:nvPr/>
      </p:nvGrpSpPr>
      <p:grpSpPr>
        <a:xfrm>
          <a:off x="0" y="0"/>
          <a:ext cx="0" cy="0"/>
          <a:chOff x="0" y="0"/>
          <a:chExt cx="0" cy="0"/>
        </a:xfrm>
      </p:grpSpPr>
      <p:sp>
        <p:nvSpPr>
          <p:cNvPr id="10" name="Tytuł 1">
            <a:extLst>
              <a:ext uri="{FF2B5EF4-FFF2-40B4-BE49-F238E27FC236}">
                <a16:creationId xmlns:a16="http://schemas.microsoft.com/office/drawing/2014/main" id="{5F833C5F-C21B-3B5A-6254-A8DB53120BA1}"/>
              </a:ext>
            </a:extLst>
          </p:cNvPr>
          <p:cNvSpPr txBox="1">
            <a:spLocks/>
          </p:cNvSpPr>
          <p:nvPr/>
        </p:nvSpPr>
        <p:spPr>
          <a:xfrm>
            <a:off x="0" y="0"/>
            <a:ext cx="12192000" cy="840509"/>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err="1">
                <a:ln>
                  <a:noFill/>
                </a:ln>
                <a:solidFill>
                  <a:srgbClr val="4BACC6">
                    <a:lumMod val="50000"/>
                  </a:srgbClr>
                </a:solidFill>
                <a:effectLst/>
                <a:uLnTx/>
                <a:uFillTx/>
                <a:latin typeface="Calibri"/>
                <a:ea typeface="+mj-ea"/>
                <a:cs typeface="+mj-cs"/>
              </a:rPr>
              <a:t>Questionare</a:t>
            </a: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rPr>
              <a:t>: </a:t>
            </a: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sym typeface="Wingdings" panose="05000000000000000000" pitchFamily="2" charset="2"/>
              </a:rPr>
              <a:t>perception of fake data</a:t>
            </a: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rPr>
              <a:t>  </a:t>
            </a:r>
          </a:p>
        </p:txBody>
      </p:sp>
      <p:sp>
        <p:nvSpPr>
          <p:cNvPr id="21" name="Prostokąt 20">
            <a:extLst>
              <a:ext uri="{FF2B5EF4-FFF2-40B4-BE49-F238E27FC236}">
                <a16:creationId xmlns:a16="http://schemas.microsoft.com/office/drawing/2014/main" id="{010A6E38-4479-74F8-308F-3189454EC981}"/>
              </a:ext>
            </a:extLst>
          </p:cNvPr>
          <p:cNvSpPr/>
          <p:nvPr/>
        </p:nvSpPr>
        <p:spPr>
          <a:xfrm>
            <a:off x="308344" y="989365"/>
            <a:ext cx="11100391" cy="5632311"/>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No one has won the gadget so far - everyone has been caught, even someone who knows the N-BL.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This is a good/ethical narrative - a simple test can be used to recognize fake data.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We can do it and we should do it. And what is the perception of fake data/research among DS students?</a:t>
            </a:r>
          </a:p>
        </p:txBody>
      </p:sp>
      <p:pic>
        <p:nvPicPr>
          <p:cNvPr id="1026" name="Picture 2" descr="Plot object">
            <a:extLst>
              <a:ext uri="{FF2B5EF4-FFF2-40B4-BE49-F238E27FC236}">
                <a16:creationId xmlns:a16="http://schemas.microsoft.com/office/drawing/2014/main" id="{BFF80919-62BE-0B26-1394-D9C062D4E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9246" y="2123720"/>
            <a:ext cx="3431196" cy="162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619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F94E-48E6-C530-0297-5CBB73D4B13D}"/>
            </a:ext>
          </a:extLst>
        </p:cNvPr>
        <p:cNvGrpSpPr/>
        <p:nvPr/>
      </p:nvGrpSpPr>
      <p:grpSpPr>
        <a:xfrm>
          <a:off x="0" y="0"/>
          <a:ext cx="0" cy="0"/>
          <a:chOff x="0" y="0"/>
          <a:chExt cx="0" cy="0"/>
        </a:xfrm>
      </p:grpSpPr>
      <p:sp>
        <p:nvSpPr>
          <p:cNvPr id="10" name="Tytuł 1">
            <a:extLst>
              <a:ext uri="{FF2B5EF4-FFF2-40B4-BE49-F238E27FC236}">
                <a16:creationId xmlns:a16="http://schemas.microsoft.com/office/drawing/2014/main" id="{2AB2F8AB-60A9-3D55-01AF-9745867A358C}"/>
              </a:ext>
            </a:extLst>
          </p:cNvPr>
          <p:cNvSpPr txBox="1">
            <a:spLocks/>
          </p:cNvSpPr>
          <p:nvPr/>
        </p:nvSpPr>
        <p:spPr>
          <a:xfrm>
            <a:off x="0" y="0"/>
            <a:ext cx="12192000" cy="840509"/>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err="1">
                <a:ln>
                  <a:noFill/>
                </a:ln>
                <a:solidFill>
                  <a:srgbClr val="4BACC6">
                    <a:lumMod val="50000"/>
                  </a:srgbClr>
                </a:solidFill>
                <a:effectLst/>
                <a:uLnTx/>
                <a:uFillTx/>
                <a:latin typeface="Calibri"/>
                <a:ea typeface="+mj-ea"/>
                <a:cs typeface="+mj-cs"/>
              </a:rPr>
              <a:t>Questionare</a:t>
            </a: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rPr>
              <a:t>: </a:t>
            </a: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sym typeface="Wingdings" panose="05000000000000000000" pitchFamily="2" charset="2"/>
              </a:rPr>
              <a:t>perception of fake data</a:t>
            </a: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rPr>
              <a:t>  </a:t>
            </a:r>
          </a:p>
        </p:txBody>
      </p:sp>
      <p:sp>
        <p:nvSpPr>
          <p:cNvPr id="21" name="Prostokąt 20">
            <a:extLst>
              <a:ext uri="{FF2B5EF4-FFF2-40B4-BE49-F238E27FC236}">
                <a16:creationId xmlns:a16="http://schemas.microsoft.com/office/drawing/2014/main" id="{83B6D281-3149-6DF3-530E-3FAE01DAA338}"/>
              </a:ext>
            </a:extLst>
          </p:cNvPr>
          <p:cNvSpPr/>
          <p:nvPr/>
        </p:nvSpPr>
        <p:spPr>
          <a:xfrm>
            <a:off x="300379" y="4753852"/>
            <a:ext cx="6401344" cy="1384995"/>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Student perception: In economic and social </a:t>
            </a:r>
            <a:r>
              <a:rPr kumimoji="0" lang="en-GB" sz="2800" b="0" i="0" u="none" strike="noStrike" kern="1200" cap="none" spc="0" normalizeH="0" baseline="0" noProof="0" dirty="0" err="1">
                <a:ln>
                  <a:noFill/>
                </a:ln>
                <a:solidFill>
                  <a:srgbClr val="4BACC6">
                    <a:lumMod val="50000"/>
                  </a:srgbClr>
                </a:solidFill>
                <a:effectLst/>
                <a:uLnTx/>
                <a:uFillTx/>
                <a:latin typeface="Calibri"/>
                <a:ea typeface="+mn-ea"/>
                <a:cs typeface="+mn-cs"/>
                <a:sym typeface="Wingdings" panose="05000000000000000000" pitchFamily="2" charset="2"/>
              </a:rPr>
              <a:t>sciene</a:t>
            </a: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It is a widespread phenomenon, and most data is falsified.</a:t>
            </a:r>
          </a:p>
        </p:txBody>
      </p:sp>
      <p:pic>
        <p:nvPicPr>
          <p:cNvPr id="3" name="Picture 2">
            <a:extLst>
              <a:ext uri="{FF2B5EF4-FFF2-40B4-BE49-F238E27FC236}">
                <a16:creationId xmlns:a16="http://schemas.microsoft.com/office/drawing/2014/main" id="{46CB8F7C-8D91-CB0D-C135-DF5326101FB0}"/>
              </a:ext>
            </a:extLst>
          </p:cNvPr>
          <p:cNvPicPr>
            <a:picLocks noChangeAspect="1"/>
          </p:cNvPicPr>
          <p:nvPr/>
        </p:nvPicPr>
        <p:blipFill>
          <a:blip r:embed="rId2"/>
          <a:stretch>
            <a:fillRect/>
          </a:stretch>
        </p:blipFill>
        <p:spPr>
          <a:xfrm>
            <a:off x="300379" y="1179899"/>
            <a:ext cx="6211167" cy="2924583"/>
          </a:xfrm>
          <a:prstGeom prst="rect">
            <a:avLst/>
          </a:prstGeom>
        </p:spPr>
      </p:pic>
      <p:pic>
        <p:nvPicPr>
          <p:cNvPr id="2050" name="Picture 2" descr="Plot object">
            <a:extLst>
              <a:ext uri="{FF2B5EF4-FFF2-40B4-BE49-F238E27FC236}">
                <a16:creationId xmlns:a16="http://schemas.microsoft.com/office/drawing/2014/main" id="{2B00A3E8-C916-9587-4239-CA54BA4D1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693" y="1395611"/>
            <a:ext cx="4467779" cy="4743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02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DA0E-A635-7066-3740-60CE95A2AE22}"/>
            </a:ext>
          </a:extLst>
        </p:cNvPr>
        <p:cNvGrpSpPr/>
        <p:nvPr/>
      </p:nvGrpSpPr>
      <p:grpSpPr>
        <a:xfrm>
          <a:off x="0" y="0"/>
          <a:ext cx="0" cy="0"/>
          <a:chOff x="0" y="0"/>
          <a:chExt cx="0" cy="0"/>
        </a:xfrm>
      </p:grpSpPr>
      <p:sp>
        <p:nvSpPr>
          <p:cNvPr id="10" name="Tytuł 1">
            <a:extLst>
              <a:ext uri="{FF2B5EF4-FFF2-40B4-BE49-F238E27FC236}">
                <a16:creationId xmlns:a16="http://schemas.microsoft.com/office/drawing/2014/main" id="{FD639298-A039-BAAC-CCEB-98A3C78E78D9}"/>
              </a:ext>
            </a:extLst>
          </p:cNvPr>
          <p:cNvSpPr txBox="1">
            <a:spLocks/>
          </p:cNvSpPr>
          <p:nvPr/>
        </p:nvSpPr>
        <p:spPr>
          <a:xfrm>
            <a:off x="0" y="0"/>
            <a:ext cx="12192000" cy="840509"/>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err="1">
                <a:ln>
                  <a:noFill/>
                </a:ln>
                <a:solidFill>
                  <a:srgbClr val="4BACC6">
                    <a:lumMod val="50000"/>
                  </a:srgbClr>
                </a:solidFill>
                <a:effectLst/>
                <a:uLnTx/>
                <a:uFillTx/>
                <a:latin typeface="Calibri"/>
                <a:ea typeface="+mj-ea"/>
                <a:cs typeface="+mj-cs"/>
              </a:rPr>
              <a:t>Questionare</a:t>
            </a: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rPr>
              <a:t>: </a:t>
            </a: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sym typeface="Wingdings" panose="05000000000000000000" pitchFamily="2" charset="2"/>
              </a:rPr>
              <a:t>perception of fake data</a:t>
            </a: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rPr>
              <a:t>  </a:t>
            </a:r>
          </a:p>
        </p:txBody>
      </p:sp>
      <p:sp>
        <p:nvSpPr>
          <p:cNvPr id="21" name="Prostokąt 20">
            <a:extLst>
              <a:ext uri="{FF2B5EF4-FFF2-40B4-BE49-F238E27FC236}">
                <a16:creationId xmlns:a16="http://schemas.microsoft.com/office/drawing/2014/main" id="{4EF42071-CF48-5B7B-A609-C22559233462}"/>
              </a:ext>
            </a:extLst>
          </p:cNvPr>
          <p:cNvSpPr/>
          <p:nvPr/>
        </p:nvSpPr>
        <p:spPr>
          <a:xfrm>
            <a:off x="532515" y="4419845"/>
            <a:ext cx="5329230" cy="1815882"/>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For Data Science students, the results are somewhat concerning: you tend not to evaluate the credibility of data and research.</a:t>
            </a:r>
          </a:p>
        </p:txBody>
      </p:sp>
      <p:pic>
        <p:nvPicPr>
          <p:cNvPr id="3076" name="Picture 4" descr="Plot object">
            <a:extLst>
              <a:ext uri="{FF2B5EF4-FFF2-40B4-BE49-F238E27FC236}">
                <a16:creationId xmlns:a16="http://schemas.microsoft.com/office/drawing/2014/main" id="{27BA1592-7793-E5B9-C555-CE9391904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221" y="1263144"/>
            <a:ext cx="5586193" cy="23742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lot object">
            <a:extLst>
              <a:ext uri="{FF2B5EF4-FFF2-40B4-BE49-F238E27FC236}">
                <a16:creationId xmlns:a16="http://schemas.microsoft.com/office/drawing/2014/main" id="{4EC5D8BB-E3E7-A1EF-424E-9CA9E4A61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221" y="3872656"/>
            <a:ext cx="5586193" cy="26331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76DC8A-12C3-112D-002E-787059182758}"/>
              </a:ext>
            </a:extLst>
          </p:cNvPr>
          <p:cNvPicPr>
            <a:picLocks noChangeAspect="1"/>
          </p:cNvPicPr>
          <p:nvPr/>
        </p:nvPicPr>
        <p:blipFill>
          <a:blip r:embed="rId4"/>
          <a:srcRect b="37488"/>
          <a:stretch/>
        </p:blipFill>
        <p:spPr>
          <a:xfrm>
            <a:off x="139110" y="840509"/>
            <a:ext cx="5956890" cy="1402961"/>
          </a:xfrm>
          <a:prstGeom prst="rect">
            <a:avLst/>
          </a:prstGeom>
        </p:spPr>
      </p:pic>
      <p:pic>
        <p:nvPicPr>
          <p:cNvPr id="11" name="Picture 10">
            <a:extLst>
              <a:ext uri="{FF2B5EF4-FFF2-40B4-BE49-F238E27FC236}">
                <a16:creationId xmlns:a16="http://schemas.microsoft.com/office/drawing/2014/main" id="{98589EFC-9B52-4CE9-09CD-8D506400DAE7}"/>
              </a:ext>
            </a:extLst>
          </p:cNvPr>
          <p:cNvPicPr>
            <a:picLocks noChangeAspect="1"/>
          </p:cNvPicPr>
          <p:nvPr/>
        </p:nvPicPr>
        <p:blipFill>
          <a:blip r:embed="rId5"/>
          <a:srcRect b="39196"/>
          <a:stretch/>
        </p:blipFill>
        <p:spPr>
          <a:xfrm>
            <a:off x="139110" y="2364912"/>
            <a:ext cx="5956890" cy="1714545"/>
          </a:xfrm>
          <a:prstGeom prst="rect">
            <a:avLst/>
          </a:prstGeom>
        </p:spPr>
      </p:pic>
    </p:spTree>
    <p:extLst>
      <p:ext uri="{BB962C8B-B14F-4D97-AF65-F5344CB8AC3E}">
        <p14:creationId xmlns:p14="http://schemas.microsoft.com/office/powerpoint/2010/main" val="1616222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1679520" y="-144360"/>
            <a:ext cx="304200" cy="304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171" name="CustomShape 2"/>
          <p:cNvSpPr/>
          <p:nvPr/>
        </p:nvSpPr>
        <p:spPr>
          <a:xfrm>
            <a:off x="1831800" y="7920"/>
            <a:ext cx="304200" cy="304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172" name="CustomShape 3"/>
          <p:cNvSpPr/>
          <p:nvPr/>
        </p:nvSpPr>
        <p:spPr>
          <a:xfrm>
            <a:off x="1984440" y="160200"/>
            <a:ext cx="304200" cy="304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2" name="AutoShape 2" descr="D:\Dane\Moje dokumenty\now\Artyku%C5%82 risk benford\Benfords Law ostateczne\symulacje\export\export_images\export24.png"/>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dirty="0">
              <a:solidFill>
                <a:prstClr val="black"/>
              </a:solidFill>
              <a:latin typeface="Calibri"/>
            </a:endParaRP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40" y="1315648"/>
            <a:ext cx="4805421" cy="517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Shape 1"/>
          <p:cNvSpPr txBox="1"/>
          <p:nvPr/>
        </p:nvSpPr>
        <p:spPr>
          <a:xfrm>
            <a:off x="0" y="-14040"/>
            <a:ext cx="12192000" cy="1142640"/>
          </a:xfrm>
          <a:prstGeom prst="rect">
            <a:avLst/>
          </a:prstGeom>
          <a:solidFill>
            <a:srgbClr val="DBEEF4"/>
          </a:solidFill>
          <a:ln>
            <a:noFill/>
          </a:ln>
        </p:spPr>
        <p:txBody>
          <a:bodyPr anchor="ctr"/>
          <a:lstStyle/>
          <a:p>
            <a:pPr algn="ctr"/>
            <a:r>
              <a:rPr lang="en-GB" sz="4400" b="1" i="1" spc="-1" noProof="0" dirty="0">
                <a:solidFill>
                  <a:srgbClr val="215968"/>
                </a:solidFill>
                <a:uFill>
                  <a:solidFill>
                    <a:srgbClr val="FFFFFF"/>
                  </a:solidFill>
                </a:uFill>
                <a:latin typeface="Calibri"/>
              </a:rPr>
              <a:t>The quality of data </a:t>
            </a:r>
            <a:endParaRPr lang="en-GB" noProof="0" dirty="0">
              <a:solidFill>
                <a:prstClr val="black"/>
              </a:solidFill>
              <a:latin typeface="Calibri"/>
            </a:endParaRPr>
          </a:p>
        </p:txBody>
      </p:sp>
      <p:sp>
        <p:nvSpPr>
          <p:cNvPr id="3" name="Prostokąt 2"/>
          <p:cNvSpPr/>
          <p:nvPr/>
        </p:nvSpPr>
        <p:spPr>
          <a:xfrm>
            <a:off x="5168766" y="1164134"/>
            <a:ext cx="6824311" cy="4832092"/>
          </a:xfrm>
          <a:prstGeom prst="rect">
            <a:avLst/>
          </a:prstGeom>
        </p:spPr>
        <p:txBody>
          <a:bodyPr wrap="square">
            <a:spAutoFit/>
          </a:bodyPr>
          <a:lstStyle/>
          <a:p>
            <a:pPr marL="343080" indent="-342720">
              <a:buFont typeface="Arial"/>
              <a:buChar char="•"/>
            </a:pPr>
            <a:r>
              <a:rPr lang="en-GB" sz="2800" b="1" spc="-1" noProof="0" dirty="0">
                <a:solidFill>
                  <a:srgbClr val="4BACC6">
                    <a:lumMod val="50000"/>
                  </a:srgbClr>
                </a:solidFill>
                <a:uFill>
                  <a:solidFill>
                    <a:srgbClr val="FFFFFF"/>
                  </a:solidFill>
                </a:uFill>
                <a:latin typeface="Calibri"/>
              </a:rPr>
              <a:t>Our own example applying the dataset for analysis of  international trade determinants</a:t>
            </a:r>
            <a:endParaRPr lang="en-GB" sz="2800" b="1" noProof="0" dirty="0">
              <a:solidFill>
                <a:srgbClr val="4BACC6">
                  <a:lumMod val="50000"/>
                </a:srgbClr>
              </a:solidFill>
              <a:latin typeface="Calibri"/>
            </a:endParaRPr>
          </a:p>
          <a:p>
            <a:pPr marL="343080" indent="-342720">
              <a:buFont typeface="Arial"/>
              <a:buChar char="•"/>
            </a:pPr>
            <a:r>
              <a:rPr lang="en-GB" sz="2800" b="1" spc="-1" noProof="0" dirty="0">
                <a:solidFill>
                  <a:srgbClr val="4BACC6">
                    <a:lumMod val="50000"/>
                  </a:srgbClr>
                </a:solidFill>
                <a:uFill>
                  <a:solidFill>
                    <a:srgbClr val="FFFFFF"/>
                  </a:solidFill>
                </a:uFill>
                <a:latin typeface="Calibri"/>
              </a:rPr>
              <a:t>Data related to the volume of export, import, GDP, population volume, etc. (taken from World Bank and IMF mainly).  14 years, 3366 pairs of trading partners. </a:t>
            </a:r>
            <a:endParaRPr lang="en-GB" sz="2800" b="1" noProof="0" dirty="0">
              <a:solidFill>
                <a:srgbClr val="4BACC6">
                  <a:lumMod val="50000"/>
                </a:srgbClr>
              </a:solidFill>
              <a:latin typeface="Calibri"/>
            </a:endParaRPr>
          </a:p>
          <a:p>
            <a:pPr marL="343080" indent="-342720">
              <a:buFont typeface="Arial"/>
              <a:buChar char="•"/>
            </a:pPr>
            <a:r>
              <a:rPr lang="en-GB" sz="2800" b="1" spc="-1" noProof="0" dirty="0">
                <a:solidFill>
                  <a:srgbClr val="4BACC6">
                    <a:lumMod val="50000"/>
                  </a:srgbClr>
                </a:solidFill>
                <a:uFill>
                  <a:solidFill>
                    <a:srgbClr val="FFFFFF"/>
                  </a:solidFill>
                </a:uFill>
                <a:latin typeface="Calibri"/>
              </a:rPr>
              <a:t>8 variables, 47124 observations, and approximately 376 992 numbers in total</a:t>
            </a:r>
            <a:endParaRPr lang="en-GB" sz="2800" b="1" noProof="0" dirty="0">
              <a:solidFill>
                <a:srgbClr val="4BACC6">
                  <a:lumMod val="50000"/>
                </a:srgbClr>
              </a:solidFill>
              <a:latin typeface="Calibri"/>
            </a:endParaRPr>
          </a:p>
          <a:p>
            <a:pPr marL="343080" indent="-342720">
              <a:buFont typeface="Arial"/>
              <a:buChar char="•"/>
            </a:pPr>
            <a:r>
              <a:rPr lang="en-GB" sz="2800" b="1" spc="-1" noProof="0" dirty="0">
                <a:solidFill>
                  <a:srgbClr val="4BACC6">
                    <a:lumMod val="50000"/>
                  </a:srgbClr>
                </a:solidFill>
                <a:uFill>
                  <a:solidFill>
                    <a:srgbClr val="FFFFFF"/>
                  </a:solidFill>
                </a:uFill>
                <a:latin typeface="Calibri"/>
              </a:rPr>
              <a:t>Below you can see the frequency of the first number distribution in 2015</a:t>
            </a:r>
            <a:endParaRPr lang="en-GB" sz="2800" b="1" noProof="0" dirty="0">
              <a:solidFill>
                <a:srgbClr val="4BACC6">
                  <a:lumMod val="50000"/>
                </a:srgbClr>
              </a:solidFill>
              <a:latin typeface="Calibri"/>
            </a:endParaRPr>
          </a:p>
        </p:txBody>
      </p:sp>
    </p:spTree>
    <p:extLst>
      <p:ext uri="{BB962C8B-B14F-4D97-AF65-F5344CB8AC3E}">
        <p14:creationId xmlns:p14="http://schemas.microsoft.com/office/powerpoint/2010/main" val="5203724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1679520" y="-144360"/>
            <a:ext cx="304200" cy="304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171" name="CustomShape 2"/>
          <p:cNvSpPr/>
          <p:nvPr/>
        </p:nvSpPr>
        <p:spPr>
          <a:xfrm>
            <a:off x="1831800" y="7920"/>
            <a:ext cx="304200" cy="304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172" name="CustomShape 3"/>
          <p:cNvSpPr/>
          <p:nvPr/>
        </p:nvSpPr>
        <p:spPr>
          <a:xfrm>
            <a:off x="1984440" y="160200"/>
            <a:ext cx="304200" cy="304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2" name="AutoShape 2" descr="D:\Dane\Moje dokumenty\now\Artyku%C5%82 risk benford\Benfords Law ostateczne\symulacje\export\export_images\export24.png"/>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dirty="0">
              <a:solidFill>
                <a:prstClr val="black"/>
              </a:solidFill>
              <a:latin typeface="Calibri"/>
            </a:endParaRPr>
          </a:p>
        </p:txBody>
      </p:sp>
      <p:sp>
        <p:nvSpPr>
          <p:cNvPr id="9" name="TextShape 1"/>
          <p:cNvSpPr txBox="1"/>
          <p:nvPr/>
        </p:nvSpPr>
        <p:spPr>
          <a:xfrm>
            <a:off x="0" y="-14040"/>
            <a:ext cx="12192000" cy="1142640"/>
          </a:xfrm>
          <a:prstGeom prst="rect">
            <a:avLst/>
          </a:prstGeom>
          <a:solidFill>
            <a:srgbClr val="DBEEF4"/>
          </a:solidFill>
          <a:ln>
            <a:noFill/>
          </a:ln>
        </p:spPr>
        <p:txBody>
          <a:bodyPr anchor="ctr"/>
          <a:lstStyle/>
          <a:p>
            <a:pPr algn="ctr"/>
            <a:r>
              <a:rPr lang="en-GB" sz="4400" b="1" i="1" spc="-1" noProof="0" dirty="0">
                <a:solidFill>
                  <a:srgbClr val="215968"/>
                </a:solidFill>
                <a:uFill>
                  <a:solidFill>
                    <a:srgbClr val="FFFFFF"/>
                  </a:solidFill>
                </a:uFill>
                <a:latin typeface="Calibri"/>
              </a:rPr>
              <a:t>The quality of data </a:t>
            </a:r>
            <a:endParaRPr lang="en-GB" noProof="0" dirty="0">
              <a:solidFill>
                <a:prstClr val="black"/>
              </a:solidFill>
              <a:latin typeface="Calibri"/>
            </a:endParaRPr>
          </a:p>
        </p:txBody>
      </p:sp>
      <p:sp>
        <p:nvSpPr>
          <p:cNvPr id="4" name="Prostokąt 3"/>
          <p:cNvSpPr/>
          <p:nvPr/>
        </p:nvSpPr>
        <p:spPr>
          <a:xfrm>
            <a:off x="664143" y="1512560"/>
            <a:ext cx="11069053" cy="4031873"/>
          </a:xfrm>
          <a:prstGeom prst="rect">
            <a:avLst/>
          </a:prstGeom>
        </p:spPr>
        <p:txBody>
          <a:bodyPr wrap="square">
            <a:spAutoFit/>
          </a:bodyPr>
          <a:lstStyle/>
          <a:p>
            <a:r>
              <a:rPr lang="en-GB" sz="3200" spc="-1" noProof="0" dirty="0">
                <a:solidFill>
                  <a:srgbClr val="215968"/>
                </a:solidFill>
                <a:uFill>
                  <a:solidFill>
                    <a:srgbClr val="FFFFFF"/>
                  </a:solidFill>
                </a:uFill>
                <a:latin typeface="Calibri"/>
              </a:rPr>
              <a:t>Forum topic: What do you think about Polish accounting regulation? </a:t>
            </a:r>
            <a:endParaRPr lang="en-GB" sz="3200" noProof="0" dirty="0">
              <a:solidFill>
                <a:prstClr val="black"/>
              </a:solidFill>
              <a:latin typeface="Calibri"/>
            </a:endParaRPr>
          </a:p>
          <a:p>
            <a:endParaRPr lang="en-GB" sz="3200" noProof="0" dirty="0">
              <a:solidFill>
                <a:prstClr val="black"/>
              </a:solidFill>
              <a:latin typeface="Calibri"/>
            </a:endParaRPr>
          </a:p>
          <a:p>
            <a:r>
              <a:rPr lang="en-GB" sz="3200" spc="-1" noProof="0" dirty="0">
                <a:solidFill>
                  <a:srgbClr val="215968"/>
                </a:solidFill>
                <a:uFill>
                  <a:solidFill>
                    <a:srgbClr val="FFFFFF"/>
                  </a:solidFill>
                </a:uFill>
                <a:latin typeface="Calibri"/>
              </a:rPr>
              <a:t>According to the rules, taxpayers will be obligated to implement a Standard Audit File for Tax (SAF-T).</a:t>
            </a:r>
            <a:endParaRPr lang="en-GB" sz="3200" noProof="0" dirty="0">
              <a:solidFill>
                <a:prstClr val="black"/>
              </a:solidFill>
              <a:latin typeface="Calibri"/>
            </a:endParaRPr>
          </a:p>
          <a:p>
            <a:endParaRPr lang="en-GB" sz="3200" noProof="0" dirty="0">
              <a:solidFill>
                <a:prstClr val="black"/>
              </a:solidFill>
              <a:latin typeface="Calibri"/>
            </a:endParaRPr>
          </a:p>
          <a:p>
            <a:endParaRPr lang="en-GB" sz="3200" noProof="0" dirty="0">
              <a:solidFill>
                <a:prstClr val="black"/>
              </a:solidFill>
              <a:latin typeface="Calibri"/>
            </a:endParaRPr>
          </a:p>
          <a:p>
            <a:r>
              <a:rPr lang="en-GB" sz="3200" spc="-1" noProof="0" dirty="0">
                <a:solidFill>
                  <a:srgbClr val="215968"/>
                </a:solidFill>
                <a:uFill>
                  <a:solidFill>
                    <a:srgbClr val="FFFFFF"/>
                  </a:solidFill>
                </a:uFill>
                <a:latin typeface="Calibri"/>
              </a:rPr>
              <a:t>Who will check the files? </a:t>
            </a:r>
            <a:r>
              <a:rPr lang="en-GB" sz="3200" spc="-1" noProof="0" dirty="0">
                <a:solidFill>
                  <a:srgbClr val="215968"/>
                </a:solidFill>
                <a:uFill>
                  <a:solidFill>
                    <a:srgbClr val="FFFFFF"/>
                  </a:solidFill>
                </a:uFill>
                <a:latin typeface="Calibri"/>
                <a:sym typeface="Wingdings" panose="05000000000000000000" pitchFamily="2" charset="2"/>
              </a:rPr>
              <a:t> </a:t>
            </a:r>
            <a:r>
              <a:rPr lang="en-GB" sz="3200" spc="-1" noProof="0" dirty="0">
                <a:solidFill>
                  <a:srgbClr val="215968"/>
                </a:solidFill>
                <a:uFill>
                  <a:solidFill>
                    <a:srgbClr val="FFFFFF"/>
                  </a:solidFill>
                </a:uFill>
                <a:latin typeface="Calibri"/>
              </a:rPr>
              <a:t>Data Scientist </a:t>
            </a:r>
            <a:endParaRPr lang="en-GB" sz="3200" noProof="0" dirty="0">
              <a:solidFill>
                <a:prstClr val="black"/>
              </a:solidFill>
              <a:latin typeface="Calibri"/>
            </a:endParaRPr>
          </a:p>
        </p:txBody>
      </p:sp>
    </p:spTree>
    <p:extLst>
      <p:ext uri="{BB962C8B-B14F-4D97-AF65-F5344CB8AC3E}">
        <p14:creationId xmlns:p14="http://schemas.microsoft.com/office/powerpoint/2010/main" val="42030639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226942" y="1132638"/>
            <a:ext cx="11738113" cy="501675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rPr>
              <a:t>My goal is to open widely a two-way flow of knowledge: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rPr>
              <a:t>From economic research and theory to education - I try to find a way to translate complex economic concepts into everyday behaviour.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rPr>
              <a:t>From education to theory - I study how this economic knowledge is absorbed by people - mainly how experience and collective knowledge affect the perception of economic problems</a:t>
            </a:r>
          </a:p>
        </p:txBody>
      </p:sp>
      <p:sp>
        <p:nvSpPr>
          <p:cNvPr id="2" name="Tytuł 1"/>
          <p:cNvSpPr>
            <a:spLocks noGrp="1"/>
          </p:cNvSpPr>
          <p:nvPr>
            <p:ph type="title"/>
          </p:nvPr>
        </p:nvSpPr>
        <p:spPr>
          <a:xfrm>
            <a:off x="-1" y="-1"/>
            <a:ext cx="12192001" cy="1055077"/>
          </a:xfrm>
          <a:solidFill>
            <a:schemeClr val="accent5">
              <a:lumMod val="20000"/>
              <a:lumOff val="80000"/>
            </a:schemeClr>
          </a:solidFill>
        </p:spPr>
        <p:txBody>
          <a:bodyPr>
            <a:normAutofit/>
          </a:bodyPr>
          <a:lstStyle/>
          <a:p>
            <a:r>
              <a:rPr lang="en-GB" sz="4000" b="1" noProof="0" dirty="0">
                <a:solidFill>
                  <a:schemeClr val="accent5">
                    <a:lumMod val="50000"/>
                  </a:schemeClr>
                </a:solidFill>
              </a:rPr>
              <a:t>It's not just teaching --&gt; Two-way flow of knowledge &lt;--</a:t>
            </a:r>
          </a:p>
        </p:txBody>
      </p:sp>
      <p:sp>
        <p:nvSpPr>
          <p:cNvPr id="19" name="Strzałka w dół 18"/>
          <p:cNvSpPr/>
          <p:nvPr/>
        </p:nvSpPr>
        <p:spPr>
          <a:xfrm rot="5400000">
            <a:off x="7462979" y="3040881"/>
            <a:ext cx="717350" cy="1625868"/>
          </a:xfrm>
          <a:prstGeom prst="downArrow">
            <a:avLst/>
          </a:prstGeom>
          <a:solidFill>
            <a:schemeClr val="accent5">
              <a:lumMod val="50000"/>
              <a:alpha val="37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Strzałka w dół 10"/>
          <p:cNvSpPr/>
          <p:nvPr/>
        </p:nvSpPr>
        <p:spPr>
          <a:xfrm rot="16200000">
            <a:off x="2951386" y="3040881"/>
            <a:ext cx="717350" cy="1625868"/>
          </a:xfrm>
          <a:prstGeom prst="downArrow">
            <a:avLst/>
          </a:prstGeom>
          <a:solidFill>
            <a:schemeClr val="accent5">
              <a:lumMod val="50000"/>
              <a:alpha val="37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8C0706CF-441F-1CE2-0979-440E2202F85A}"/>
              </a:ext>
            </a:extLst>
          </p:cNvPr>
          <p:cNvSpPr txBox="1"/>
          <p:nvPr/>
        </p:nvSpPr>
        <p:spPr>
          <a:xfrm rot="18806356">
            <a:off x="10047241" y="3317851"/>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618281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3B599-2DE6-C3AE-F4AD-A2236B749E85}"/>
            </a:ext>
          </a:extLst>
        </p:cNvPr>
        <p:cNvGrpSpPr/>
        <p:nvPr/>
      </p:nvGrpSpPr>
      <p:grpSpPr>
        <a:xfrm>
          <a:off x="0" y="0"/>
          <a:ext cx="0" cy="0"/>
          <a:chOff x="0" y="0"/>
          <a:chExt cx="0" cy="0"/>
        </a:xfrm>
      </p:grpSpPr>
      <p:sp>
        <p:nvSpPr>
          <p:cNvPr id="3" name="Prostokąt 2">
            <a:extLst>
              <a:ext uri="{FF2B5EF4-FFF2-40B4-BE49-F238E27FC236}">
                <a16:creationId xmlns:a16="http://schemas.microsoft.com/office/drawing/2014/main" id="{D4F96C35-5719-768C-2DBE-E40FD9547C10}"/>
              </a:ext>
            </a:extLst>
          </p:cNvPr>
          <p:cNvSpPr/>
          <p:nvPr/>
        </p:nvSpPr>
        <p:spPr>
          <a:xfrm>
            <a:off x="852906" y="1817795"/>
            <a:ext cx="9497509" cy="403187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rPr>
              <a:t>Teaching can also be a process of scientific discovery. Two examples: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rPr>
              <a:t>A simple Monte Carlo simulation generating a Benford distribution</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rPr>
              <a:t>A study of whether N-BL works in geographical/socio-economic space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2" name="Tytuł 1">
            <a:extLst>
              <a:ext uri="{FF2B5EF4-FFF2-40B4-BE49-F238E27FC236}">
                <a16:creationId xmlns:a16="http://schemas.microsoft.com/office/drawing/2014/main" id="{16FFA9B1-6529-E24C-9625-FABACA52058B}"/>
              </a:ext>
            </a:extLst>
          </p:cNvPr>
          <p:cNvSpPr>
            <a:spLocks noGrp="1"/>
          </p:cNvSpPr>
          <p:nvPr>
            <p:ph type="title"/>
          </p:nvPr>
        </p:nvSpPr>
        <p:spPr>
          <a:xfrm>
            <a:off x="-1" y="-1"/>
            <a:ext cx="12192001" cy="1055077"/>
          </a:xfrm>
          <a:solidFill>
            <a:schemeClr val="accent5">
              <a:lumMod val="20000"/>
              <a:lumOff val="80000"/>
            </a:schemeClr>
          </a:solidFill>
        </p:spPr>
        <p:txBody>
          <a:bodyPr>
            <a:normAutofit/>
          </a:bodyPr>
          <a:lstStyle/>
          <a:p>
            <a:r>
              <a:rPr lang="en-GB" sz="4000" b="1" noProof="0" dirty="0">
                <a:solidFill>
                  <a:schemeClr val="accent5">
                    <a:lumMod val="50000"/>
                  </a:schemeClr>
                </a:solidFill>
              </a:rPr>
              <a:t>It's not just teaching --&gt; Two-way flow of knowledge &lt;--</a:t>
            </a:r>
          </a:p>
        </p:txBody>
      </p:sp>
      <p:sp>
        <p:nvSpPr>
          <p:cNvPr id="5" name="TextBox 4">
            <a:extLst>
              <a:ext uri="{FF2B5EF4-FFF2-40B4-BE49-F238E27FC236}">
                <a16:creationId xmlns:a16="http://schemas.microsoft.com/office/drawing/2014/main" id="{E4D38FEA-E696-F494-71DD-A8EDBC7A4524}"/>
              </a:ext>
            </a:extLst>
          </p:cNvPr>
          <p:cNvSpPr txBox="1"/>
          <p:nvPr/>
        </p:nvSpPr>
        <p:spPr>
          <a:xfrm rot="18806356">
            <a:off x="9752272" y="4851683"/>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387687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0"/>
            <a:ext cx="12192000" cy="1196502"/>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0" i="1" u="none" strike="noStrike" kern="1200" cap="none" spc="0" normalizeH="0" baseline="0" noProof="0" dirty="0">
                <a:ln>
                  <a:noFill/>
                </a:ln>
                <a:solidFill>
                  <a:srgbClr val="4BACC6">
                    <a:lumMod val="50000"/>
                  </a:srgbClr>
                </a:solidFill>
                <a:effectLst/>
                <a:uLnTx/>
                <a:uFillTx/>
                <a:latin typeface="Calibri"/>
                <a:ea typeface="+mj-ea"/>
                <a:cs typeface="+mj-cs"/>
              </a:rPr>
              <a:t>How can the results of a simple Monte Carlo experiment be explained?</a:t>
            </a:r>
          </a:p>
        </p:txBody>
      </p:sp>
      <p:sp>
        <p:nvSpPr>
          <p:cNvPr id="21" name="Prostokąt 20"/>
          <p:cNvSpPr/>
          <p:nvPr/>
        </p:nvSpPr>
        <p:spPr>
          <a:xfrm>
            <a:off x="110181" y="1103156"/>
            <a:ext cx="11815930" cy="5262979"/>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As part of my search for how to generate a distribution [compatible with Benford distribution], I created such an algorithm - a simple Monte Carlo experiment that can be performed in K-steps. It can be run in the report: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Puzzles continued:</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Why are only 3 steps needed to generate numbers following N-BL for N = 1000? For more than 3 steps, the simulated distribution moves away from the theoretical distribution: the number 1 becomes much more frequent.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Is there a relationship between the number of steps K and the number N for which this distribution approaches the Benford distribution?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The general rule is that the more evenly and by more orders of magnitude the data cover, the closer the empirical distribution (in this case, the simulation) is to the Benford distribution.</a:t>
            </a:r>
          </a:p>
        </p:txBody>
      </p:sp>
      <p:pic>
        <p:nvPicPr>
          <p:cNvPr id="2" name="Obraz 1"/>
          <p:cNvPicPr>
            <a:picLocks noChangeAspect="1"/>
          </p:cNvPicPr>
          <p:nvPr/>
        </p:nvPicPr>
        <p:blipFill>
          <a:blip r:embed="rId2"/>
          <a:stretch>
            <a:fillRect/>
          </a:stretch>
        </p:blipFill>
        <p:spPr>
          <a:xfrm>
            <a:off x="8988356" y="1887419"/>
            <a:ext cx="2618363" cy="138143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8117443-57E7-6586-928B-D2109A23FB04}"/>
              </a:ext>
            </a:extLst>
          </p:cNvPr>
          <p:cNvSpPr txBox="1"/>
          <p:nvPr/>
        </p:nvSpPr>
        <p:spPr>
          <a:xfrm rot="18806356">
            <a:off x="9014851" y="5431678"/>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2510536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Obraz 28"/>
          <p:cNvPicPr>
            <a:picLocks noChangeAspect="1"/>
          </p:cNvPicPr>
          <p:nvPr/>
        </p:nvPicPr>
        <p:blipFill>
          <a:blip r:embed="rId2"/>
          <a:stretch>
            <a:fillRect/>
          </a:stretch>
        </p:blipFill>
        <p:spPr>
          <a:xfrm>
            <a:off x="2806172" y="2744899"/>
            <a:ext cx="7021624" cy="1278653"/>
          </a:xfrm>
          <a:prstGeom prst="rect">
            <a:avLst/>
          </a:prstGeom>
          <a:ln>
            <a:noFill/>
          </a:ln>
          <a:effectLst>
            <a:outerShdw blurRad="292100" dist="139700" dir="2700000" algn="tl" rotWithShape="0">
              <a:srgbClr val="333333">
                <a:alpha val="65000"/>
              </a:srgbClr>
            </a:outerShdw>
          </a:effectLst>
        </p:spPr>
      </p:pic>
      <p:pic>
        <p:nvPicPr>
          <p:cNvPr id="28" name="Obraz 27"/>
          <p:cNvPicPr>
            <a:picLocks noChangeAspect="1"/>
          </p:cNvPicPr>
          <p:nvPr/>
        </p:nvPicPr>
        <p:blipFill>
          <a:blip r:embed="rId3"/>
          <a:stretch>
            <a:fillRect/>
          </a:stretch>
        </p:blipFill>
        <p:spPr>
          <a:xfrm>
            <a:off x="3879741" y="4409632"/>
            <a:ext cx="4664644" cy="2256925"/>
          </a:xfrm>
          <a:prstGeom prst="rect">
            <a:avLst/>
          </a:prstGeom>
          <a:ln>
            <a:noFill/>
          </a:ln>
          <a:effectLst>
            <a:outerShdw blurRad="292100" dist="139700" dir="2700000" algn="tl" rotWithShape="0">
              <a:srgbClr val="333333">
                <a:alpha val="65000"/>
              </a:srgbClr>
            </a:outerShdw>
          </a:effectLst>
        </p:spPr>
      </p:pic>
      <p:sp useBgFill="1">
        <p:nvSpPr>
          <p:cNvPr id="23" name="pole tekstowe 22"/>
          <p:cNvSpPr txBox="1"/>
          <p:nvPr/>
        </p:nvSpPr>
        <p:spPr>
          <a:xfrm>
            <a:off x="637786" y="1161203"/>
            <a:ext cx="10237738" cy="1477328"/>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kumimoji="0" lang="en-GB" sz="3000" b="0" i="0" u="none" strike="noStrike" kern="1200" cap="none" spc="0" normalizeH="0" baseline="0" noProof="0" dirty="0">
                <a:ln>
                  <a:noFill/>
                </a:ln>
                <a:solidFill>
                  <a:srgbClr val="4BACC6">
                    <a:lumMod val="50000"/>
                  </a:srgbClr>
                </a:solidFill>
                <a:effectLst/>
                <a:uLnTx/>
                <a:uFillTx/>
                <a:latin typeface="Calibri"/>
                <a:ea typeface="+mn-ea"/>
                <a:cs typeface="+mn-cs"/>
              </a:rPr>
              <a:t>I am presenting this experiment as the first one from the series because it is the first topic where I closed the loop from theory to education and from education to research.</a:t>
            </a:r>
          </a:p>
        </p:txBody>
      </p:sp>
      <p:sp>
        <p:nvSpPr>
          <p:cNvPr id="19" name="Strzałka w dół 18"/>
          <p:cNvSpPr/>
          <p:nvPr/>
        </p:nvSpPr>
        <p:spPr>
          <a:xfrm>
            <a:off x="2946955" y="4408243"/>
            <a:ext cx="717350" cy="1278653"/>
          </a:xfrm>
          <a:prstGeom prst="downArrow">
            <a:avLst/>
          </a:prstGeom>
          <a:solidFill>
            <a:schemeClr val="accent5">
              <a:lumMod val="50000"/>
              <a:alpha val="37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2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0" name="Obraz 29"/>
          <p:cNvPicPr>
            <a:picLocks noChangeAspect="1"/>
          </p:cNvPicPr>
          <p:nvPr/>
        </p:nvPicPr>
        <p:blipFill>
          <a:blip r:embed="rId4"/>
          <a:stretch>
            <a:fillRect/>
          </a:stretch>
        </p:blipFill>
        <p:spPr>
          <a:xfrm rot="16200000">
            <a:off x="8502289" y="4665774"/>
            <a:ext cx="1278654" cy="763590"/>
          </a:xfrm>
          <a:prstGeom prst="rect">
            <a:avLst/>
          </a:prstGeom>
        </p:spPr>
      </p:pic>
      <p:sp>
        <p:nvSpPr>
          <p:cNvPr id="3" name="Tytuł 1">
            <a:extLst>
              <a:ext uri="{FF2B5EF4-FFF2-40B4-BE49-F238E27FC236}">
                <a16:creationId xmlns:a16="http://schemas.microsoft.com/office/drawing/2014/main" id="{9B646B9E-55C6-2294-A754-1493DA548290}"/>
              </a:ext>
            </a:extLst>
          </p:cNvPr>
          <p:cNvSpPr txBox="1">
            <a:spLocks/>
          </p:cNvSpPr>
          <p:nvPr/>
        </p:nvSpPr>
        <p:spPr>
          <a:xfrm>
            <a:off x="0" y="-242"/>
            <a:ext cx="12192001" cy="1055077"/>
          </a:xfrm>
          <a:prstGeom prst="rect">
            <a:avLst/>
          </a:prstGeom>
          <a:solidFill>
            <a:schemeClr val="accent5">
              <a:lumMod val="20000"/>
              <a:lumOff val="8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0" u="none" strike="noStrike" kern="1200" cap="none" spc="0" normalizeH="0" baseline="0" noProof="0" dirty="0">
                <a:ln>
                  <a:noFill/>
                </a:ln>
                <a:solidFill>
                  <a:srgbClr val="4BACC6">
                    <a:lumMod val="50000"/>
                  </a:srgbClr>
                </a:solidFill>
                <a:effectLst/>
                <a:uLnTx/>
                <a:uFillTx/>
                <a:latin typeface="Calibri"/>
                <a:ea typeface="+mj-ea"/>
                <a:cs typeface="+mj-cs"/>
              </a:rPr>
              <a:t>It's not just teaching --&gt; Two-way flow of knowledge &lt;--</a:t>
            </a:r>
          </a:p>
        </p:txBody>
      </p:sp>
      <p:sp>
        <p:nvSpPr>
          <p:cNvPr id="4" name="TextBox 3">
            <a:extLst>
              <a:ext uri="{FF2B5EF4-FFF2-40B4-BE49-F238E27FC236}">
                <a16:creationId xmlns:a16="http://schemas.microsoft.com/office/drawing/2014/main" id="{D91532E4-6683-5663-6643-F1E2D50F4077}"/>
              </a:ext>
            </a:extLst>
          </p:cNvPr>
          <p:cNvSpPr txBox="1"/>
          <p:nvPr/>
        </p:nvSpPr>
        <p:spPr>
          <a:xfrm rot="18806356">
            <a:off x="9708839" y="3966779"/>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1967002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21002"/>
            <a:ext cx="12192000" cy="857250"/>
          </a:xfrm>
          <a:solidFill>
            <a:schemeClr val="accent5">
              <a:lumMod val="20000"/>
              <a:lumOff val="80000"/>
            </a:schemeClr>
          </a:solidFill>
        </p:spPr>
        <p:txBody>
          <a:bodyPr>
            <a:noAutofit/>
          </a:bodyPr>
          <a:lstStyle/>
          <a:p>
            <a:r>
              <a:rPr lang="en-GB" sz="3200" b="1" i="1" noProof="0" dirty="0">
                <a:solidFill>
                  <a:schemeClr val="accent5">
                    <a:lumMod val="50000"/>
                  </a:schemeClr>
                </a:solidFill>
              </a:rPr>
              <a:t>TV show Let’s Make a Deal the best allegory of expected utility theory </a:t>
            </a:r>
          </a:p>
        </p:txBody>
      </p:sp>
      <p:sp>
        <p:nvSpPr>
          <p:cNvPr id="3" name="Prostokąt 2"/>
          <p:cNvSpPr/>
          <p:nvPr/>
        </p:nvSpPr>
        <p:spPr>
          <a:xfrm>
            <a:off x="205338" y="740438"/>
            <a:ext cx="11441229" cy="2677656"/>
          </a:xfrm>
          <a:prstGeom prst="rect">
            <a:avLst/>
          </a:prstGeom>
        </p:spPr>
        <p:txBody>
          <a:bodyPr wrap="square">
            <a:spAutoFit/>
          </a:bodyPr>
          <a:lstStyle/>
          <a:p>
            <a:pPr algn="just"/>
            <a:r>
              <a:rPr lang="en-GB" sz="2800" noProof="0" dirty="0">
                <a:solidFill>
                  <a:srgbClr val="4BACC6">
                    <a:lumMod val="50000"/>
                  </a:srgbClr>
                </a:solidFill>
              </a:rPr>
              <a:t>We have to choose between three doors –&gt; we know the probabilities. We guess the values of hidden prizes: one small prize, one big prize and sometime we win nothing. Our knowledge is based on the previous episodes – Bayes inference. Sometimes the host offers us to give up the play and we can obtain sure compensation.  The host is like a financial or insurance institution – he offers us a risk-free alternative. </a:t>
            </a:r>
            <a:endParaRPr lang="en-GB" sz="2800" noProof="0" dirty="0">
              <a:solidFill>
                <a:srgbClr val="4BACC6">
                  <a:lumMod val="50000"/>
                </a:srgbClr>
              </a:solidFill>
              <a:latin typeface="Calibri"/>
            </a:endParaRPr>
          </a:p>
        </p:txBody>
      </p:sp>
      <p:sp>
        <p:nvSpPr>
          <p:cNvPr id="4" name="AutoShape 2" descr="\Pr(A\land B)\leq \Pr(A)"/>
          <p:cNvSpPr>
            <a:spLocks noChangeAspect="1" noChangeArrowheads="1"/>
          </p:cNvSpPr>
          <p:nvPr/>
        </p:nvSpPr>
        <p:spPr bwMode="auto">
          <a:xfrm>
            <a:off x="2783681" y="7489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noProof="0" dirty="0">
              <a:solidFill>
                <a:prstClr val="black"/>
              </a:solidFill>
              <a:latin typeface="Calibri"/>
            </a:endParaRPr>
          </a:p>
        </p:txBody>
      </p:sp>
      <p:sp>
        <p:nvSpPr>
          <p:cNvPr id="15" name="Prostokąt 14"/>
          <p:cNvSpPr/>
          <p:nvPr/>
        </p:nvSpPr>
        <p:spPr>
          <a:xfrm>
            <a:off x="86620" y="5920548"/>
            <a:ext cx="12105380" cy="954107"/>
          </a:xfrm>
          <a:prstGeom prst="rect">
            <a:avLst/>
          </a:prstGeom>
        </p:spPr>
        <p:txBody>
          <a:bodyPr wrap="square">
            <a:spAutoFit/>
          </a:bodyPr>
          <a:lstStyle/>
          <a:p>
            <a:pPr algn="just"/>
            <a:r>
              <a:rPr lang="en-GB" sz="2800" noProof="0" dirty="0">
                <a:solidFill>
                  <a:srgbClr val="4BACC6">
                    <a:lumMod val="50000"/>
                  </a:srgbClr>
                </a:solidFill>
              </a:rPr>
              <a:t>In more sophisticated financial models, the story is the same -&gt; We know/ we</a:t>
            </a:r>
            <a:r>
              <a:rPr lang="pl-PL" sz="2800" noProof="0" dirty="0">
                <a:solidFill>
                  <a:srgbClr val="4BACC6">
                    <a:lumMod val="50000"/>
                  </a:srgbClr>
                </a:solidFill>
              </a:rPr>
              <a:t> </a:t>
            </a:r>
            <a:r>
              <a:rPr lang="pl-PL" sz="2800" noProof="0" dirty="0" err="1">
                <a:solidFill>
                  <a:srgbClr val="4BACC6">
                    <a:lumMod val="50000"/>
                  </a:srgbClr>
                </a:solidFill>
              </a:rPr>
              <a:t>can</a:t>
            </a:r>
            <a:r>
              <a:rPr lang="en-GB" sz="2800" noProof="0" dirty="0">
                <a:solidFill>
                  <a:srgbClr val="4BACC6">
                    <a:lumMod val="50000"/>
                  </a:srgbClr>
                </a:solidFill>
              </a:rPr>
              <a:t> estimate the distribution of returns from historical data.</a:t>
            </a:r>
            <a:endParaRPr lang="en-GB" sz="2800" noProof="0" dirty="0">
              <a:solidFill>
                <a:srgbClr val="4BACC6">
                  <a:lumMod val="50000"/>
                </a:srgbClr>
              </a:solidFill>
              <a:latin typeface="Calibri"/>
            </a:endParaRPr>
          </a:p>
        </p:txBody>
      </p:sp>
      <p:grpSp>
        <p:nvGrpSpPr>
          <p:cNvPr id="20" name="Grupa 19"/>
          <p:cNvGrpSpPr/>
          <p:nvPr/>
        </p:nvGrpSpPr>
        <p:grpSpPr>
          <a:xfrm>
            <a:off x="588195" y="4181774"/>
            <a:ext cx="3549679" cy="470710"/>
            <a:chOff x="572998" y="4731753"/>
            <a:chExt cx="4732905" cy="627613"/>
          </a:xfrm>
        </p:grpSpPr>
        <p:sp>
          <p:nvSpPr>
            <p:cNvPr id="29" name="Elipsa 9"/>
            <p:cNvSpPr/>
            <p:nvPr/>
          </p:nvSpPr>
          <p:spPr bwMode="auto">
            <a:xfrm>
              <a:off x="572998" y="4731753"/>
              <a:ext cx="609452" cy="627613"/>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500" b="1" i="1" noProof="0" dirty="0">
                  <a:solidFill>
                    <a:srgbClr val="4F81BD">
                      <a:lumMod val="50000"/>
                    </a:srgbClr>
                  </a:solidFill>
                  <a:latin typeface="Calibri"/>
                </a:rPr>
                <a:t>S</a:t>
              </a:r>
            </a:p>
          </p:txBody>
        </p:sp>
        <p:cxnSp>
          <p:nvCxnSpPr>
            <p:cNvPr id="22" name="Łącznik prosty 5"/>
            <p:cNvCxnSpPr>
              <a:stCxn id="29" idx="6"/>
            </p:cNvCxnSpPr>
            <p:nvPr/>
          </p:nvCxnSpPr>
          <p:spPr bwMode="auto">
            <a:xfrm flipV="1">
              <a:off x="1182450" y="5045559"/>
              <a:ext cx="2669470" cy="1"/>
            </a:xfrm>
            <a:prstGeom prst="line">
              <a:avLst/>
            </a:prstGeom>
          </p:spPr>
          <p:style>
            <a:lnRef idx="1">
              <a:schemeClr val="accent1"/>
            </a:lnRef>
            <a:fillRef idx="0">
              <a:schemeClr val="accent1"/>
            </a:fillRef>
            <a:effectRef idx="0">
              <a:schemeClr val="accent1"/>
            </a:effectRef>
            <a:fontRef idx="minor">
              <a:schemeClr val="tx1"/>
            </a:fontRef>
          </p:style>
        </p:cxnSp>
        <p:sp>
          <p:nvSpPr>
            <p:cNvPr id="23" name="pole tekstowe 22"/>
            <p:cNvSpPr txBox="1"/>
            <p:nvPr/>
          </p:nvSpPr>
          <p:spPr bwMode="auto">
            <a:xfrm>
              <a:off x="3851920" y="4814726"/>
              <a:ext cx="1453983" cy="430887"/>
            </a:xfrm>
            <a:prstGeom prst="rect">
              <a:avLst/>
            </a:prstGeom>
            <a:solidFill>
              <a:schemeClr val="bg2">
                <a:lumMod val="50000"/>
                <a:alpha val="50000"/>
              </a:schemeClr>
            </a:solidFill>
          </p:spPr>
          <p:txBody>
            <a:bodyPr>
              <a:spAutoFit/>
            </a:bodyPr>
            <a:lstStyle/>
            <a:p>
              <a:pPr algn="ctr" eaLnBrk="0" hangingPunct="0">
                <a:defRPr/>
              </a:pPr>
              <a:r>
                <a:rPr lang="en-GB" sz="1500" b="1" i="1" noProof="0" dirty="0">
                  <a:solidFill>
                    <a:srgbClr val="4F81BD">
                      <a:lumMod val="50000"/>
                    </a:srgbClr>
                  </a:solidFill>
                  <a:latin typeface="Calibri"/>
                </a:rPr>
                <a:t>$ 900</a:t>
              </a:r>
              <a:endParaRPr lang="en-GB" sz="1500" b="1" i="1" baseline="-25000" noProof="0" dirty="0">
                <a:solidFill>
                  <a:srgbClr val="4F81BD">
                    <a:lumMod val="50000"/>
                  </a:srgbClr>
                </a:solidFill>
                <a:latin typeface="Calibri"/>
              </a:endParaRPr>
            </a:p>
          </p:txBody>
        </p:sp>
        <p:sp>
          <p:nvSpPr>
            <p:cNvPr id="24" name="pole tekstowe 42"/>
            <p:cNvSpPr txBox="1">
              <a:spLocks noChangeArrowheads="1"/>
            </p:cNvSpPr>
            <p:nvPr/>
          </p:nvSpPr>
          <p:spPr bwMode="auto">
            <a:xfrm>
              <a:off x="2048111" y="4810456"/>
              <a:ext cx="851415" cy="430887"/>
            </a:xfrm>
            <a:prstGeom prst="rect">
              <a:avLst/>
            </a:prstGeom>
            <a:solidFill>
              <a:schemeClr val="bg1"/>
            </a:solidFill>
            <a:ln w="9525">
              <a:noFill/>
              <a:miter lim="800000"/>
              <a:headEnd/>
              <a:tailEnd/>
            </a:ln>
          </p:spPr>
          <p:txBody>
            <a:bodyPr>
              <a:spAutoFit/>
            </a:bodyPr>
            <a:lstStyle/>
            <a:p>
              <a:pPr algn="ctr" eaLnBrk="0" hangingPunct="0">
                <a:defRPr/>
              </a:pPr>
              <a:r>
                <a:rPr lang="en-GB" sz="1500" b="1" i="1" noProof="0" dirty="0">
                  <a:solidFill>
                    <a:srgbClr val="4F81BD">
                      <a:lumMod val="50000"/>
                    </a:srgbClr>
                  </a:solidFill>
                  <a:latin typeface="Calibri"/>
                </a:rPr>
                <a:t>1</a:t>
              </a:r>
            </a:p>
          </p:txBody>
        </p:sp>
      </p:grpSp>
      <p:pic>
        <p:nvPicPr>
          <p:cNvPr id="16" name="Obraz 15"/>
          <p:cNvPicPr>
            <a:picLocks noChangeAspect="1"/>
          </p:cNvPicPr>
          <p:nvPr/>
        </p:nvPicPr>
        <p:blipFill>
          <a:blip r:embed="rId2"/>
          <a:stretch>
            <a:fillRect/>
          </a:stretch>
        </p:blipFill>
        <p:spPr>
          <a:xfrm>
            <a:off x="4470539" y="3311399"/>
            <a:ext cx="3130586" cy="2542378"/>
          </a:xfrm>
          <a:prstGeom prst="rect">
            <a:avLst/>
          </a:prstGeom>
        </p:spPr>
      </p:pic>
      <p:grpSp>
        <p:nvGrpSpPr>
          <p:cNvPr id="25" name="Grupa 24"/>
          <p:cNvGrpSpPr/>
          <p:nvPr/>
        </p:nvGrpSpPr>
        <p:grpSpPr>
          <a:xfrm>
            <a:off x="8221336" y="3130156"/>
            <a:ext cx="3047685" cy="2693127"/>
            <a:chOff x="9846448" y="3845267"/>
            <a:chExt cx="2042153" cy="1900849"/>
          </a:xfrm>
        </p:grpSpPr>
        <p:grpSp>
          <p:nvGrpSpPr>
            <p:cNvPr id="26" name="Grupa 25"/>
            <p:cNvGrpSpPr/>
            <p:nvPr/>
          </p:nvGrpSpPr>
          <p:grpSpPr>
            <a:xfrm>
              <a:off x="9846448" y="3845267"/>
              <a:ext cx="2042153" cy="1900849"/>
              <a:chOff x="572998" y="1853442"/>
              <a:chExt cx="4732906" cy="5407943"/>
            </a:xfrm>
          </p:grpSpPr>
          <p:grpSp>
            <p:nvGrpSpPr>
              <p:cNvPr id="33" name="Grupa 46"/>
              <p:cNvGrpSpPr>
                <a:grpSpLocks/>
              </p:cNvGrpSpPr>
              <p:nvPr/>
            </p:nvGrpSpPr>
            <p:grpSpPr bwMode="auto">
              <a:xfrm>
                <a:off x="572998" y="1853442"/>
                <a:ext cx="4732906" cy="5407943"/>
                <a:chOff x="-174778" y="1679843"/>
                <a:chExt cx="4986028" cy="3583910"/>
              </a:xfrm>
            </p:grpSpPr>
            <p:grpSp>
              <p:nvGrpSpPr>
                <p:cNvPr id="36" name="Grupa 19"/>
                <p:cNvGrpSpPr>
                  <a:grpSpLocks/>
                </p:cNvGrpSpPr>
                <p:nvPr/>
              </p:nvGrpSpPr>
              <p:grpSpPr bwMode="auto">
                <a:xfrm>
                  <a:off x="-174778" y="1679843"/>
                  <a:ext cx="4979516" cy="3358531"/>
                  <a:chOff x="-318794" y="-47679"/>
                  <a:chExt cx="4979516" cy="3358531"/>
                </a:xfrm>
              </p:grpSpPr>
              <p:cxnSp>
                <p:nvCxnSpPr>
                  <p:cNvPr id="38" name="Łącznik prosty 5"/>
                  <p:cNvCxnSpPr>
                    <a:stCxn id="40" idx="6"/>
                    <a:endCxn id="41" idx="1"/>
                  </p:cNvCxnSpPr>
                  <p:nvPr/>
                </p:nvCxnSpPr>
                <p:spPr>
                  <a:xfrm flipV="1">
                    <a:off x="323253" y="177702"/>
                    <a:ext cx="2805729" cy="1890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Łącznik prosty 6"/>
                  <p:cNvCxnSpPr>
                    <a:stCxn id="40" idx="6"/>
                    <a:endCxn id="37" idx="1"/>
                  </p:cNvCxnSpPr>
                  <p:nvPr/>
                </p:nvCxnSpPr>
                <p:spPr>
                  <a:xfrm>
                    <a:off x="323253" y="2067777"/>
                    <a:ext cx="2306976" cy="1243075"/>
                  </a:xfrm>
                  <a:prstGeom prst="line">
                    <a:avLst/>
                  </a:prstGeom>
                </p:spPr>
                <p:style>
                  <a:lnRef idx="1">
                    <a:schemeClr val="accent1"/>
                  </a:lnRef>
                  <a:fillRef idx="0">
                    <a:schemeClr val="accent1"/>
                  </a:fillRef>
                  <a:effectRef idx="0">
                    <a:schemeClr val="accent1"/>
                  </a:effectRef>
                  <a:fontRef idx="minor">
                    <a:schemeClr val="tx1"/>
                  </a:fontRef>
                </p:style>
              </p:cxnSp>
              <p:sp>
                <p:nvSpPr>
                  <p:cNvPr id="40" name="Elipsa 9"/>
                  <p:cNvSpPr/>
                  <p:nvPr/>
                </p:nvSpPr>
                <p:spPr>
                  <a:xfrm>
                    <a:off x="-318794" y="1859814"/>
                    <a:ext cx="642046" cy="415927"/>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b="1" i="1" noProof="0" dirty="0">
                        <a:solidFill>
                          <a:srgbClr val="4F81BD">
                            <a:lumMod val="50000"/>
                          </a:srgbClr>
                        </a:solidFill>
                        <a:latin typeface="Calibri"/>
                      </a:rPr>
                      <a:t>G</a:t>
                    </a:r>
                  </a:p>
                </p:txBody>
              </p:sp>
              <p:sp>
                <p:nvSpPr>
                  <p:cNvPr id="41" name="pole tekstowe 40"/>
                  <p:cNvSpPr txBox="1"/>
                  <p:nvPr/>
                </p:nvSpPr>
                <p:spPr>
                  <a:xfrm>
                    <a:off x="3128981" y="-47679"/>
                    <a:ext cx="1531741" cy="450761"/>
                  </a:xfrm>
                  <a:prstGeom prst="rect">
                    <a:avLst/>
                  </a:prstGeom>
                  <a:solidFill>
                    <a:schemeClr val="bg2">
                      <a:lumMod val="50000"/>
                      <a:alpha val="50000"/>
                    </a:schemeClr>
                  </a:solidFill>
                </p:spPr>
                <p:txBody>
                  <a:bodyPr>
                    <a:spAutoFit/>
                  </a:bodyPr>
                  <a:lstStyle/>
                  <a:p>
                    <a:pPr algn="ctr" eaLnBrk="0" hangingPunct="0">
                      <a:defRPr/>
                    </a:pPr>
                    <a:r>
                      <a:rPr lang="en-GB" sz="1400" b="1" i="1" noProof="0" dirty="0">
                        <a:solidFill>
                          <a:srgbClr val="4F81BD">
                            <a:lumMod val="50000"/>
                          </a:srgbClr>
                        </a:solidFill>
                        <a:latin typeface="Calibri"/>
                      </a:rPr>
                      <a:t>$ 0</a:t>
                    </a:r>
                    <a:endParaRPr lang="en-GB" sz="1400" b="1" i="1" baseline="-25000" noProof="0" dirty="0">
                      <a:solidFill>
                        <a:srgbClr val="4F81BD">
                          <a:lumMod val="50000"/>
                        </a:srgbClr>
                      </a:solidFill>
                      <a:latin typeface="Calibri"/>
                    </a:endParaRPr>
                  </a:p>
                </p:txBody>
              </p:sp>
              <p:sp>
                <p:nvSpPr>
                  <p:cNvPr id="42" name="pole tekstowe 42"/>
                  <p:cNvSpPr txBox="1">
                    <a:spLocks noChangeArrowheads="1"/>
                  </p:cNvSpPr>
                  <p:nvPr/>
                </p:nvSpPr>
                <p:spPr bwMode="auto">
                  <a:xfrm>
                    <a:off x="1341429" y="808341"/>
                    <a:ext cx="896949" cy="409578"/>
                  </a:xfrm>
                  <a:prstGeom prst="rect">
                    <a:avLst/>
                  </a:prstGeom>
                  <a:solidFill>
                    <a:schemeClr val="bg1"/>
                  </a:solidFill>
                  <a:ln w="9525">
                    <a:noFill/>
                    <a:miter lim="800000"/>
                    <a:headEnd/>
                    <a:tailEnd/>
                  </a:ln>
                </p:spPr>
                <p:txBody>
                  <a:bodyPr>
                    <a:spAutoFit/>
                  </a:bodyPr>
                  <a:lstStyle/>
                  <a:p>
                    <a:pPr algn="ctr" eaLnBrk="0" hangingPunct="0">
                      <a:defRPr/>
                    </a:pPr>
                    <a:r>
                      <a:rPr lang="en-GB" sz="1400" b="1" i="1" noProof="0" dirty="0">
                        <a:solidFill>
                          <a:srgbClr val="4F81BD">
                            <a:lumMod val="50000"/>
                          </a:srgbClr>
                        </a:solidFill>
                        <a:latin typeface="Calibri"/>
                      </a:rPr>
                      <a:t>1/3</a:t>
                    </a:r>
                  </a:p>
                </p:txBody>
              </p:sp>
            </p:grpSp>
            <p:sp>
              <p:nvSpPr>
                <p:cNvPr id="37" name="pole tekstowe 36"/>
                <p:cNvSpPr txBox="1"/>
                <p:nvPr/>
              </p:nvSpPr>
              <p:spPr>
                <a:xfrm>
                  <a:off x="2774245" y="4812992"/>
                  <a:ext cx="2037005" cy="450761"/>
                </a:xfrm>
                <a:prstGeom prst="rect">
                  <a:avLst/>
                </a:prstGeom>
                <a:solidFill>
                  <a:schemeClr val="bg2">
                    <a:lumMod val="50000"/>
                    <a:alpha val="50000"/>
                  </a:schemeClr>
                </a:solidFill>
              </p:spPr>
              <p:txBody>
                <a:bodyPr wrap="square">
                  <a:spAutoFit/>
                </a:bodyPr>
                <a:lstStyle/>
                <a:p>
                  <a:pPr algn="ctr" eaLnBrk="0" hangingPunct="0">
                    <a:defRPr/>
                  </a:pPr>
                  <a:r>
                    <a:rPr lang="en-GB" sz="1400" b="1" i="1" noProof="0" dirty="0">
                      <a:solidFill>
                        <a:srgbClr val="4F81BD">
                          <a:lumMod val="50000"/>
                        </a:srgbClr>
                      </a:solidFill>
                      <a:latin typeface="Calibri"/>
                    </a:rPr>
                    <a:t>$ 11 000</a:t>
                  </a:r>
                </a:p>
              </p:txBody>
            </p:sp>
          </p:grpSp>
          <p:cxnSp>
            <p:nvCxnSpPr>
              <p:cNvPr id="34" name="Łącznik prosty 5"/>
              <p:cNvCxnSpPr>
                <a:stCxn id="40" idx="6"/>
              </p:cNvCxnSpPr>
              <p:nvPr/>
            </p:nvCxnSpPr>
            <p:spPr bwMode="auto">
              <a:xfrm flipV="1">
                <a:off x="1182450" y="5045559"/>
                <a:ext cx="2669470" cy="1"/>
              </a:xfrm>
              <a:prstGeom prst="line">
                <a:avLst/>
              </a:prstGeom>
            </p:spPr>
            <p:style>
              <a:lnRef idx="1">
                <a:schemeClr val="accent1"/>
              </a:lnRef>
              <a:fillRef idx="0">
                <a:schemeClr val="accent1"/>
              </a:fillRef>
              <a:effectRef idx="0">
                <a:schemeClr val="accent1"/>
              </a:effectRef>
              <a:fontRef idx="minor">
                <a:schemeClr val="tx1"/>
              </a:fontRef>
            </p:style>
          </p:cxnSp>
          <p:sp>
            <p:nvSpPr>
              <p:cNvPr id="35" name="pole tekstowe 34"/>
              <p:cNvSpPr txBox="1"/>
              <p:nvPr/>
            </p:nvSpPr>
            <p:spPr bwMode="auto">
              <a:xfrm>
                <a:off x="3845742" y="4755778"/>
                <a:ext cx="1453985" cy="680178"/>
              </a:xfrm>
              <a:prstGeom prst="rect">
                <a:avLst/>
              </a:prstGeom>
              <a:solidFill>
                <a:schemeClr val="bg2">
                  <a:lumMod val="50000"/>
                  <a:alpha val="50000"/>
                </a:schemeClr>
              </a:solidFill>
            </p:spPr>
            <p:txBody>
              <a:bodyPr>
                <a:spAutoFit/>
              </a:bodyPr>
              <a:lstStyle/>
              <a:p>
                <a:pPr algn="ctr" eaLnBrk="0" hangingPunct="0">
                  <a:defRPr/>
                </a:pPr>
                <a:r>
                  <a:rPr lang="en-GB" sz="1400" b="1" i="1" noProof="0" dirty="0">
                    <a:solidFill>
                      <a:srgbClr val="4F81BD">
                        <a:lumMod val="50000"/>
                      </a:srgbClr>
                    </a:solidFill>
                    <a:latin typeface="Calibri"/>
                  </a:rPr>
                  <a:t>$ 1000</a:t>
                </a:r>
                <a:endParaRPr lang="en-GB" sz="1400" b="1" i="1" baseline="-25000" noProof="0" dirty="0">
                  <a:solidFill>
                    <a:srgbClr val="4F81BD">
                      <a:lumMod val="50000"/>
                    </a:srgbClr>
                  </a:solidFill>
                  <a:latin typeface="Calibri"/>
                </a:endParaRPr>
              </a:p>
            </p:txBody>
          </p:sp>
        </p:grpSp>
        <p:sp>
          <p:nvSpPr>
            <p:cNvPr id="31" name="pole tekstowe 42"/>
            <p:cNvSpPr txBox="1">
              <a:spLocks noChangeArrowheads="1"/>
            </p:cNvSpPr>
            <p:nvPr/>
          </p:nvSpPr>
          <p:spPr bwMode="auto">
            <a:xfrm>
              <a:off x="10639649" y="4870415"/>
              <a:ext cx="367368" cy="217234"/>
            </a:xfrm>
            <a:prstGeom prst="rect">
              <a:avLst/>
            </a:prstGeom>
            <a:solidFill>
              <a:schemeClr val="bg1"/>
            </a:solidFill>
            <a:ln w="9525">
              <a:noFill/>
              <a:miter lim="800000"/>
              <a:headEnd/>
              <a:tailEnd/>
            </a:ln>
          </p:spPr>
          <p:txBody>
            <a:bodyPr>
              <a:spAutoFit/>
            </a:bodyPr>
            <a:lstStyle/>
            <a:p>
              <a:pPr algn="ctr" eaLnBrk="0" hangingPunct="0">
                <a:defRPr/>
              </a:pPr>
              <a:r>
                <a:rPr lang="en-GB" sz="1400" b="1" i="1" noProof="0" dirty="0">
                  <a:solidFill>
                    <a:srgbClr val="4F81BD">
                      <a:lumMod val="50000"/>
                    </a:srgbClr>
                  </a:solidFill>
                  <a:latin typeface="Calibri"/>
                </a:rPr>
                <a:t>1/3</a:t>
              </a:r>
            </a:p>
          </p:txBody>
        </p:sp>
        <p:sp>
          <p:nvSpPr>
            <p:cNvPr id="32" name="pole tekstowe 42"/>
            <p:cNvSpPr txBox="1">
              <a:spLocks noChangeArrowheads="1"/>
            </p:cNvSpPr>
            <p:nvPr/>
          </p:nvSpPr>
          <p:spPr bwMode="auto">
            <a:xfrm>
              <a:off x="10471553" y="5294864"/>
              <a:ext cx="367368" cy="217234"/>
            </a:xfrm>
            <a:prstGeom prst="rect">
              <a:avLst/>
            </a:prstGeom>
            <a:solidFill>
              <a:schemeClr val="bg1"/>
            </a:solidFill>
            <a:ln w="9525">
              <a:noFill/>
              <a:miter lim="800000"/>
              <a:headEnd/>
              <a:tailEnd/>
            </a:ln>
          </p:spPr>
          <p:txBody>
            <a:bodyPr>
              <a:spAutoFit/>
            </a:bodyPr>
            <a:lstStyle/>
            <a:p>
              <a:pPr algn="ctr" eaLnBrk="0" hangingPunct="0">
                <a:defRPr/>
              </a:pPr>
              <a:r>
                <a:rPr lang="en-GB" sz="1400" b="1" i="1" noProof="0" dirty="0">
                  <a:solidFill>
                    <a:srgbClr val="4F81BD">
                      <a:lumMod val="50000"/>
                    </a:srgbClr>
                  </a:solidFill>
                  <a:latin typeface="Calibri"/>
                </a:rPr>
                <a:t>1/3</a:t>
              </a:r>
            </a:p>
          </p:txBody>
        </p:sp>
      </p:grpSp>
    </p:spTree>
    <p:extLst>
      <p:ext uri="{BB962C8B-B14F-4D97-AF65-F5344CB8AC3E}">
        <p14:creationId xmlns:p14="http://schemas.microsoft.com/office/powerpoint/2010/main" val="1446447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 terra incognita</a:t>
            </a:r>
          </a:p>
        </p:txBody>
      </p:sp>
      <p:sp>
        <p:nvSpPr>
          <p:cNvPr id="11" name="Prostokąt 10"/>
          <p:cNvSpPr/>
          <p:nvPr/>
        </p:nvSpPr>
        <p:spPr>
          <a:xfrm>
            <a:off x="214015" y="1235200"/>
            <a:ext cx="5520822" cy="5262979"/>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Tens of thousands of articles exist on Bedford's Law (BNL) and its applications - however, only a few focus on space and distances between objects.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Several attempts have been made to apply Benford-Newcomb’s Law in astronomy, but they have failed.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Distances between stars do not obey this law.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In geography, the distance between cities does not obey </a:t>
            </a: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rPr>
              <a:t>the law</a:t>
            </a: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either.</a:t>
            </a:r>
          </a:p>
        </p:txBody>
      </p:sp>
      <p:pic>
        <p:nvPicPr>
          <p:cNvPr id="7" name="Obraz 6"/>
          <p:cNvPicPr>
            <a:picLocks noChangeAspect="1"/>
          </p:cNvPicPr>
          <p:nvPr/>
        </p:nvPicPr>
        <p:blipFill>
          <a:blip r:embed="rId2"/>
          <a:stretch>
            <a:fillRect/>
          </a:stretch>
        </p:blipFill>
        <p:spPr>
          <a:xfrm>
            <a:off x="9522977" y="1672011"/>
            <a:ext cx="2173773" cy="4165314"/>
          </a:xfrm>
          <a:prstGeom prst="rect">
            <a:avLst/>
          </a:prstGeom>
        </p:spPr>
      </p:pic>
      <p:pic>
        <p:nvPicPr>
          <p:cNvPr id="8" name="Obraz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8852" y="1131922"/>
            <a:ext cx="3708564" cy="3261857"/>
          </a:xfrm>
          <a:prstGeom prst="rect">
            <a:avLst/>
          </a:prstGeom>
        </p:spPr>
      </p:pic>
      <p:pic>
        <p:nvPicPr>
          <p:cNvPr id="9" name="Obraz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290" y="4012764"/>
            <a:ext cx="3439687" cy="2244905"/>
          </a:xfrm>
          <a:prstGeom prst="rect">
            <a:avLst/>
          </a:prstGeom>
        </p:spPr>
      </p:pic>
      <p:sp>
        <p:nvSpPr>
          <p:cNvPr id="3" name="TextBox 2">
            <a:extLst>
              <a:ext uri="{FF2B5EF4-FFF2-40B4-BE49-F238E27FC236}">
                <a16:creationId xmlns:a16="http://schemas.microsoft.com/office/drawing/2014/main" id="{255DB41E-90D4-4C5B-BC1E-A677CC06E6D4}"/>
              </a:ext>
            </a:extLst>
          </p:cNvPr>
          <p:cNvSpPr txBox="1"/>
          <p:nvPr/>
        </p:nvSpPr>
        <p:spPr>
          <a:xfrm rot="18806356">
            <a:off x="7962802" y="5367315"/>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2060716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 another way to define space</a:t>
            </a:r>
          </a:p>
        </p:txBody>
      </p:sp>
      <p:sp>
        <p:nvSpPr>
          <p:cNvPr id="11" name="Prostokąt 10"/>
          <p:cNvSpPr/>
          <p:nvPr/>
        </p:nvSpPr>
        <p:spPr>
          <a:xfrm>
            <a:off x="376264" y="1417024"/>
            <a:ext cx="6554432" cy="4524315"/>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Idea: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if (Euclidean) distances do not satisfy Benford-Newcomb's law in geographic space, then we may need to change the definition of space.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Two dimensions will be geographic (longitude and latitude) and the third social (size of cities). We still calculate Euclidean distance, but in 3-dimensional space.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We can do the same for stars in 4-dimensional space -&gt; 3D mutual position and mass.</a:t>
            </a:r>
          </a:p>
        </p:txBody>
      </p:sp>
      <p:pic>
        <p:nvPicPr>
          <p:cNvPr id="12" name="Obraz 11"/>
          <p:cNvPicPr>
            <a:picLocks noChangeAspect="1"/>
          </p:cNvPicPr>
          <p:nvPr/>
        </p:nvPicPr>
        <p:blipFill>
          <a:blip r:embed="rId2"/>
          <a:stretch>
            <a:fillRect/>
          </a:stretch>
        </p:blipFill>
        <p:spPr>
          <a:xfrm>
            <a:off x="7819872" y="2038484"/>
            <a:ext cx="3168813" cy="3048157"/>
          </a:xfrm>
          <a:prstGeom prst="rect">
            <a:avLst/>
          </a:prstGeom>
        </p:spPr>
      </p:pic>
      <p:pic>
        <p:nvPicPr>
          <p:cNvPr id="2" name="Obraz 1"/>
          <p:cNvPicPr>
            <a:picLocks noChangeAspect="1"/>
          </p:cNvPicPr>
          <p:nvPr/>
        </p:nvPicPr>
        <p:blipFill>
          <a:blip r:embed="rId3"/>
          <a:stretch>
            <a:fillRect/>
          </a:stretch>
        </p:blipFill>
        <p:spPr>
          <a:xfrm>
            <a:off x="7087572" y="5290921"/>
            <a:ext cx="4886094" cy="1129333"/>
          </a:xfrm>
          <a:prstGeom prst="rect">
            <a:avLst/>
          </a:prstGeom>
        </p:spPr>
      </p:pic>
      <p:sp>
        <p:nvSpPr>
          <p:cNvPr id="4" name="TextBox 3">
            <a:extLst>
              <a:ext uri="{FF2B5EF4-FFF2-40B4-BE49-F238E27FC236}">
                <a16:creationId xmlns:a16="http://schemas.microsoft.com/office/drawing/2014/main" id="{FAF0E85F-B199-0865-347E-08CCC235DBC1}"/>
              </a:ext>
            </a:extLst>
          </p:cNvPr>
          <p:cNvSpPr txBox="1"/>
          <p:nvPr/>
        </p:nvSpPr>
        <p:spPr>
          <a:xfrm rot="18806356">
            <a:off x="9856827" y="2452612"/>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4031125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 another way to define space</a:t>
            </a:r>
          </a:p>
        </p:txBody>
      </p:sp>
      <mc:AlternateContent xmlns:mc="http://schemas.openxmlformats.org/markup-compatibility/2006" xmlns:a14="http://schemas.microsoft.com/office/drawing/2010/main">
        <mc:Choice Requires="a14">
          <p:sp>
            <p:nvSpPr>
              <p:cNvPr id="11" name="Prostokąt 10"/>
              <p:cNvSpPr/>
              <p:nvPr/>
            </p:nvSpPr>
            <p:spPr>
              <a:xfrm>
                <a:off x="380623" y="1131922"/>
                <a:ext cx="11259998" cy="4011996"/>
              </a:xfrm>
              <a:prstGeom prst="rect">
                <a:avLst/>
              </a:prstGeom>
              <a:solidFill>
                <a:schemeClr val="bg1"/>
              </a:solid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From idea to implementation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First, you need to collect data and consolidate:</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42,028 cities in 169 countries. The number of cities per country varies from 11 to 1,000</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Calculate the distances between all cities in 3d space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a:t>
                </a:r>
                <a14:m>
                  <m:oMath xmlns:m="http://schemas.openxmlformats.org/officeDocument/2006/math">
                    <m:f>
                      <m:fPr>
                        <m:ctrlP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ctrlPr>
                      </m:fPr>
                      <m:num>
                        <m:sSubSup>
                          <m:sSubSupPr>
                            <m:ctrlP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ctrlPr>
                          </m:sSubSupPr>
                          <m:e>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𝑛</m:t>
                            </m:r>
                          </m:e>
                          <m:sub>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𝑖</m:t>
                            </m:r>
                          </m:sub>
                          <m:sup>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2</m:t>
                            </m:r>
                          </m:sup>
                        </m:sSubSup>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 </m:t>
                        </m:r>
                        <m:sSub>
                          <m:sSubPr>
                            <m:ctrlP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ctrlPr>
                          </m:sSubPr>
                          <m:e>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𝑛</m:t>
                            </m:r>
                          </m:e>
                          <m:sub>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𝑖</m:t>
                            </m:r>
                          </m:sub>
                        </m:sSub>
                      </m:num>
                      <m:den>
                        <m:r>
                          <a:rPr kumimoji="0" lang="en-GB" sz="2400" b="0"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mn-ea"/>
                            <a:cs typeface="+mn-cs"/>
                            <a:sym typeface="Wingdings" panose="05000000000000000000" pitchFamily="2" charset="2"/>
                          </a:rPr>
                          <m:t>2</m:t>
                        </m:r>
                      </m:den>
                    </m:f>
                  </m:oMath>
                </a14:m>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 883 155 378 distances of the form: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Determine the "state of the art" in statistical testing of Benford-Newcomb's law</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Perform testing and visualize the results.</a:t>
                </a:r>
              </a:p>
            </p:txBody>
          </p:sp>
        </mc:Choice>
        <mc:Fallback xmlns="">
          <p:sp>
            <p:nvSpPr>
              <p:cNvPr id="11" name="Prostokąt 10"/>
              <p:cNvSpPr>
                <a:spLocks noRot="1" noChangeAspect="1" noMove="1" noResize="1" noEditPoints="1" noAdjustHandles="1" noChangeArrowheads="1" noChangeShapeType="1" noTextEdit="1"/>
              </p:cNvSpPr>
              <p:nvPr/>
            </p:nvSpPr>
            <p:spPr>
              <a:xfrm>
                <a:off x="380623" y="1131922"/>
                <a:ext cx="11259998" cy="4011996"/>
              </a:xfrm>
              <a:prstGeom prst="rect">
                <a:avLst/>
              </a:prstGeom>
              <a:blipFill>
                <a:blip r:embed="rId2"/>
                <a:stretch>
                  <a:fillRect l="-812" t="-1216" r="-649" b="-2584"/>
                </a:stretch>
              </a:blipFill>
            </p:spPr>
            <p:txBody>
              <a:bodyPr/>
              <a:lstStyle/>
              <a:p>
                <a:r>
                  <a:rPr lang="pl-PL">
                    <a:noFill/>
                  </a:rPr>
                  <a:t> </a:t>
                </a:r>
              </a:p>
            </p:txBody>
          </p:sp>
        </mc:Fallback>
      </mc:AlternateContent>
      <p:pic>
        <p:nvPicPr>
          <p:cNvPr id="2" name="Obraz 1"/>
          <p:cNvPicPr>
            <a:picLocks noChangeAspect="1"/>
          </p:cNvPicPr>
          <p:nvPr/>
        </p:nvPicPr>
        <p:blipFill rotWithShape="1">
          <a:blip r:embed="rId3"/>
          <a:srcRect l="11322" t="16384" r="12645"/>
          <a:stretch/>
        </p:blipFill>
        <p:spPr>
          <a:xfrm>
            <a:off x="6102911" y="3054672"/>
            <a:ext cx="4736387" cy="748656"/>
          </a:xfrm>
          <a:prstGeom prst="rect">
            <a:avLst/>
          </a:prstGeom>
        </p:spPr>
      </p:pic>
      <p:sp>
        <p:nvSpPr>
          <p:cNvPr id="7" name="Prostokąt 6"/>
          <p:cNvSpPr/>
          <p:nvPr/>
        </p:nvSpPr>
        <p:spPr>
          <a:xfrm>
            <a:off x="1167318" y="5414981"/>
            <a:ext cx="9192639" cy="95410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What is the result?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C00000"/>
                </a:solidFill>
                <a:effectLst/>
                <a:uLnTx/>
                <a:uFillTx/>
                <a:latin typeface="Calibri"/>
                <a:ea typeface="+mn-ea"/>
                <a:cs typeface="+mn-cs"/>
                <a:sym typeface="Wingdings" panose="05000000000000000000" pitchFamily="2" charset="2"/>
              </a:rPr>
              <a:t>Does the distance defined in this way satisfy Benford's Law?</a:t>
            </a:r>
          </a:p>
        </p:txBody>
      </p:sp>
      <p:sp>
        <p:nvSpPr>
          <p:cNvPr id="4" name="TextBox 3">
            <a:extLst>
              <a:ext uri="{FF2B5EF4-FFF2-40B4-BE49-F238E27FC236}">
                <a16:creationId xmlns:a16="http://schemas.microsoft.com/office/drawing/2014/main" id="{1089B917-CC68-21DA-D6E9-E755DE9511C2}"/>
              </a:ext>
            </a:extLst>
          </p:cNvPr>
          <p:cNvSpPr txBox="1"/>
          <p:nvPr/>
        </p:nvSpPr>
        <p:spPr>
          <a:xfrm rot="18806356">
            <a:off x="9707440" y="4232251"/>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1108592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result 1</a:t>
            </a:r>
          </a:p>
        </p:txBody>
      </p:sp>
      <p:pic>
        <p:nvPicPr>
          <p:cNvPr id="3" name="Obraz 2"/>
          <p:cNvPicPr>
            <a:picLocks noChangeAspect="1"/>
          </p:cNvPicPr>
          <p:nvPr/>
        </p:nvPicPr>
        <p:blipFill rotWithShape="1">
          <a:blip r:embed="rId2"/>
          <a:srcRect r="4555"/>
          <a:stretch/>
        </p:blipFill>
        <p:spPr>
          <a:xfrm>
            <a:off x="3441842" y="1131922"/>
            <a:ext cx="8363166" cy="5628474"/>
          </a:xfrm>
          <a:prstGeom prst="rect">
            <a:avLst/>
          </a:prstGeom>
        </p:spPr>
      </p:pic>
      <p:sp>
        <p:nvSpPr>
          <p:cNvPr id="4" name="Prostokąt 3"/>
          <p:cNvSpPr/>
          <p:nvPr/>
        </p:nvSpPr>
        <p:spPr>
          <a:xfrm>
            <a:off x="219179" y="2277730"/>
            <a:ext cx="3335678"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WOW!!</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We were the first in the world to discover that Benford's law also works in space.</a:t>
            </a:r>
          </a:p>
        </p:txBody>
      </p:sp>
      <p:sp>
        <p:nvSpPr>
          <p:cNvPr id="5" name="TextBox 4">
            <a:extLst>
              <a:ext uri="{FF2B5EF4-FFF2-40B4-BE49-F238E27FC236}">
                <a16:creationId xmlns:a16="http://schemas.microsoft.com/office/drawing/2014/main" id="{641BFA17-C3BA-1C2E-82AE-6F7C8A81C034}"/>
              </a:ext>
            </a:extLst>
          </p:cNvPr>
          <p:cNvSpPr txBox="1"/>
          <p:nvPr/>
        </p:nvSpPr>
        <p:spPr>
          <a:xfrm rot="18806356">
            <a:off x="9978415" y="4910677"/>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2327171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 result 1</a:t>
            </a:r>
          </a:p>
        </p:txBody>
      </p:sp>
      <p:sp>
        <p:nvSpPr>
          <p:cNvPr id="4" name="Prostokąt 3"/>
          <p:cNvSpPr/>
          <p:nvPr/>
        </p:nvSpPr>
        <p:spPr>
          <a:xfrm>
            <a:off x="188356" y="1203841"/>
            <a:ext cx="3849387" cy="48320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And statistically, this is a significant relationship and the more cities there are in a given country, the stronger the relationship.</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Nature did not accept this article, but we are still happy, especially since ……</a:t>
            </a:r>
          </a:p>
        </p:txBody>
      </p:sp>
      <p:pic>
        <p:nvPicPr>
          <p:cNvPr id="2" name="Obraz 1"/>
          <p:cNvPicPr>
            <a:picLocks noChangeAspect="1"/>
          </p:cNvPicPr>
          <p:nvPr/>
        </p:nvPicPr>
        <p:blipFill>
          <a:blip r:embed="rId2"/>
          <a:stretch>
            <a:fillRect/>
          </a:stretch>
        </p:blipFill>
        <p:spPr>
          <a:xfrm>
            <a:off x="4226099" y="1927089"/>
            <a:ext cx="7698286" cy="3997568"/>
          </a:xfrm>
          <a:prstGeom prst="rect">
            <a:avLst/>
          </a:prstGeom>
        </p:spPr>
      </p:pic>
      <p:sp>
        <p:nvSpPr>
          <p:cNvPr id="5" name="TextBox 4">
            <a:extLst>
              <a:ext uri="{FF2B5EF4-FFF2-40B4-BE49-F238E27FC236}">
                <a16:creationId xmlns:a16="http://schemas.microsoft.com/office/drawing/2014/main" id="{8CB24115-0D89-4424-CB8D-BB380EC129EC}"/>
              </a:ext>
            </a:extLst>
          </p:cNvPr>
          <p:cNvSpPr txBox="1"/>
          <p:nvPr/>
        </p:nvSpPr>
        <p:spPr>
          <a:xfrm rot="18806356">
            <a:off x="9967982" y="5087656"/>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3253162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0"/>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 result 2</a:t>
            </a:r>
          </a:p>
        </p:txBody>
      </p:sp>
      <p:pic>
        <p:nvPicPr>
          <p:cNvPr id="3" name="Obraz 2"/>
          <p:cNvPicPr>
            <a:picLocks noChangeAspect="1"/>
          </p:cNvPicPr>
          <p:nvPr/>
        </p:nvPicPr>
        <p:blipFill rotWithShape="1">
          <a:blip r:embed="rId2"/>
          <a:srcRect r="4555"/>
          <a:stretch/>
        </p:blipFill>
        <p:spPr>
          <a:xfrm>
            <a:off x="3678147" y="1421275"/>
            <a:ext cx="7900043" cy="5258604"/>
          </a:xfrm>
          <a:prstGeom prst="rect">
            <a:avLst/>
          </a:prstGeom>
        </p:spPr>
      </p:pic>
      <p:sp>
        <p:nvSpPr>
          <p:cNvPr id="4" name="Prostokąt 3"/>
          <p:cNvSpPr/>
          <p:nvPr/>
        </p:nvSpPr>
        <p:spPr>
          <a:xfrm>
            <a:off x="332197" y="1698677"/>
            <a:ext cx="2852791" cy="440120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that it does not work with the same “strength”. And we can interpret why this is so.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Try to find this relationship yourself.</a:t>
            </a:r>
            <a:endPar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p:txBody>
      </p:sp>
      <p:sp>
        <p:nvSpPr>
          <p:cNvPr id="5" name="TextBox 4">
            <a:extLst>
              <a:ext uri="{FF2B5EF4-FFF2-40B4-BE49-F238E27FC236}">
                <a16:creationId xmlns:a16="http://schemas.microsoft.com/office/drawing/2014/main" id="{0480DDD9-F6F8-562D-3A41-36082C3797A2}"/>
              </a:ext>
            </a:extLst>
          </p:cNvPr>
          <p:cNvSpPr txBox="1"/>
          <p:nvPr/>
        </p:nvSpPr>
        <p:spPr>
          <a:xfrm rot="18806356">
            <a:off x="9850596" y="5312664"/>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850090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 result 2</a:t>
            </a:r>
          </a:p>
        </p:txBody>
      </p:sp>
      <p:pic>
        <p:nvPicPr>
          <p:cNvPr id="3" name="Obraz 2"/>
          <p:cNvPicPr>
            <a:picLocks noChangeAspect="1"/>
          </p:cNvPicPr>
          <p:nvPr/>
        </p:nvPicPr>
        <p:blipFill rotWithShape="1">
          <a:blip r:embed="rId2"/>
          <a:srcRect r="4555"/>
          <a:stretch/>
        </p:blipFill>
        <p:spPr>
          <a:xfrm>
            <a:off x="3678147" y="1421275"/>
            <a:ext cx="7900043" cy="5258604"/>
          </a:xfrm>
          <a:prstGeom prst="rect">
            <a:avLst/>
          </a:prstGeom>
        </p:spPr>
      </p:pic>
      <p:sp>
        <p:nvSpPr>
          <p:cNvPr id="4" name="Prostokąt 3"/>
          <p:cNvSpPr/>
          <p:nvPr/>
        </p:nvSpPr>
        <p:spPr>
          <a:xfrm>
            <a:off x="332197" y="2131694"/>
            <a:ext cx="3053029" cy="35394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Hypothesis: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in countries where the emergence of cities was determined by natural processes, the BN law is more "stronger".</a:t>
            </a:r>
            <a:endPar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p:txBody>
      </p:sp>
    </p:spTree>
    <p:extLst>
      <p:ext uri="{BB962C8B-B14F-4D97-AF65-F5344CB8AC3E}">
        <p14:creationId xmlns:p14="http://schemas.microsoft.com/office/powerpoint/2010/main" val="271503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 result 2</a:t>
            </a:r>
          </a:p>
        </p:txBody>
      </p:sp>
      <p:sp>
        <p:nvSpPr>
          <p:cNvPr id="4" name="Prostokąt 3"/>
          <p:cNvSpPr/>
          <p:nvPr/>
        </p:nvSpPr>
        <p:spPr>
          <a:xfrm>
            <a:off x="455486" y="2286273"/>
            <a:ext cx="3839111" cy="26776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And it does not depend on the characteristics of the city formation process and the influence of natural factors.</a:t>
            </a:r>
          </a:p>
        </p:txBody>
      </p:sp>
      <p:pic>
        <p:nvPicPr>
          <p:cNvPr id="5" name="Obraz 4"/>
          <p:cNvPicPr>
            <a:picLocks noChangeAspect="1"/>
          </p:cNvPicPr>
          <p:nvPr/>
        </p:nvPicPr>
        <p:blipFill rotWithShape="1">
          <a:blip r:embed="rId2"/>
          <a:srcRect r="3741"/>
          <a:stretch/>
        </p:blipFill>
        <p:spPr>
          <a:xfrm>
            <a:off x="4294597" y="1213626"/>
            <a:ext cx="6801492" cy="5461070"/>
          </a:xfrm>
          <a:prstGeom prst="rect">
            <a:avLst/>
          </a:prstGeom>
        </p:spPr>
      </p:pic>
      <p:sp>
        <p:nvSpPr>
          <p:cNvPr id="2" name="TextBox 1">
            <a:extLst>
              <a:ext uri="{FF2B5EF4-FFF2-40B4-BE49-F238E27FC236}">
                <a16:creationId xmlns:a16="http://schemas.microsoft.com/office/drawing/2014/main" id="{5F11B792-F729-C304-E596-186139412425}"/>
              </a:ext>
            </a:extLst>
          </p:cNvPr>
          <p:cNvSpPr txBox="1"/>
          <p:nvPr/>
        </p:nvSpPr>
        <p:spPr>
          <a:xfrm rot="18806356">
            <a:off x="10047241" y="3317851"/>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2360456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50999"/>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 result 3</a:t>
            </a:r>
          </a:p>
        </p:txBody>
      </p:sp>
      <p:sp>
        <p:nvSpPr>
          <p:cNvPr id="4" name="Prostokąt 3"/>
          <p:cNvSpPr/>
          <p:nvPr/>
        </p:nvSpPr>
        <p:spPr>
          <a:xfrm>
            <a:off x="285108" y="1782892"/>
            <a:ext cx="3770615" cy="4401205"/>
          </a:xfrm>
          <a:prstGeom prst="rect">
            <a:avLst/>
          </a:prstGeom>
        </p:spPr>
        <p:txBody>
          <a:bodyPr wrap="square">
            <a:spAutoFit/>
          </a:bodyPr>
          <a:lstStyle/>
          <a:p>
            <a:pPr algn="just"/>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Is it possible to reconstruct the spatial distribution of cities as a composite of distributions well known in spatial statistics using historical literature? [</a:t>
            </a:r>
            <a:r>
              <a:rPr kumimoji="0" lang="en-GB" sz="20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Probabilistic approach of Theodore Hill </a:t>
            </a: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a:t>
            </a:r>
            <a:endParaRPr lang="en-GB" sz="2800" noProof="0" dirty="0"/>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p:txBody>
      </p:sp>
      <p:sp>
        <p:nvSpPr>
          <p:cNvPr id="2" name="Prostokąt 1"/>
          <p:cNvSpPr/>
          <p:nvPr/>
        </p:nvSpPr>
        <p:spPr>
          <a:xfrm>
            <a:off x="140413" y="6211669"/>
            <a:ext cx="1196254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Siemianowska</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E. O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zastosowaniu</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niektórych</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modeli</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teoretycznych</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w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badaniach</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nad</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ośrodkami</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miejskimi</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w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średniowieczu</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Archaeologia</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a:t>
            </a:r>
            <a:r>
              <a:rPr kumimoji="0" lang="en-GB" sz="1600" b="0" i="1" u="none" strike="noStrike" kern="1200" cap="none" spc="0" normalizeH="0" baseline="0" noProof="0" dirty="0" err="1">
                <a:ln>
                  <a:noFill/>
                </a:ln>
                <a:solidFill>
                  <a:srgbClr val="4BACC6">
                    <a:lumMod val="50000"/>
                  </a:srgbClr>
                </a:solidFill>
                <a:effectLst/>
                <a:uLnTx/>
                <a:uFillTx/>
                <a:latin typeface="Arial" panose="020B0604020202020204" pitchFamily="34" charset="0"/>
                <a:ea typeface="+mn-ea"/>
                <a:cs typeface="+mn-cs"/>
              </a:rPr>
              <a:t>Historica</a:t>
            </a:r>
            <a:r>
              <a:rPr kumimoji="0" lang="en-GB" sz="1600" b="0" i="1" u="none" strike="noStrike" kern="1200" cap="none" spc="0" normalizeH="0" baseline="0" noProof="0" dirty="0">
                <a:ln>
                  <a:noFill/>
                </a:ln>
                <a:solidFill>
                  <a:srgbClr val="4BACC6">
                    <a:lumMod val="50000"/>
                  </a:srgbClr>
                </a:solidFill>
                <a:effectLst/>
                <a:uLnTx/>
                <a:uFillTx/>
                <a:latin typeface="Arial" panose="020B0604020202020204" pitchFamily="34" charset="0"/>
                <a:ea typeface="+mn-ea"/>
                <a:cs typeface="+mn-cs"/>
              </a:rPr>
              <a:t> Polona. 2014; 22, 27–54 (2014).</a:t>
            </a:r>
            <a:endParaRPr kumimoji="0" lang="en-GB" sz="1600" b="0" i="1"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14" name="Prostokąt 13"/>
          <p:cNvSpPr/>
          <p:nvPr/>
        </p:nvSpPr>
        <p:spPr>
          <a:xfrm>
            <a:off x="4310008" y="3434432"/>
            <a:ext cx="5388796" cy="101566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0000"/>
                </a:solidFill>
                <a:effectLst/>
                <a:uLnTx/>
                <a:uFillTx/>
                <a:latin typeface="Calibri"/>
                <a:ea typeface="+mn-ea"/>
                <a:cs typeface="+mn-cs"/>
                <a:sym typeface="Wingdings" panose="05000000000000000000" pitchFamily="2" charset="2"/>
              </a:rPr>
              <a:t>Ordered</a:t>
            </a:r>
            <a:r>
              <a:rPr kumimoji="0" lang="en-GB" sz="20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transport network (1 day of travel by horse), influence of local power </a:t>
            </a:r>
            <a:r>
              <a:rPr kumimoji="0" lang="en-GB" sz="2000" b="1" i="0" u="none" strike="noStrike" kern="1200" cap="none" spc="0" normalizeH="0" baseline="0" noProof="0" dirty="0" err="1">
                <a:ln>
                  <a:noFill/>
                </a:ln>
                <a:solidFill>
                  <a:srgbClr val="4BACC6">
                    <a:lumMod val="50000"/>
                  </a:srgbClr>
                </a:solidFill>
                <a:effectLst/>
                <a:uLnTx/>
                <a:uFillTx/>
                <a:latin typeface="Calibri"/>
                <a:ea typeface="+mn-ea"/>
                <a:cs typeface="+mn-cs"/>
                <a:sym typeface="Wingdings" panose="05000000000000000000" pitchFamily="2" charset="2"/>
              </a:rPr>
              <a:t>centers</a:t>
            </a:r>
            <a:r>
              <a:rPr kumimoji="0" lang="en-GB" sz="20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(principalities)</a:t>
            </a:r>
            <a:endParaRPr kumimoji="0" lang="en-GB" sz="20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p:txBody>
      </p:sp>
      <p:pic>
        <p:nvPicPr>
          <p:cNvPr id="7" name="Obraz 6"/>
          <p:cNvPicPr>
            <a:picLocks noChangeAspect="1"/>
          </p:cNvPicPr>
          <p:nvPr/>
        </p:nvPicPr>
        <p:blipFill rotWithShape="1">
          <a:blip r:embed="rId2">
            <a:extLst>
              <a:ext uri="{28A0092B-C50C-407E-A947-70E740481C1C}">
                <a14:useLocalDpi xmlns:a14="http://schemas.microsoft.com/office/drawing/2010/main" val="0"/>
              </a:ext>
            </a:extLst>
          </a:blip>
          <a:srcRect t="4476" b="25554"/>
          <a:stretch/>
        </p:blipFill>
        <p:spPr>
          <a:xfrm>
            <a:off x="5239820" y="1211969"/>
            <a:ext cx="5226122" cy="1716166"/>
          </a:xfrm>
          <a:prstGeom prst="rect">
            <a:avLst/>
          </a:prstGeom>
        </p:spPr>
      </p:pic>
      <p:cxnSp>
        <p:nvCxnSpPr>
          <p:cNvPr id="9" name="Łącznik prosty ze strzałką 8"/>
          <p:cNvCxnSpPr/>
          <p:nvPr/>
        </p:nvCxnSpPr>
        <p:spPr>
          <a:xfrm flipH="1">
            <a:off x="5856270" y="1993187"/>
            <a:ext cx="10274" cy="15103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Prostokąt 19"/>
          <p:cNvSpPr/>
          <p:nvPr/>
        </p:nvSpPr>
        <p:spPr>
          <a:xfrm>
            <a:off x="5239820" y="5254726"/>
            <a:ext cx="5388796" cy="70788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9BBB59">
                    <a:lumMod val="50000"/>
                  </a:srgbClr>
                </a:solidFill>
                <a:effectLst/>
                <a:uLnTx/>
                <a:uFillTx/>
                <a:latin typeface="Calibri"/>
                <a:ea typeface="+mn-ea"/>
                <a:cs typeface="+mn-cs"/>
                <a:sym typeface="Wingdings" panose="05000000000000000000" pitchFamily="2" charset="2"/>
              </a:rPr>
              <a:t>Clustered</a:t>
            </a:r>
            <a:r>
              <a:rPr kumimoji="0" lang="en-GB" sz="20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the formation of agglomerations, the effect of good location and the network effect.</a:t>
            </a:r>
            <a:endParaRPr kumimoji="0" lang="en-GB" sz="20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p:txBody>
      </p:sp>
      <p:cxnSp>
        <p:nvCxnSpPr>
          <p:cNvPr id="15" name="Łącznik prosty ze strzałką 14"/>
          <p:cNvCxnSpPr/>
          <p:nvPr/>
        </p:nvCxnSpPr>
        <p:spPr>
          <a:xfrm flipH="1">
            <a:off x="8234738" y="1934232"/>
            <a:ext cx="10274" cy="23499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Prostokąt 16"/>
          <p:cNvSpPr/>
          <p:nvPr/>
        </p:nvSpPr>
        <p:spPr>
          <a:xfrm>
            <a:off x="4685016" y="4422312"/>
            <a:ext cx="5388796" cy="70788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79646">
                    <a:lumMod val="75000"/>
                  </a:srgbClr>
                </a:solidFill>
                <a:effectLst/>
                <a:uLnTx/>
                <a:uFillTx/>
                <a:latin typeface="Calibri"/>
                <a:ea typeface="+mn-ea"/>
                <a:cs typeface="+mn-cs"/>
                <a:sym typeface="Wingdings" panose="05000000000000000000" pitchFamily="2" charset="2"/>
              </a:rPr>
              <a:t>Random</a:t>
            </a:r>
            <a:r>
              <a:rPr kumimoji="0" lang="en-GB" sz="20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distribution of natural resources and religious </a:t>
            </a:r>
            <a:r>
              <a:rPr kumimoji="0" lang="en-GB" sz="2000" b="1" i="0" u="none" strike="noStrike" kern="1200" cap="none" spc="0" normalizeH="0" baseline="0" noProof="0" dirty="0" err="1">
                <a:ln>
                  <a:noFill/>
                </a:ln>
                <a:solidFill>
                  <a:srgbClr val="4BACC6">
                    <a:lumMod val="50000"/>
                  </a:srgbClr>
                </a:solidFill>
                <a:effectLst/>
                <a:uLnTx/>
                <a:uFillTx/>
                <a:latin typeface="Calibri"/>
                <a:ea typeface="+mn-ea"/>
                <a:cs typeface="+mn-cs"/>
                <a:sym typeface="Wingdings" panose="05000000000000000000" pitchFamily="2" charset="2"/>
              </a:rPr>
              <a:t>centers</a:t>
            </a:r>
            <a:endParaRPr kumimoji="0" lang="en-GB" sz="20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p:txBody>
      </p:sp>
      <p:cxnSp>
        <p:nvCxnSpPr>
          <p:cNvPr id="18" name="Łącznik prosty ze strzałką 17"/>
          <p:cNvCxnSpPr/>
          <p:nvPr/>
        </p:nvCxnSpPr>
        <p:spPr>
          <a:xfrm flipH="1">
            <a:off x="10264740" y="2394554"/>
            <a:ext cx="10274" cy="28799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FB5BFE89-C5E3-B445-10C2-4CA392FA4ABA}"/>
              </a:ext>
            </a:extLst>
          </p:cNvPr>
          <p:cNvSpPr txBox="1"/>
          <p:nvPr/>
        </p:nvSpPr>
        <p:spPr>
          <a:xfrm rot="18806356">
            <a:off x="10047241" y="3317851"/>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3870166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Benford-Newcomb's law; result 3 </a:t>
            </a:r>
          </a:p>
        </p:txBody>
      </p:sp>
      <p:sp>
        <p:nvSpPr>
          <p:cNvPr id="4" name="Prostokąt 3"/>
          <p:cNvSpPr/>
          <p:nvPr/>
        </p:nvSpPr>
        <p:spPr>
          <a:xfrm>
            <a:off x="170701" y="1182231"/>
            <a:ext cx="4561725"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It was possible to find such a composition of theoretical distributions as to reproduce the Benford distribution in space.</a:t>
            </a:r>
          </a:p>
        </p:txBody>
      </p:sp>
      <p:pic>
        <p:nvPicPr>
          <p:cNvPr id="3" name="Obraz 2"/>
          <p:cNvPicPr>
            <a:picLocks noChangeAspect="1"/>
          </p:cNvPicPr>
          <p:nvPr/>
        </p:nvPicPr>
        <p:blipFill>
          <a:blip r:embed="rId2"/>
          <a:stretch>
            <a:fillRect/>
          </a:stretch>
        </p:blipFill>
        <p:spPr>
          <a:xfrm>
            <a:off x="5075434" y="1131922"/>
            <a:ext cx="6773558" cy="2813355"/>
          </a:xfrm>
          <a:prstGeom prst="rect">
            <a:avLst/>
          </a:prstGeom>
          <a:ln>
            <a:noFill/>
          </a:ln>
          <a:effectLst>
            <a:outerShdw blurRad="292100" dist="139700" dir="2700000" algn="tl" rotWithShape="0">
              <a:srgbClr val="333333">
                <a:alpha val="65000"/>
              </a:srgbClr>
            </a:outerShdw>
          </a:effectLst>
        </p:spPr>
      </p:pic>
      <p:pic>
        <p:nvPicPr>
          <p:cNvPr id="5" name="Obraz 4"/>
          <p:cNvPicPr>
            <a:picLocks noChangeAspect="1"/>
          </p:cNvPicPr>
          <p:nvPr/>
        </p:nvPicPr>
        <p:blipFill>
          <a:blip r:embed="rId3"/>
          <a:stretch>
            <a:fillRect/>
          </a:stretch>
        </p:blipFill>
        <p:spPr>
          <a:xfrm>
            <a:off x="378431" y="3562733"/>
            <a:ext cx="5578867" cy="3007196"/>
          </a:xfrm>
          <a:prstGeom prst="rect">
            <a:avLst/>
          </a:prstGeom>
          <a:ln>
            <a:noFill/>
          </a:ln>
          <a:effectLst>
            <a:outerShdw blurRad="292100" dist="139700" dir="2700000" algn="tl" rotWithShape="0">
              <a:srgbClr val="333333">
                <a:alpha val="65000"/>
              </a:srgbClr>
            </a:outerShdw>
          </a:effectLst>
        </p:spPr>
      </p:pic>
      <p:sp>
        <p:nvSpPr>
          <p:cNvPr id="19" name="Prostokąt 18"/>
          <p:cNvSpPr/>
          <p:nvPr/>
        </p:nvSpPr>
        <p:spPr>
          <a:xfrm>
            <a:off x="6096000" y="3989838"/>
            <a:ext cx="5897366" cy="26776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Take:</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~70% clustered</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~20% ordered</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~10% random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to get a natural spatial distribution of cities.</a:t>
            </a:r>
          </a:p>
        </p:txBody>
      </p:sp>
      <p:sp>
        <p:nvSpPr>
          <p:cNvPr id="2" name="TextBox 1">
            <a:extLst>
              <a:ext uri="{FF2B5EF4-FFF2-40B4-BE49-F238E27FC236}">
                <a16:creationId xmlns:a16="http://schemas.microsoft.com/office/drawing/2014/main" id="{5C467298-DCC2-8D8D-7D8D-0E706B79B695}"/>
              </a:ext>
            </a:extLst>
          </p:cNvPr>
          <p:cNvSpPr txBox="1"/>
          <p:nvPr/>
        </p:nvSpPr>
        <p:spPr>
          <a:xfrm rot="18806356">
            <a:off x="9842935" y="4358861"/>
            <a:ext cx="2263717" cy="646331"/>
          </a:xfrm>
          <a:prstGeom prst="rect">
            <a:avLst/>
          </a:prstGeom>
          <a:solidFill>
            <a:schemeClr val="bg2"/>
          </a:solidFill>
        </p:spPr>
        <p:txBody>
          <a:bodyPr wrap="square" rtlCol="0">
            <a:spAutoFit/>
          </a:bodyPr>
          <a:lstStyle/>
          <a:p>
            <a:r>
              <a:rPr lang="en-GB" noProof="0" dirty="0">
                <a:solidFill>
                  <a:srgbClr val="C00000"/>
                </a:solidFill>
                <a:latin typeface="Arial Nova Cond Light" panose="020B0306020202020204" pitchFamily="34" charset="0"/>
              </a:rPr>
              <a:t>Additional inspiration – explore if you feel like it!</a:t>
            </a:r>
          </a:p>
        </p:txBody>
      </p:sp>
    </p:spTree>
    <p:extLst>
      <p:ext uri="{BB962C8B-B14F-4D97-AF65-F5344CB8AC3E}">
        <p14:creationId xmlns:p14="http://schemas.microsoft.com/office/powerpoint/2010/main" val="252828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2038"/>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Risk , uncertainty, randomness</a:t>
            </a:r>
          </a:p>
        </p:txBody>
      </p:sp>
      <p:sp>
        <p:nvSpPr>
          <p:cNvPr id="3" name="Prostokąt 2"/>
          <p:cNvSpPr/>
          <p:nvPr/>
        </p:nvSpPr>
        <p:spPr>
          <a:xfrm>
            <a:off x="159026" y="1140962"/>
            <a:ext cx="11622889" cy="5632311"/>
          </a:xfrm>
          <a:prstGeom prst="rect">
            <a:avLst/>
          </a:prstGeom>
        </p:spPr>
        <p:txBody>
          <a:bodyPr wrap="square">
            <a:spAutoFit/>
          </a:bodyPr>
          <a:lstStyle/>
          <a:p>
            <a:pPr algn="just"/>
            <a:r>
              <a:rPr lang="en-GB" sz="3600" noProof="0" dirty="0">
                <a:solidFill>
                  <a:srgbClr val="4BACC6">
                    <a:lumMod val="50000"/>
                  </a:srgbClr>
                </a:solidFill>
                <a:latin typeface="Calibri"/>
              </a:rPr>
              <a:t>Using the model</a:t>
            </a:r>
            <a:r>
              <a:rPr lang="en-GB" sz="3600" noProof="0" dirty="0">
                <a:solidFill>
                  <a:srgbClr val="4BACC6">
                    <a:lumMod val="50000"/>
                  </a:srgbClr>
                </a:solidFill>
              </a:rPr>
              <a:t> [like Let’s Make a Deal]</a:t>
            </a:r>
            <a:r>
              <a:rPr lang="en-GB" sz="3600" noProof="0" dirty="0">
                <a:solidFill>
                  <a:srgbClr val="4BACC6">
                    <a:lumMod val="50000"/>
                  </a:srgbClr>
                </a:solidFill>
                <a:latin typeface="Calibri"/>
              </a:rPr>
              <a:t> we can evaluate the risk. The valuation depends on:</a:t>
            </a:r>
          </a:p>
          <a:p>
            <a:pPr algn="just"/>
            <a:endParaRPr lang="en-GB" sz="3600" noProof="0" dirty="0">
              <a:solidFill>
                <a:srgbClr val="4BACC6">
                  <a:lumMod val="50000"/>
                </a:srgbClr>
              </a:solidFill>
              <a:latin typeface="Calibri"/>
            </a:endParaRPr>
          </a:p>
          <a:p>
            <a:pPr marL="457200" indent="-457200" algn="just">
              <a:buFont typeface="Arial" panose="020B0604020202020204" pitchFamily="34" charset="0"/>
              <a:buChar char="•"/>
            </a:pPr>
            <a:r>
              <a:rPr lang="en-GB" sz="3600" noProof="0" dirty="0">
                <a:solidFill>
                  <a:srgbClr val="4BACC6">
                    <a:lumMod val="50000"/>
                  </a:srgbClr>
                </a:solidFill>
                <a:latin typeface="Calibri"/>
              </a:rPr>
              <a:t>statistical properties of the lottery, which we are playing ( Expected Value, Variance, …)</a:t>
            </a:r>
          </a:p>
          <a:p>
            <a:pPr marL="457200" indent="-457200" algn="just">
              <a:buFont typeface="Arial" panose="020B0604020202020204" pitchFamily="34" charset="0"/>
              <a:buChar char="•"/>
            </a:pPr>
            <a:r>
              <a:rPr lang="en-GB" sz="3600" noProof="0" dirty="0">
                <a:solidFill>
                  <a:srgbClr val="4BACC6">
                    <a:lumMod val="50000"/>
                  </a:srgbClr>
                </a:solidFill>
                <a:latin typeface="Calibri"/>
              </a:rPr>
              <a:t>our risk aversion, which can be measured </a:t>
            </a:r>
          </a:p>
          <a:p>
            <a:pPr marL="457200" indent="-457200" algn="just">
              <a:buFont typeface="Arial" panose="020B0604020202020204" pitchFamily="34" charset="0"/>
              <a:buChar char="•"/>
            </a:pPr>
            <a:r>
              <a:rPr lang="en-GB" sz="3600" noProof="0" dirty="0">
                <a:solidFill>
                  <a:srgbClr val="4BACC6">
                    <a:lumMod val="50000"/>
                  </a:srgbClr>
                </a:solidFill>
                <a:latin typeface="Calibri"/>
              </a:rPr>
              <a:t>our initial endowment M0.</a:t>
            </a:r>
          </a:p>
          <a:p>
            <a:pPr algn="just"/>
            <a:endParaRPr lang="en-GB" sz="3600" noProof="0" dirty="0">
              <a:solidFill>
                <a:srgbClr val="C00000"/>
              </a:solidFill>
            </a:endParaRPr>
          </a:p>
          <a:p>
            <a:pPr algn="ctr"/>
            <a:r>
              <a:rPr lang="en-GB" sz="3600" b="1" noProof="0" dirty="0">
                <a:solidFill>
                  <a:srgbClr val="C00000"/>
                </a:solidFill>
              </a:rPr>
              <a:t>Condition: We should; know the probability theory and statistics to evaluate the risk</a:t>
            </a:r>
            <a:endParaRPr lang="en-GB" sz="3600" b="1" noProof="0" dirty="0">
              <a:solidFill>
                <a:srgbClr val="C00000"/>
              </a:solidFill>
              <a:latin typeface="Calibri"/>
            </a:endParaRPr>
          </a:p>
        </p:txBody>
      </p:sp>
      <p:sp>
        <p:nvSpPr>
          <p:cNvPr id="4" name="AutoShape 2" descr="\Pr(A\land B)\leq \Pr(A)"/>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dirty="0">
              <a:solidFill>
                <a:prstClr val="black"/>
              </a:solidFill>
              <a:latin typeface="Calibri"/>
            </a:endParaRPr>
          </a:p>
        </p:txBody>
      </p:sp>
    </p:spTree>
    <p:extLst>
      <p:ext uri="{BB962C8B-B14F-4D97-AF65-F5344CB8AC3E}">
        <p14:creationId xmlns:p14="http://schemas.microsoft.com/office/powerpoint/2010/main" val="1666150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txBox="1">
            <a:spLocks/>
          </p:cNvSpPr>
          <p:nvPr/>
        </p:nvSpPr>
        <p:spPr>
          <a:xfrm>
            <a:off x="0" y="-13886"/>
            <a:ext cx="12192000" cy="1145808"/>
          </a:xfrm>
          <a:prstGeom prst="rect">
            <a:avLst/>
          </a:prstGeom>
          <a:solidFill>
            <a:srgbClr val="4BACC6">
              <a:lumMod val="20000"/>
              <a:lumOff val="80000"/>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000" b="1" i="1" u="none" strike="noStrike" kern="1200" cap="none" spc="0" normalizeH="0" baseline="0" noProof="0" dirty="0">
                <a:ln>
                  <a:noFill/>
                </a:ln>
                <a:solidFill>
                  <a:srgbClr val="4BACC6">
                    <a:lumMod val="50000"/>
                  </a:srgbClr>
                </a:solidFill>
                <a:effectLst/>
                <a:uLnTx/>
                <a:uFillTx/>
                <a:latin typeface="Calibri"/>
                <a:ea typeface="+mj-ea"/>
                <a:cs typeface="+mj-cs"/>
              </a:rPr>
              <a:t>Zipf's distribution </a:t>
            </a:r>
          </a:p>
        </p:txBody>
      </p:sp>
      <p:sp>
        <p:nvSpPr>
          <p:cNvPr id="4" name="Prostokąt 3"/>
          <p:cNvSpPr/>
          <p:nvPr/>
        </p:nvSpPr>
        <p:spPr>
          <a:xfrm>
            <a:off x="172373" y="1131922"/>
            <a:ext cx="11631699" cy="34163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Zipf's distribution (law) - in many natural data sets, the frequency of an item is inversely proportional to its rank.</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Language analysis: frequency of words. The most common word will occur approximately twice as often as the second most common word, three times as often as the third most common word,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Computer science: the distribution of file lengths in computer systems.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Economics: the distribution of cities by population. [ it is not our research]</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Social networks: the number of connections of individual users.</a:t>
            </a:r>
          </a:p>
        </p:txBody>
      </p:sp>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237" y="4262271"/>
            <a:ext cx="3111604" cy="2364819"/>
          </a:xfrm>
          <a:prstGeom prst="rect">
            <a:avLst/>
          </a:prstGeom>
        </p:spPr>
      </p:pic>
      <p:pic>
        <p:nvPicPr>
          <p:cNvPr id="6" name="Obraz 5"/>
          <p:cNvPicPr>
            <a:picLocks noChangeAspect="1"/>
          </p:cNvPicPr>
          <p:nvPr/>
        </p:nvPicPr>
        <p:blipFill>
          <a:blip r:embed="rId3"/>
          <a:stretch>
            <a:fillRect/>
          </a:stretch>
        </p:blipFill>
        <p:spPr>
          <a:xfrm>
            <a:off x="1661954" y="4771611"/>
            <a:ext cx="4042690" cy="1844878"/>
          </a:xfrm>
          <a:prstGeom prst="rect">
            <a:avLst/>
          </a:prstGeom>
          <a:ln>
            <a:noFill/>
          </a:ln>
          <a:effectLst>
            <a:outerShdw blurRad="292100" dist="139700" dir="2700000" algn="tl" rotWithShape="0">
              <a:srgbClr val="333333">
                <a:alpha val="65000"/>
              </a:srgbClr>
            </a:outerShdw>
          </a:effectLst>
        </p:spPr>
      </p:pic>
      <p:sp>
        <p:nvSpPr>
          <p:cNvPr id="7" name="Prostokąt 6"/>
          <p:cNvSpPr/>
          <p:nvPr/>
        </p:nvSpPr>
        <p:spPr>
          <a:xfrm>
            <a:off x="6515508" y="6442424"/>
            <a:ext cx="38161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https://www.wordcount.org/main.php</a:t>
            </a:r>
          </a:p>
        </p:txBody>
      </p:sp>
    </p:spTree>
    <p:extLst>
      <p:ext uri="{BB962C8B-B14F-4D97-AF65-F5344CB8AC3E}">
        <p14:creationId xmlns:p14="http://schemas.microsoft.com/office/powerpoint/2010/main" val="2197462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History / How deal with risk? </a:t>
            </a:r>
          </a:p>
        </p:txBody>
      </p:sp>
      <p:sp>
        <p:nvSpPr>
          <p:cNvPr id="3" name="Prostokąt 2"/>
          <p:cNvSpPr/>
          <p:nvPr/>
        </p:nvSpPr>
        <p:spPr>
          <a:xfrm>
            <a:off x="143739" y="1119745"/>
            <a:ext cx="8487878" cy="1384995"/>
          </a:xfrm>
          <a:prstGeom prst="rect">
            <a:avLst/>
          </a:prstGeom>
        </p:spPr>
        <p:txBody>
          <a:bodyPr wrap="square">
            <a:spAutoFit/>
          </a:bodyPr>
          <a:lstStyle/>
          <a:p>
            <a:pPr algn="just"/>
            <a:r>
              <a:rPr lang="en-GB" sz="2800" b="1" noProof="0" dirty="0">
                <a:solidFill>
                  <a:srgbClr val="4BACC6">
                    <a:lumMod val="50000"/>
                  </a:srgbClr>
                </a:solidFill>
                <a:latin typeface="Calibri"/>
              </a:rPr>
              <a:t>The problem is that the statistics and probability is a quite new subject of science and the part of the knowledge was forgotten for almost one hundred years. </a:t>
            </a:r>
          </a:p>
        </p:txBody>
      </p:sp>
      <p:sp>
        <p:nvSpPr>
          <p:cNvPr id="6" name="Prostokąt 5"/>
          <p:cNvSpPr/>
          <p:nvPr/>
        </p:nvSpPr>
        <p:spPr>
          <a:xfrm>
            <a:off x="8900353" y="2489430"/>
            <a:ext cx="2891561" cy="400110"/>
          </a:xfrm>
          <a:prstGeom prst="rect">
            <a:avLst/>
          </a:prstGeom>
        </p:spPr>
        <p:txBody>
          <a:bodyPr wrap="none">
            <a:spAutoFit/>
          </a:bodyPr>
          <a:lstStyle/>
          <a:p>
            <a:pPr eaLnBrk="0" hangingPunct="0">
              <a:defRPr/>
            </a:pPr>
            <a:r>
              <a:rPr lang="en-GB" sz="2000" b="1" i="1" noProof="0" dirty="0">
                <a:solidFill>
                  <a:srgbClr val="4BACC6">
                    <a:lumMod val="50000"/>
                  </a:srgbClr>
                </a:solidFill>
                <a:latin typeface="Calibri"/>
              </a:rPr>
              <a:t>Blaise Pascal 1623 - 1662 </a:t>
            </a:r>
          </a:p>
        </p:txBody>
      </p:sp>
      <p:pic>
        <p:nvPicPr>
          <p:cNvPr id="7" name="Picture 4" descr="Plik:Blaise pascal.jpg"/>
          <p:cNvPicPr>
            <a:picLocks noChangeAspect="1" noChangeArrowheads="1"/>
          </p:cNvPicPr>
          <p:nvPr/>
        </p:nvPicPr>
        <p:blipFill>
          <a:blip r:embed="rId2" cstate="print"/>
          <a:srcRect/>
          <a:stretch>
            <a:fillRect/>
          </a:stretch>
        </p:blipFill>
        <p:spPr bwMode="auto">
          <a:xfrm>
            <a:off x="9499790" y="452357"/>
            <a:ext cx="1824037" cy="1909763"/>
          </a:xfrm>
          <a:prstGeom prst="rect">
            <a:avLst/>
          </a:prstGeom>
          <a:noFill/>
          <a:ln w="9525">
            <a:noFill/>
            <a:miter lim="800000"/>
            <a:headEnd/>
            <a:tailEnd/>
          </a:ln>
        </p:spPr>
      </p:pic>
      <p:sp>
        <p:nvSpPr>
          <p:cNvPr id="5" name="Prostokąt 4"/>
          <p:cNvSpPr/>
          <p:nvPr/>
        </p:nvSpPr>
        <p:spPr>
          <a:xfrm>
            <a:off x="242309" y="3006625"/>
            <a:ext cx="4253487" cy="3046988"/>
          </a:xfrm>
          <a:prstGeom prst="rect">
            <a:avLst/>
          </a:prstGeom>
        </p:spPr>
        <p:txBody>
          <a:bodyPr wrap="square">
            <a:spAutoFit/>
          </a:bodyPr>
          <a:lstStyle/>
          <a:p>
            <a:pPr algn="just"/>
            <a:r>
              <a:rPr lang="en-GB" sz="2400" b="1" noProof="0" dirty="0">
                <a:solidFill>
                  <a:srgbClr val="4BACC6">
                    <a:lumMod val="50000"/>
                  </a:srgbClr>
                </a:solidFill>
                <a:latin typeface="Calibri"/>
              </a:rPr>
              <a:t>Pascal wanted to answer the question:  How to choose between lotteries? The simplest criterium was the comparing the expected values of the lotteries. </a:t>
            </a:r>
          </a:p>
          <a:p>
            <a:pPr algn="just"/>
            <a:endParaRPr lang="en-GB" sz="2400" b="1" noProof="0" dirty="0">
              <a:solidFill>
                <a:srgbClr val="4BACC6">
                  <a:lumMod val="50000"/>
                </a:srgbClr>
              </a:solidFill>
              <a:latin typeface="Calibri"/>
            </a:endParaRPr>
          </a:p>
          <a:p>
            <a:pPr algn="just"/>
            <a:r>
              <a:rPr lang="en-GB" sz="2400" b="1" noProof="0" dirty="0">
                <a:solidFill>
                  <a:srgbClr val="C00000"/>
                </a:solidFill>
                <a:latin typeface="Calibri"/>
              </a:rPr>
              <a:t>E(lottery A ) &gt;=&lt;  E(lottery B ) </a:t>
            </a:r>
          </a:p>
        </p:txBody>
      </p:sp>
      <p:grpSp>
        <p:nvGrpSpPr>
          <p:cNvPr id="21" name="Grupa 20"/>
          <p:cNvGrpSpPr/>
          <p:nvPr/>
        </p:nvGrpSpPr>
        <p:grpSpPr>
          <a:xfrm>
            <a:off x="9939926" y="3217132"/>
            <a:ext cx="2042153" cy="259996"/>
            <a:chOff x="572998" y="4731753"/>
            <a:chExt cx="4732905" cy="739692"/>
          </a:xfrm>
        </p:grpSpPr>
        <p:sp>
          <p:nvSpPr>
            <p:cNvPr id="22" name="Elipsa 9"/>
            <p:cNvSpPr/>
            <p:nvPr/>
          </p:nvSpPr>
          <p:spPr bwMode="auto">
            <a:xfrm>
              <a:off x="572998" y="4731753"/>
              <a:ext cx="609452" cy="627613"/>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900" b="1" i="1" noProof="0" dirty="0">
                  <a:solidFill>
                    <a:srgbClr val="4F81BD">
                      <a:lumMod val="50000"/>
                    </a:srgbClr>
                  </a:solidFill>
                  <a:latin typeface="Calibri"/>
                </a:rPr>
                <a:t>S</a:t>
              </a:r>
            </a:p>
          </p:txBody>
        </p:sp>
        <p:cxnSp>
          <p:nvCxnSpPr>
            <p:cNvPr id="23" name="Łącznik prosty 5"/>
            <p:cNvCxnSpPr>
              <a:stCxn id="22" idx="6"/>
            </p:cNvCxnSpPr>
            <p:nvPr/>
          </p:nvCxnSpPr>
          <p:spPr bwMode="auto">
            <a:xfrm flipV="1">
              <a:off x="1182450" y="5045559"/>
              <a:ext cx="2669470" cy="1"/>
            </a:xfrm>
            <a:prstGeom prst="line">
              <a:avLst/>
            </a:prstGeom>
          </p:spPr>
          <p:style>
            <a:lnRef idx="1">
              <a:schemeClr val="accent1"/>
            </a:lnRef>
            <a:fillRef idx="0">
              <a:schemeClr val="accent1"/>
            </a:fillRef>
            <a:effectRef idx="0">
              <a:schemeClr val="accent1"/>
            </a:effectRef>
            <a:fontRef idx="minor">
              <a:schemeClr val="tx1"/>
            </a:fontRef>
          </p:style>
        </p:cxnSp>
        <p:sp>
          <p:nvSpPr>
            <p:cNvPr id="24" name="pole tekstowe 23"/>
            <p:cNvSpPr txBox="1"/>
            <p:nvPr/>
          </p:nvSpPr>
          <p:spPr bwMode="auto">
            <a:xfrm>
              <a:off x="3851919" y="4814725"/>
              <a:ext cx="1453984" cy="656720"/>
            </a:xfrm>
            <a:prstGeom prst="rect">
              <a:avLst/>
            </a:prstGeom>
            <a:solidFill>
              <a:schemeClr val="bg2">
                <a:lumMod val="50000"/>
                <a:alpha val="50000"/>
              </a:schemeClr>
            </a:solidFill>
          </p:spPr>
          <p:txBody>
            <a:bodyPr>
              <a:spAutoFit/>
            </a:bodyPr>
            <a:lstStyle/>
            <a:p>
              <a:pPr algn="ctr" eaLnBrk="0" hangingPunct="0">
                <a:defRPr/>
              </a:pPr>
              <a:r>
                <a:rPr lang="en-GB" sz="900" b="1" i="1" noProof="0" dirty="0">
                  <a:solidFill>
                    <a:srgbClr val="4F81BD">
                      <a:lumMod val="50000"/>
                    </a:srgbClr>
                  </a:solidFill>
                  <a:latin typeface="Calibri"/>
                </a:rPr>
                <a:t>$ 900</a:t>
              </a:r>
              <a:endParaRPr lang="en-GB" sz="900" b="1" i="1" baseline="-25000" noProof="0" dirty="0">
                <a:solidFill>
                  <a:srgbClr val="4F81BD">
                    <a:lumMod val="50000"/>
                  </a:srgbClr>
                </a:solidFill>
                <a:latin typeface="Calibri"/>
              </a:endParaRPr>
            </a:p>
          </p:txBody>
        </p:sp>
        <p:sp>
          <p:nvSpPr>
            <p:cNvPr id="25" name="pole tekstowe 42"/>
            <p:cNvSpPr txBox="1">
              <a:spLocks noChangeArrowheads="1"/>
            </p:cNvSpPr>
            <p:nvPr/>
          </p:nvSpPr>
          <p:spPr bwMode="auto">
            <a:xfrm>
              <a:off x="2048111" y="4810457"/>
              <a:ext cx="851415" cy="656720"/>
            </a:xfrm>
            <a:prstGeom prst="rect">
              <a:avLst/>
            </a:prstGeom>
            <a:solidFill>
              <a:schemeClr val="bg1"/>
            </a:solidFill>
            <a:ln w="9525">
              <a:noFill/>
              <a:miter lim="800000"/>
              <a:headEnd/>
              <a:tailEnd/>
            </a:ln>
          </p:spPr>
          <p:txBody>
            <a:bodyPr>
              <a:spAutoFit/>
            </a:bodyPr>
            <a:lstStyle/>
            <a:p>
              <a:pPr algn="ctr" eaLnBrk="0" hangingPunct="0">
                <a:defRPr/>
              </a:pPr>
              <a:r>
                <a:rPr lang="en-GB" sz="900" b="1" i="1" noProof="0" dirty="0">
                  <a:solidFill>
                    <a:srgbClr val="4F81BD">
                      <a:lumMod val="50000"/>
                    </a:srgbClr>
                  </a:solidFill>
                  <a:latin typeface="Calibri"/>
                </a:rPr>
                <a:t>1</a:t>
              </a:r>
            </a:p>
          </p:txBody>
        </p:sp>
      </p:grpSp>
      <p:sp>
        <p:nvSpPr>
          <p:cNvPr id="30" name="Prostokąt 29"/>
          <p:cNvSpPr/>
          <p:nvPr/>
        </p:nvSpPr>
        <p:spPr>
          <a:xfrm>
            <a:off x="5371464" y="3099746"/>
            <a:ext cx="4285559" cy="646331"/>
          </a:xfrm>
          <a:prstGeom prst="rect">
            <a:avLst/>
          </a:prstGeom>
        </p:spPr>
        <p:txBody>
          <a:bodyPr wrap="square">
            <a:spAutoFit/>
          </a:bodyPr>
          <a:lstStyle/>
          <a:p>
            <a:pPr algn="just"/>
            <a:r>
              <a:rPr lang="en-GB" b="1" noProof="0" dirty="0">
                <a:solidFill>
                  <a:srgbClr val="4BACC6">
                    <a:lumMod val="50000"/>
                  </a:srgbClr>
                </a:solidFill>
              </a:rPr>
              <a:t>E(S) = 1*900 </a:t>
            </a:r>
          </a:p>
          <a:p>
            <a:pPr algn="just"/>
            <a:r>
              <a:rPr lang="en-GB" b="1" noProof="0" dirty="0">
                <a:solidFill>
                  <a:srgbClr val="4BACC6">
                    <a:lumMod val="50000"/>
                  </a:srgbClr>
                </a:solidFill>
              </a:rPr>
              <a:t>E(G) 2/4 * 0 + 1/4 * 1000 + 1/4 * 11 000 </a:t>
            </a:r>
          </a:p>
        </p:txBody>
      </p:sp>
      <p:grpSp>
        <p:nvGrpSpPr>
          <p:cNvPr id="41" name="Grupa 40"/>
          <p:cNvGrpSpPr/>
          <p:nvPr/>
        </p:nvGrpSpPr>
        <p:grpSpPr>
          <a:xfrm>
            <a:off x="9939926" y="4161008"/>
            <a:ext cx="2042153" cy="1892605"/>
            <a:chOff x="9846448" y="3845267"/>
            <a:chExt cx="2042153" cy="1892605"/>
          </a:xfrm>
        </p:grpSpPr>
        <p:grpSp>
          <p:nvGrpSpPr>
            <p:cNvPr id="8" name="Grupa 7"/>
            <p:cNvGrpSpPr/>
            <p:nvPr/>
          </p:nvGrpSpPr>
          <p:grpSpPr>
            <a:xfrm>
              <a:off x="9846448" y="3845267"/>
              <a:ext cx="2042153" cy="1892605"/>
              <a:chOff x="572998" y="1853442"/>
              <a:chExt cx="4732906" cy="5384488"/>
            </a:xfrm>
          </p:grpSpPr>
          <p:grpSp>
            <p:nvGrpSpPr>
              <p:cNvPr id="9" name="Grupa 46"/>
              <p:cNvGrpSpPr>
                <a:grpSpLocks/>
              </p:cNvGrpSpPr>
              <p:nvPr/>
            </p:nvGrpSpPr>
            <p:grpSpPr bwMode="auto">
              <a:xfrm>
                <a:off x="572998" y="1853442"/>
                <a:ext cx="4732906" cy="5384488"/>
                <a:chOff x="-174778" y="1679843"/>
                <a:chExt cx="4986028" cy="3568366"/>
              </a:xfrm>
            </p:grpSpPr>
            <p:grpSp>
              <p:nvGrpSpPr>
                <p:cNvPr id="13" name="Grupa 19"/>
                <p:cNvGrpSpPr>
                  <a:grpSpLocks/>
                </p:cNvGrpSpPr>
                <p:nvPr/>
              </p:nvGrpSpPr>
              <p:grpSpPr bwMode="auto">
                <a:xfrm>
                  <a:off x="-174778" y="1679843"/>
                  <a:ext cx="4979516" cy="3350758"/>
                  <a:chOff x="-318794" y="-47679"/>
                  <a:chExt cx="4979516" cy="3350758"/>
                </a:xfrm>
              </p:grpSpPr>
              <p:cxnSp>
                <p:nvCxnSpPr>
                  <p:cNvPr id="15" name="Łącznik prosty 5"/>
                  <p:cNvCxnSpPr>
                    <a:stCxn id="17" idx="6"/>
                    <a:endCxn id="18" idx="1"/>
                  </p:cNvCxnSpPr>
                  <p:nvPr/>
                </p:nvCxnSpPr>
                <p:spPr>
                  <a:xfrm flipV="1">
                    <a:off x="323252" y="169929"/>
                    <a:ext cx="2805729" cy="1897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Łącznik prosty 6"/>
                  <p:cNvCxnSpPr>
                    <a:stCxn id="17" idx="6"/>
                    <a:endCxn id="14" idx="1"/>
                  </p:cNvCxnSpPr>
                  <p:nvPr/>
                </p:nvCxnSpPr>
                <p:spPr>
                  <a:xfrm>
                    <a:off x="323252" y="2067778"/>
                    <a:ext cx="2306978" cy="1235301"/>
                  </a:xfrm>
                  <a:prstGeom prst="line">
                    <a:avLst/>
                  </a:prstGeom>
                </p:spPr>
                <p:style>
                  <a:lnRef idx="1">
                    <a:schemeClr val="accent1"/>
                  </a:lnRef>
                  <a:fillRef idx="0">
                    <a:schemeClr val="accent1"/>
                  </a:fillRef>
                  <a:effectRef idx="0">
                    <a:schemeClr val="accent1"/>
                  </a:effectRef>
                  <a:fontRef idx="minor">
                    <a:schemeClr val="tx1"/>
                  </a:fontRef>
                </p:style>
              </p:cxnSp>
              <p:sp>
                <p:nvSpPr>
                  <p:cNvPr id="17" name="Elipsa 9"/>
                  <p:cNvSpPr/>
                  <p:nvPr/>
                </p:nvSpPr>
                <p:spPr>
                  <a:xfrm>
                    <a:off x="-318794" y="1859814"/>
                    <a:ext cx="642046" cy="415927"/>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900" b="1" i="1" noProof="0" dirty="0">
                        <a:solidFill>
                          <a:srgbClr val="4F81BD">
                            <a:lumMod val="50000"/>
                          </a:srgbClr>
                        </a:solidFill>
                        <a:latin typeface="Calibri"/>
                      </a:rPr>
                      <a:t>G</a:t>
                    </a:r>
                  </a:p>
                </p:txBody>
              </p:sp>
              <p:sp>
                <p:nvSpPr>
                  <p:cNvPr id="18" name="pole tekstowe 17"/>
                  <p:cNvSpPr txBox="1"/>
                  <p:nvPr/>
                </p:nvSpPr>
                <p:spPr>
                  <a:xfrm>
                    <a:off x="3128981" y="-47679"/>
                    <a:ext cx="1531741" cy="435217"/>
                  </a:xfrm>
                  <a:prstGeom prst="rect">
                    <a:avLst/>
                  </a:prstGeom>
                  <a:solidFill>
                    <a:schemeClr val="bg2">
                      <a:lumMod val="50000"/>
                      <a:alpha val="50000"/>
                    </a:schemeClr>
                  </a:solidFill>
                </p:spPr>
                <p:txBody>
                  <a:bodyPr>
                    <a:spAutoFit/>
                  </a:bodyPr>
                  <a:lstStyle/>
                  <a:p>
                    <a:pPr algn="ctr" eaLnBrk="0" hangingPunct="0">
                      <a:defRPr/>
                    </a:pPr>
                    <a:r>
                      <a:rPr lang="en-GB" sz="900" b="1" i="1" noProof="0" dirty="0">
                        <a:solidFill>
                          <a:srgbClr val="4F81BD">
                            <a:lumMod val="50000"/>
                          </a:srgbClr>
                        </a:solidFill>
                        <a:latin typeface="Calibri"/>
                      </a:rPr>
                      <a:t>$ 0</a:t>
                    </a:r>
                    <a:endParaRPr lang="en-GB" sz="900" b="1" i="1" baseline="-25000" noProof="0" dirty="0">
                      <a:solidFill>
                        <a:srgbClr val="4F81BD">
                          <a:lumMod val="50000"/>
                        </a:srgbClr>
                      </a:solidFill>
                      <a:latin typeface="Calibri"/>
                    </a:endParaRPr>
                  </a:p>
                </p:txBody>
              </p:sp>
              <p:sp>
                <p:nvSpPr>
                  <p:cNvPr id="19" name="pole tekstowe 42"/>
                  <p:cNvSpPr txBox="1">
                    <a:spLocks noChangeArrowheads="1"/>
                  </p:cNvSpPr>
                  <p:nvPr/>
                </p:nvSpPr>
                <p:spPr bwMode="auto">
                  <a:xfrm>
                    <a:off x="1341429" y="808342"/>
                    <a:ext cx="896949" cy="435217"/>
                  </a:xfrm>
                  <a:prstGeom prst="rect">
                    <a:avLst/>
                  </a:prstGeom>
                  <a:solidFill>
                    <a:schemeClr val="bg1"/>
                  </a:solidFill>
                  <a:ln w="9525">
                    <a:noFill/>
                    <a:miter lim="800000"/>
                    <a:headEnd/>
                    <a:tailEnd/>
                  </a:ln>
                </p:spPr>
                <p:txBody>
                  <a:bodyPr>
                    <a:spAutoFit/>
                  </a:bodyPr>
                  <a:lstStyle/>
                  <a:p>
                    <a:pPr algn="ctr" eaLnBrk="0" hangingPunct="0">
                      <a:defRPr/>
                    </a:pPr>
                    <a:r>
                      <a:rPr lang="en-GB" sz="900" b="1" i="1" noProof="0" dirty="0">
                        <a:solidFill>
                          <a:srgbClr val="4F81BD">
                            <a:lumMod val="50000"/>
                          </a:srgbClr>
                        </a:solidFill>
                        <a:latin typeface="Calibri"/>
                      </a:rPr>
                      <a:t>1/4</a:t>
                    </a:r>
                  </a:p>
                </p:txBody>
              </p:sp>
            </p:grpSp>
            <p:sp>
              <p:nvSpPr>
                <p:cNvPr id="14" name="pole tekstowe 13"/>
                <p:cNvSpPr txBox="1"/>
                <p:nvPr/>
              </p:nvSpPr>
              <p:spPr>
                <a:xfrm>
                  <a:off x="2774246" y="4812992"/>
                  <a:ext cx="2037004" cy="435217"/>
                </a:xfrm>
                <a:prstGeom prst="rect">
                  <a:avLst/>
                </a:prstGeom>
                <a:solidFill>
                  <a:schemeClr val="bg2">
                    <a:lumMod val="50000"/>
                    <a:alpha val="50000"/>
                  </a:schemeClr>
                </a:solidFill>
              </p:spPr>
              <p:txBody>
                <a:bodyPr wrap="square">
                  <a:spAutoFit/>
                </a:bodyPr>
                <a:lstStyle/>
                <a:p>
                  <a:pPr algn="ctr" eaLnBrk="0" hangingPunct="0">
                    <a:defRPr/>
                  </a:pPr>
                  <a:r>
                    <a:rPr lang="en-GB" sz="900" b="1" i="1" noProof="0" dirty="0">
                      <a:solidFill>
                        <a:srgbClr val="4F81BD">
                          <a:lumMod val="50000"/>
                        </a:srgbClr>
                      </a:solidFill>
                      <a:latin typeface="Calibri"/>
                    </a:rPr>
                    <a:t>$ 11 000</a:t>
                  </a:r>
                </a:p>
              </p:txBody>
            </p:sp>
          </p:grpSp>
          <p:cxnSp>
            <p:nvCxnSpPr>
              <p:cNvPr id="10" name="Łącznik prosty 5"/>
              <p:cNvCxnSpPr>
                <a:stCxn id="17" idx="6"/>
              </p:cNvCxnSpPr>
              <p:nvPr/>
            </p:nvCxnSpPr>
            <p:spPr bwMode="auto">
              <a:xfrm flipV="1">
                <a:off x="1182450" y="5045559"/>
                <a:ext cx="2669470"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pole tekstowe 10"/>
              <p:cNvSpPr txBox="1"/>
              <p:nvPr/>
            </p:nvSpPr>
            <p:spPr bwMode="auto">
              <a:xfrm>
                <a:off x="3851919" y="4814728"/>
                <a:ext cx="1453984" cy="656720"/>
              </a:xfrm>
              <a:prstGeom prst="rect">
                <a:avLst/>
              </a:prstGeom>
              <a:solidFill>
                <a:schemeClr val="bg2">
                  <a:lumMod val="50000"/>
                  <a:alpha val="50000"/>
                </a:schemeClr>
              </a:solidFill>
            </p:spPr>
            <p:txBody>
              <a:bodyPr>
                <a:spAutoFit/>
              </a:bodyPr>
              <a:lstStyle/>
              <a:p>
                <a:pPr algn="ctr" eaLnBrk="0" hangingPunct="0">
                  <a:defRPr/>
                </a:pPr>
                <a:r>
                  <a:rPr lang="en-GB" sz="900" b="1" i="1" noProof="0" dirty="0">
                    <a:solidFill>
                      <a:srgbClr val="4F81BD">
                        <a:lumMod val="50000"/>
                      </a:srgbClr>
                    </a:solidFill>
                    <a:latin typeface="Calibri"/>
                  </a:rPr>
                  <a:t>$ 1000</a:t>
                </a:r>
                <a:endParaRPr lang="en-GB" sz="900" b="1" i="1" baseline="-25000" noProof="0" dirty="0">
                  <a:solidFill>
                    <a:srgbClr val="4F81BD">
                      <a:lumMod val="50000"/>
                    </a:srgbClr>
                  </a:solidFill>
                  <a:latin typeface="Calibri"/>
                </a:endParaRPr>
              </a:p>
            </p:txBody>
          </p:sp>
        </p:grpSp>
        <p:sp>
          <p:nvSpPr>
            <p:cNvPr id="32" name="pole tekstowe 31"/>
            <p:cNvSpPr txBox="1"/>
            <p:nvPr/>
          </p:nvSpPr>
          <p:spPr bwMode="auto">
            <a:xfrm>
              <a:off x="11253853" y="4342030"/>
              <a:ext cx="627363" cy="230832"/>
            </a:xfrm>
            <a:prstGeom prst="rect">
              <a:avLst/>
            </a:prstGeom>
            <a:solidFill>
              <a:schemeClr val="bg2">
                <a:lumMod val="50000"/>
                <a:alpha val="50000"/>
              </a:schemeClr>
            </a:solidFill>
          </p:spPr>
          <p:txBody>
            <a:bodyPr>
              <a:spAutoFit/>
            </a:bodyPr>
            <a:lstStyle/>
            <a:p>
              <a:pPr algn="ctr" eaLnBrk="0" hangingPunct="0">
                <a:defRPr/>
              </a:pPr>
              <a:r>
                <a:rPr lang="en-GB" sz="900" b="1" i="1" noProof="0" dirty="0">
                  <a:solidFill>
                    <a:srgbClr val="4F81BD">
                      <a:lumMod val="50000"/>
                    </a:srgbClr>
                  </a:solidFill>
                  <a:latin typeface="Calibri"/>
                </a:rPr>
                <a:t>$ 0</a:t>
              </a:r>
              <a:endParaRPr lang="en-GB" sz="900" b="1" i="1" baseline="-25000" noProof="0" dirty="0">
                <a:solidFill>
                  <a:srgbClr val="4F81BD">
                    <a:lumMod val="50000"/>
                  </a:srgbClr>
                </a:solidFill>
                <a:latin typeface="Calibri"/>
              </a:endParaRPr>
            </a:p>
          </p:txBody>
        </p:sp>
        <p:cxnSp>
          <p:nvCxnSpPr>
            <p:cNvPr id="33" name="Łącznik prosty 5"/>
            <p:cNvCxnSpPr/>
            <p:nvPr/>
          </p:nvCxnSpPr>
          <p:spPr bwMode="auto">
            <a:xfrm flipV="1">
              <a:off x="10106747" y="4457446"/>
              <a:ext cx="1082621" cy="509826"/>
            </a:xfrm>
            <a:prstGeom prst="line">
              <a:avLst/>
            </a:prstGeom>
          </p:spPr>
          <p:style>
            <a:lnRef idx="1">
              <a:schemeClr val="accent1"/>
            </a:lnRef>
            <a:fillRef idx="0">
              <a:schemeClr val="accent1"/>
            </a:fillRef>
            <a:effectRef idx="0">
              <a:schemeClr val="accent1"/>
            </a:effectRef>
            <a:fontRef idx="minor">
              <a:schemeClr val="tx1"/>
            </a:fontRef>
          </p:style>
        </p:cxnSp>
        <p:sp>
          <p:nvSpPr>
            <p:cNvPr id="36" name="pole tekstowe 42"/>
            <p:cNvSpPr txBox="1">
              <a:spLocks noChangeArrowheads="1"/>
            </p:cNvSpPr>
            <p:nvPr/>
          </p:nvSpPr>
          <p:spPr bwMode="auto">
            <a:xfrm>
              <a:off x="10742361" y="4488800"/>
              <a:ext cx="367368" cy="230832"/>
            </a:xfrm>
            <a:prstGeom prst="rect">
              <a:avLst/>
            </a:prstGeom>
            <a:solidFill>
              <a:schemeClr val="bg1"/>
            </a:solidFill>
            <a:ln w="9525">
              <a:noFill/>
              <a:miter lim="800000"/>
              <a:headEnd/>
              <a:tailEnd/>
            </a:ln>
          </p:spPr>
          <p:txBody>
            <a:bodyPr>
              <a:spAutoFit/>
            </a:bodyPr>
            <a:lstStyle/>
            <a:p>
              <a:pPr algn="ctr" eaLnBrk="0" hangingPunct="0">
                <a:defRPr/>
              </a:pPr>
              <a:r>
                <a:rPr lang="en-GB" sz="900" b="1" i="1" noProof="0" dirty="0">
                  <a:solidFill>
                    <a:srgbClr val="4F81BD">
                      <a:lumMod val="50000"/>
                    </a:srgbClr>
                  </a:solidFill>
                  <a:latin typeface="Calibri"/>
                </a:rPr>
                <a:t>1/4</a:t>
              </a:r>
            </a:p>
          </p:txBody>
        </p:sp>
        <p:sp>
          <p:nvSpPr>
            <p:cNvPr id="37" name="pole tekstowe 42"/>
            <p:cNvSpPr txBox="1">
              <a:spLocks noChangeArrowheads="1"/>
            </p:cNvSpPr>
            <p:nvPr/>
          </p:nvSpPr>
          <p:spPr bwMode="auto">
            <a:xfrm>
              <a:off x="10639649" y="4870415"/>
              <a:ext cx="367368" cy="230832"/>
            </a:xfrm>
            <a:prstGeom prst="rect">
              <a:avLst/>
            </a:prstGeom>
            <a:solidFill>
              <a:schemeClr val="bg1"/>
            </a:solidFill>
            <a:ln w="9525">
              <a:noFill/>
              <a:miter lim="800000"/>
              <a:headEnd/>
              <a:tailEnd/>
            </a:ln>
          </p:spPr>
          <p:txBody>
            <a:bodyPr>
              <a:spAutoFit/>
            </a:bodyPr>
            <a:lstStyle/>
            <a:p>
              <a:pPr algn="ctr" eaLnBrk="0" hangingPunct="0">
                <a:defRPr/>
              </a:pPr>
              <a:r>
                <a:rPr lang="en-GB" sz="900" b="1" i="1" noProof="0" dirty="0">
                  <a:solidFill>
                    <a:srgbClr val="4F81BD">
                      <a:lumMod val="50000"/>
                    </a:srgbClr>
                  </a:solidFill>
                  <a:latin typeface="Calibri"/>
                </a:rPr>
                <a:t>1/4</a:t>
              </a:r>
            </a:p>
          </p:txBody>
        </p:sp>
        <p:sp>
          <p:nvSpPr>
            <p:cNvPr id="39" name="pole tekstowe 42"/>
            <p:cNvSpPr txBox="1">
              <a:spLocks noChangeArrowheads="1"/>
            </p:cNvSpPr>
            <p:nvPr/>
          </p:nvSpPr>
          <p:spPr bwMode="auto">
            <a:xfrm>
              <a:off x="10471553" y="5294864"/>
              <a:ext cx="367368" cy="230832"/>
            </a:xfrm>
            <a:prstGeom prst="rect">
              <a:avLst/>
            </a:prstGeom>
            <a:solidFill>
              <a:schemeClr val="bg1"/>
            </a:solidFill>
            <a:ln w="9525">
              <a:noFill/>
              <a:miter lim="800000"/>
              <a:headEnd/>
              <a:tailEnd/>
            </a:ln>
          </p:spPr>
          <p:txBody>
            <a:bodyPr>
              <a:spAutoFit/>
            </a:bodyPr>
            <a:lstStyle/>
            <a:p>
              <a:pPr algn="ctr" eaLnBrk="0" hangingPunct="0">
                <a:defRPr/>
              </a:pPr>
              <a:r>
                <a:rPr lang="en-GB" sz="900" b="1" i="1" noProof="0" dirty="0">
                  <a:solidFill>
                    <a:srgbClr val="4F81BD">
                      <a:lumMod val="50000"/>
                    </a:srgbClr>
                  </a:solidFill>
                  <a:latin typeface="Calibri"/>
                </a:rPr>
                <a:t>1/4</a:t>
              </a:r>
            </a:p>
          </p:txBody>
        </p:sp>
      </p:grpSp>
      <p:sp>
        <p:nvSpPr>
          <p:cNvPr id="40" name="Prostokąt 39"/>
          <p:cNvSpPr/>
          <p:nvPr/>
        </p:nvSpPr>
        <p:spPr>
          <a:xfrm>
            <a:off x="5144293" y="3860705"/>
            <a:ext cx="4591184" cy="219290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050" noProof="0" dirty="0"/>
              <a:t>kill(all);</a:t>
            </a:r>
          </a:p>
          <a:p>
            <a:r>
              <a:rPr lang="en-GB" sz="1050" noProof="0" dirty="0"/>
              <a:t>load (descriptive);</a:t>
            </a:r>
          </a:p>
          <a:p>
            <a:endParaRPr lang="en-GB" sz="1050" noProof="0" dirty="0"/>
          </a:p>
          <a:p>
            <a:r>
              <a:rPr lang="en-GB" sz="1050" noProof="0" dirty="0"/>
              <a:t>MS: 900$ MG1 : 0$ MG2:  1000$ MG3:  11000$</a:t>
            </a:r>
          </a:p>
          <a:p>
            <a:r>
              <a:rPr lang="en-GB" sz="1050" noProof="0" dirty="0"/>
              <a:t>/* </a:t>
            </a:r>
            <a:r>
              <a:rPr lang="en-GB" sz="1050" noProof="0" dirty="0" err="1"/>
              <a:t>Lotery</a:t>
            </a:r>
            <a:r>
              <a:rPr lang="en-GB" sz="1050" noProof="0" dirty="0"/>
              <a:t>: LS with probability 1/1 */</a:t>
            </a:r>
          </a:p>
          <a:p>
            <a:r>
              <a:rPr lang="en-GB" sz="1050" noProof="0" dirty="0"/>
              <a:t>LS: append(</a:t>
            </a:r>
            <a:r>
              <a:rPr lang="en-GB" sz="1050" noProof="0" dirty="0" err="1"/>
              <a:t>makelist</a:t>
            </a:r>
            <a:r>
              <a:rPr lang="en-GB" sz="1050" noProof="0" dirty="0"/>
              <a:t>(MS,1)); </a:t>
            </a:r>
          </a:p>
          <a:p>
            <a:endParaRPr lang="en-GB" sz="1050" noProof="0" dirty="0"/>
          </a:p>
          <a:p>
            <a:r>
              <a:rPr lang="en-GB" sz="1050" noProof="0" dirty="0"/>
              <a:t>/* </a:t>
            </a:r>
            <a:r>
              <a:rPr lang="en-GB" sz="1050" noProof="0" dirty="0" err="1"/>
              <a:t>Lotery</a:t>
            </a:r>
            <a:r>
              <a:rPr lang="en-GB" sz="1050" noProof="0" dirty="0"/>
              <a:t>: MG1 with probability 2/4, MG2 with probability 1/4 and MG3 with probability 1/4 */</a:t>
            </a:r>
          </a:p>
          <a:p>
            <a:r>
              <a:rPr lang="en-GB" sz="1050" noProof="0" dirty="0"/>
              <a:t>LG: append(</a:t>
            </a:r>
            <a:r>
              <a:rPr lang="en-GB" sz="1050" noProof="0" dirty="0" err="1"/>
              <a:t>makelist</a:t>
            </a:r>
            <a:r>
              <a:rPr lang="en-GB" sz="1050" noProof="0" dirty="0"/>
              <a:t>(MG1,2), </a:t>
            </a:r>
            <a:r>
              <a:rPr lang="en-GB" sz="1050" noProof="0" dirty="0" err="1"/>
              <a:t>makelist</a:t>
            </a:r>
            <a:r>
              <a:rPr lang="en-GB" sz="1050" noProof="0" dirty="0"/>
              <a:t>(MG2, 1), </a:t>
            </a:r>
            <a:r>
              <a:rPr lang="en-GB" sz="1050" noProof="0" dirty="0" err="1"/>
              <a:t>makelist</a:t>
            </a:r>
            <a:r>
              <a:rPr lang="en-GB" sz="1050" noProof="0" dirty="0"/>
              <a:t>(MG3,1));</a:t>
            </a:r>
          </a:p>
          <a:p>
            <a:endParaRPr lang="en-GB" sz="1050" noProof="0" dirty="0"/>
          </a:p>
          <a:p>
            <a:r>
              <a:rPr lang="en-GB" sz="1050" noProof="0" dirty="0"/>
              <a:t>print( "E(LS) =", float(mean (LS)))$</a:t>
            </a:r>
          </a:p>
          <a:p>
            <a:r>
              <a:rPr lang="en-GB" sz="1050" noProof="0" dirty="0"/>
              <a:t>print( "E(LG) =", float(mean (LG)))$</a:t>
            </a:r>
          </a:p>
        </p:txBody>
      </p:sp>
      <p:sp>
        <p:nvSpPr>
          <p:cNvPr id="43" name="Prostokąt 42"/>
          <p:cNvSpPr/>
          <p:nvPr/>
        </p:nvSpPr>
        <p:spPr>
          <a:xfrm>
            <a:off x="4713346" y="6319544"/>
            <a:ext cx="7204376" cy="369332"/>
          </a:xfrm>
          <a:prstGeom prst="rect">
            <a:avLst/>
          </a:prstGeom>
        </p:spPr>
        <p:txBody>
          <a:bodyPr wrap="square">
            <a:spAutoFit/>
          </a:bodyPr>
          <a:lstStyle/>
          <a:p>
            <a:r>
              <a:rPr lang="en-GB" b="1" noProof="0" dirty="0">
                <a:solidFill>
                  <a:schemeClr val="accent5">
                    <a:lumMod val="50000"/>
                  </a:schemeClr>
                </a:solidFill>
              </a:rPr>
              <a:t>For how many gates with zero prize will lottery S be better than lottery G?</a:t>
            </a:r>
          </a:p>
        </p:txBody>
      </p:sp>
    </p:spTree>
    <p:extLst>
      <p:ext uri="{BB962C8B-B14F-4D97-AF65-F5344CB8AC3E}">
        <p14:creationId xmlns:p14="http://schemas.microsoft.com/office/powerpoint/2010/main" val="241300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History</a:t>
            </a:r>
          </a:p>
        </p:txBody>
      </p:sp>
      <p:grpSp>
        <p:nvGrpSpPr>
          <p:cNvPr id="12" name="Grupa 11"/>
          <p:cNvGrpSpPr/>
          <p:nvPr/>
        </p:nvGrpSpPr>
        <p:grpSpPr>
          <a:xfrm>
            <a:off x="1884848" y="2451075"/>
            <a:ext cx="8027577" cy="1429142"/>
            <a:chOff x="572998" y="3419739"/>
            <a:chExt cx="5907066" cy="2231686"/>
          </a:xfrm>
        </p:grpSpPr>
        <p:grpSp>
          <p:nvGrpSpPr>
            <p:cNvPr id="13" name="Grupa 46"/>
            <p:cNvGrpSpPr>
              <a:grpSpLocks/>
            </p:cNvGrpSpPr>
            <p:nvPr/>
          </p:nvGrpSpPr>
          <p:grpSpPr bwMode="auto">
            <a:xfrm>
              <a:off x="572998" y="3419739"/>
              <a:ext cx="5907066" cy="2231686"/>
              <a:chOff x="-174778" y="2717847"/>
              <a:chExt cx="6222985" cy="1478966"/>
            </a:xfrm>
          </p:grpSpPr>
          <p:grpSp>
            <p:nvGrpSpPr>
              <p:cNvPr id="17" name="Grupa 19"/>
              <p:cNvGrpSpPr>
                <a:grpSpLocks/>
              </p:cNvGrpSpPr>
              <p:nvPr/>
            </p:nvGrpSpPr>
            <p:grpSpPr bwMode="auto">
              <a:xfrm>
                <a:off x="-174778" y="2717847"/>
                <a:ext cx="6222985" cy="1383414"/>
                <a:chOff x="-318794" y="990325"/>
                <a:chExt cx="6222985" cy="1383414"/>
              </a:xfrm>
            </p:grpSpPr>
            <p:cxnSp>
              <p:nvCxnSpPr>
                <p:cNvPr id="19" name="Łącznik prosty 5"/>
                <p:cNvCxnSpPr>
                  <a:stCxn id="21" idx="6"/>
                </p:cNvCxnSpPr>
                <p:nvPr/>
              </p:nvCxnSpPr>
              <p:spPr>
                <a:xfrm flipV="1">
                  <a:off x="1270760" y="1406197"/>
                  <a:ext cx="1357597" cy="394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Łącznik prosty 6"/>
                <p:cNvCxnSpPr>
                  <a:stCxn id="21" idx="6"/>
                  <a:endCxn id="18" idx="1"/>
                </p:cNvCxnSpPr>
                <p:nvPr/>
              </p:nvCxnSpPr>
              <p:spPr>
                <a:xfrm>
                  <a:off x="1270760" y="1800427"/>
                  <a:ext cx="1357597" cy="334433"/>
                </a:xfrm>
                <a:prstGeom prst="line">
                  <a:avLst/>
                </a:prstGeom>
              </p:spPr>
              <p:style>
                <a:lnRef idx="1">
                  <a:schemeClr val="accent1"/>
                </a:lnRef>
                <a:fillRef idx="0">
                  <a:schemeClr val="accent1"/>
                </a:fillRef>
                <a:effectRef idx="0">
                  <a:schemeClr val="accent1"/>
                </a:effectRef>
                <a:fontRef idx="minor">
                  <a:schemeClr val="tx1"/>
                </a:fontRef>
              </p:style>
            </p:cxnSp>
            <p:sp>
              <p:nvSpPr>
                <p:cNvPr id="21" name="Elipsa 20"/>
                <p:cNvSpPr/>
                <p:nvPr/>
              </p:nvSpPr>
              <p:spPr>
                <a:xfrm>
                  <a:off x="-318794" y="1325112"/>
                  <a:ext cx="1589554" cy="950629"/>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b="1" noProof="0" dirty="0">
                      <a:solidFill>
                        <a:schemeClr val="accent5">
                          <a:lumMod val="50000"/>
                        </a:schemeClr>
                      </a:solidFill>
                      <a:latin typeface="Calibri"/>
                    </a:rPr>
                    <a:t>Believe in God</a:t>
                  </a:r>
                  <a:endParaRPr lang="en-GB" b="1" i="1" noProof="0" dirty="0">
                    <a:solidFill>
                      <a:schemeClr val="accent5">
                        <a:lumMod val="50000"/>
                      </a:schemeClr>
                    </a:solidFill>
                    <a:latin typeface="Calibri"/>
                  </a:endParaRPr>
                </a:p>
              </p:txBody>
            </p:sp>
            <p:sp>
              <p:nvSpPr>
                <p:cNvPr id="22" name="pole tekstowe 21"/>
                <p:cNvSpPr txBox="1"/>
                <p:nvPr/>
              </p:nvSpPr>
              <p:spPr>
                <a:xfrm>
                  <a:off x="2628357" y="990325"/>
                  <a:ext cx="3275834" cy="668864"/>
                </a:xfrm>
                <a:prstGeom prst="rect">
                  <a:avLst/>
                </a:prstGeom>
                <a:solidFill>
                  <a:schemeClr val="bg2">
                    <a:lumMod val="50000"/>
                    <a:alpha val="50000"/>
                  </a:schemeClr>
                </a:solidFill>
              </p:spPr>
              <p:txBody>
                <a:bodyPr wrap="square">
                  <a:spAutoFit/>
                </a:bodyPr>
                <a:lstStyle/>
                <a:p>
                  <a:pPr algn="ctr" eaLnBrk="0" hangingPunct="0">
                    <a:defRPr/>
                  </a:pPr>
                  <a:r>
                    <a:rPr lang="en-GB" b="1" i="1" noProof="0" dirty="0">
                      <a:solidFill>
                        <a:schemeClr val="accent5">
                          <a:lumMod val="50000"/>
                        </a:schemeClr>
                      </a:solidFill>
                      <a:latin typeface="Calibri"/>
                    </a:rPr>
                    <a:t>There is God </a:t>
                  </a:r>
                </a:p>
                <a:p>
                  <a:pPr algn="ctr" eaLnBrk="0" hangingPunct="0">
                    <a:defRPr/>
                  </a:pPr>
                  <a:r>
                    <a:rPr lang="en-GB" b="1" i="1" noProof="0" dirty="0">
                      <a:solidFill>
                        <a:schemeClr val="accent5">
                          <a:lumMod val="50000"/>
                        </a:schemeClr>
                      </a:solidFill>
                      <a:latin typeface="Calibri"/>
                    </a:rPr>
                    <a:t> Infinite gain – costs of believing</a:t>
                  </a:r>
                  <a:endParaRPr lang="en-GB" b="1" i="1" baseline="-25000" noProof="0" dirty="0">
                    <a:solidFill>
                      <a:schemeClr val="accent5">
                        <a:lumMod val="50000"/>
                      </a:schemeClr>
                    </a:solidFill>
                    <a:latin typeface="Calibri"/>
                  </a:endParaRPr>
                </a:p>
              </p:txBody>
            </p:sp>
            <p:sp>
              <p:nvSpPr>
                <p:cNvPr id="24" name="pole tekstowe 23"/>
                <p:cNvSpPr txBox="1">
                  <a:spLocks noChangeArrowheads="1"/>
                </p:cNvSpPr>
                <p:nvPr/>
              </p:nvSpPr>
              <p:spPr bwMode="auto">
                <a:xfrm>
                  <a:off x="1501083" y="1895979"/>
                  <a:ext cx="1127274" cy="477760"/>
                </a:xfrm>
                <a:prstGeom prst="rect">
                  <a:avLst/>
                </a:prstGeom>
                <a:solidFill>
                  <a:schemeClr val="bg1"/>
                </a:solidFill>
                <a:ln w="9525">
                  <a:noFill/>
                  <a:miter lim="800000"/>
                  <a:headEnd/>
                  <a:tailEnd/>
                </a:ln>
              </p:spPr>
              <p:txBody>
                <a:bodyPr>
                  <a:spAutoFit/>
                </a:bodyPr>
                <a:lstStyle/>
                <a:p>
                  <a:pPr algn="ctr" eaLnBrk="0" hangingPunct="0">
                    <a:defRPr/>
                  </a:pPr>
                  <a:r>
                    <a:rPr lang="en-GB" sz="2400" b="1" i="1" noProof="0" dirty="0">
                      <a:solidFill>
                        <a:schemeClr val="accent5">
                          <a:lumMod val="50000"/>
                        </a:schemeClr>
                      </a:solidFill>
                      <a:latin typeface="Calibri"/>
                    </a:rPr>
                    <a:t>1-p</a:t>
                  </a:r>
                </a:p>
              </p:txBody>
            </p:sp>
          </p:grpSp>
          <p:sp>
            <p:nvSpPr>
              <p:cNvPr id="18" name="pole tekstowe 17"/>
              <p:cNvSpPr txBox="1"/>
              <p:nvPr/>
            </p:nvSpPr>
            <p:spPr>
              <a:xfrm>
                <a:off x="2772373" y="3527949"/>
                <a:ext cx="3275834" cy="668864"/>
              </a:xfrm>
              <a:prstGeom prst="rect">
                <a:avLst/>
              </a:prstGeom>
              <a:solidFill>
                <a:schemeClr val="bg2">
                  <a:lumMod val="50000"/>
                  <a:alpha val="50000"/>
                </a:schemeClr>
              </a:solidFill>
            </p:spPr>
            <p:txBody>
              <a:bodyPr wrap="square">
                <a:spAutoFit/>
              </a:bodyPr>
              <a:lstStyle/>
              <a:p>
                <a:pPr algn="ctr" eaLnBrk="0" hangingPunct="0">
                  <a:defRPr/>
                </a:pPr>
                <a:r>
                  <a:rPr lang="en-GB" b="1" i="1" noProof="0" dirty="0">
                    <a:solidFill>
                      <a:schemeClr val="accent5">
                        <a:lumMod val="50000"/>
                      </a:schemeClr>
                    </a:solidFill>
                    <a:latin typeface="Calibri"/>
                  </a:rPr>
                  <a:t>There is no God </a:t>
                </a:r>
              </a:p>
              <a:p>
                <a:pPr algn="ctr" eaLnBrk="0" hangingPunct="0">
                  <a:defRPr/>
                </a:pPr>
                <a:r>
                  <a:rPr lang="en-GB" b="1" i="1" noProof="0" dirty="0">
                    <a:solidFill>
                      <a:schemeClr val="accent5">
                        <a:lumMod val="50000"/>
                      </a:schemeClr>
                    </a:solidFill>
                    <a:latin typeface="Calibri"/>
                  </a:rPr>
                  <a:t>- costs of believing</a:t>
                </a:r>
              </a:p>
            </p:txBody>
          </p:sp>
        </p:grpSp>
        <p:sp>
          <p:nvSpPr>
            <p:cNvPr id="16" name="pole tekstowe 42"/>
            <p:cNvSpPr txBox="1">
              <a:spLocks noChangeArrowheads="1"/>
            </p:cNvSpPr>
            <p:nvPr/>
          </p:nvSpPr>
          <p:spPr bwMode="auto">
            <a:xfrm>
              <a:off x="2333795" y="3886206"/>
              <a:ext cx="851415" cy="720916"/>
            </a:xfrm>
            <a:prstGeom prst="rect">
              <a:avLst/>
            </a:prstGeom>
            <a:solidFill>
              <a:schemeClr val="bg1"/>
            </a:solidFill>
            <a:ln w="9525">
              <a:noFill/>
              <a:miter lim="800000"/>
              <a:headEnd/>
              <a:tailEnd/>
            </a:ln>
          </p:spPr>
          <p:txBody>
            <a:bodyPr>
              <a:spAutoFit/>
            </a:bodyPr>
            <a:lstStyle/>
            <a:p>
              <a:pPr algn="ctr" eaLnBrk="0" hangingPunct="0">
                <a:defRPr/>
              </a:pPr>
              <a:r>
                <a:rPr lang="en-GB" sz="2400" b="1" i="1" noProof="0" dirty="0">
                  <a:solidFill>
                    <a:schemeClr val="accent5">
                      <a:lumMod val="50000"/>
                    </a:schemeClr>
                  </a:solidFill>
                  <a:latin typeface="Calibri"/>
                </a:rPr>
                <a:t>p</a:t>
              </a:r>
            </a:p>
          </p:txBody>
        </p:sp>
      </p:grpSp>
      <p:sp>
        <p:nvSpPr>
          <p:cNvPr id="27" name="Prostokąt 26"/>
          <p:cNvSpPr/>
          <p:nvPr/>
        </p:nvSpPr>
        <p:spPr>
          <a:xfrm>
            <a:off x="1907619" y="1335251"/>
            <a:ext cx="6628825" cy="954107"/>
          </a:xfrm>
          <a:prstGeom prst="rect">
            <a:avLst/>
          </a:prstGeom>
        </p:spPr>
        <p:txBody>
          <a:bodyPr wrap="square">
            <a:spAutoFit/>
          </a:bodyPr>
          <a:lstStyle/>
          <a:p>
            <a:pPr algn="just"/>
            <a:r>
              <a:rPr lang="en-GB" sz="2800" b="1" noProof="0" dirty="0">
                <a:solidFill>
                  <a:schemeClr val="accent5">
                    <a:lumMod val="50000"/>
                  </a:schemeClr>
                </a:solidFill>
                <a:latin typeface="Calibri"/>
              </a:rPr>
              <a:t>The best-known Pascal's bet  - is the comparison of two lotteries </a:t>
            </a:r>
            <a:r>
              <a:rPr lang="en-GB" sz="2800" b="1" noProof="0" dirty="0">
                <a:solidFill>
                  <a:schemeClr val="accent5">
                    <a:lumMod val="50000"/>
                  </a:schemeClr>
                </a:solidFill>
                <a:latin typeface="Calibri"/>
                <a:sym typeface="Wingdings" panose="05000000000000000000" pitchFamily="2" charset="2"/>
              </a:rPr>
              <a:t> </a:t>
            </a:r>
            <a:endParaRPr lang="en-GB" sz="2800" b="1" noProof="0" dirty="0">
              <a:solidFill>
                <a:schemeClr val="accent5">
                  <a:lumMod val="50000"/>
                </a:schemeClr>
              </a:solidFill>
              <a:latin typeface="Calibri"/>
            </a:endParaRPr>
          </a:p>
        </p:txBody>
      </p:sp>
      <p:grpSp>
        <p:nvGrpSpPr>
          <p:cNvPr id="45" name="Grupa 44"/>
          <p:cNvGrpSpPr/>
          <p:nvPr/>
        </p:nvGrpSpPr>
        <p:grpSpPr>
          <a:xfrm>
            <a:off x="1911052" y="4509120"/>
            <a:ext cx="8027577" cy="1429143"/>
            <a:chOff x="572998" y="3419738"/>
            <a:chExt cx="5907066" cy="2231688"/>
          </a:xfrm>
        </p:grpSpPr>
        <p:grpSp>
          <p:nvGrpSpPr>
            <p:cNvPr id="46" name="Grupa 46"/>
            <p:cNvGrpSpPr>
              <a:grpSpLocks/>
            </p:cNvGrpSpPr>
            <p:nvPr/>
          </p:nvGrpSpPr>
          <p:grpSpPr bwMode="auto">
            <a:xfrm>
              <a:off x="572998" y="3419738"/>
              <a:ext cx="5907066" cy="2231688"/>
              <a:chOff x="-174778" y="2717846"/>
              <a:chExt cx="6222985" cy="1478967"/>
            </a:xfrm>
          </p:grpSpPr>
          <p:grpSp>
            <p:nvGrpSpPr>
              <p:cNvPr id="48" name="Grupa 19"/>
              <p:cNvGrpSpPr>
                <a:grpSpLocks/>
              </p:cNvGrpSpPr>
              <p:nvPr/>
            </p:nvGrpSpPr>
            <p:grpSpPr bwMode="auto">
              <a:xfrm>
                <a:off x="-174778" y="2717846"/>
                <a:ext cx="6197395" cy="1383415"/>
                <a:chOff x="-318794" y="990324"/>
                <a:chExt cx="6197395" cy="1383415"/>
              </a:xfrm>
            </p:grpSpPr>
            <p:cxnSp>
              <p:nvCxnSpPr>
                <p:cNvPr id="50" name="Łącznik prosty 5"/>
                <p:cNvCxnSpPr>
                  <a:stCxn id="52" idx="6"/>
                  <a:endCxn id="53" idx="1"/>
                </p:cNvCxnSpPr>
                <p:nvPr/>
              </p:nvCxnSpPr>
              <p:spPr>
                <a:xfrm flipV="1">
                  <a:off x="1270760" y="1324756"/>
                  <a:ext cx="1332007" cy="475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Łącznik prosty 6"/>
                <p:cNvCxnSpPr>
                  <a:stCxn id="52" idx="6"/>
                  <a:endCxn id="49" idx="1"/>
                </p:cNvCxnSpPr>
                <p:nvPr/>
              </p:nvCxnSpPr>
              <p:spPr>
                <a:xfrm>
                  <a:off x="1270760" y="1800427"/>
                  <a:ext cx="1357597" cy="334433"/>
                </a:xfrm>
                <a:prstGeom prst="line">
                  <a:avLst/>
                </a:prstGeom>
              </p:spPr>
              <p:style>
                <a:lnRef idx="1">
                  <a:schemeClr val="accent1"/>
                </a:lnRef>
                <a:fillRef idx="0">
                  <a:schemeClr val="accent1"/>
                </a:fillRef>
                <a:effectRef idx="0">
                  <a:schemeClr val="accent1"/>
                </a:effectRef>
                <a:fontRef idx="minor">
                  <a:schemeClr val="tx1"/>
                </a:fontRef>
              </p:style>
            </p:cxnSp>
            <p:sp>
              <p:nvSpPr>
                <p:cNvPr id="52" name="Elipsa 51"/>
                <p:cNvSpPr/>
                <p:nvPr/>
              </p:nvSpPr>
              <p:spPr>
                <a:xfrm>
                  <a:off x="-318794" y="1325112"/>
                  <a:ext cx="1589554" cy="950629"/>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b="1" noProof="0" dirty="0">
                      <a:solidFill>
                        <a:schemeClr val="accent5">
                          <a:lumMod val="50000"/>
                        </a:schemeClr>
                      </a:solidFill>
                      <a:latin typeface="Calibri"/>
                    </a:rPr>
                    <a:t>Not believe in God</a:t>
                  </a:r>
                  <a:endParaRPr lang="en-GB" b="1" i="1" noProof="0" dirty="0">
                    <a:solidFill>
                      <a:schemeClr val="accent5">
                        <a:lumMod val="50000"/>
                      </a:schemeClr>
                    </a:solidFill>
                    <a:latin typeface="Calibri"/>
                  </a:endParaRPr>
                </a:p>
              </p:txBody>
            </p:sp>
            <p:sp>
              <p:nvSpPr>
                <p:cNvPr id="53" name="pole tekstowe 52"/>
                <p:cNvSpPr txBox="1"/>
                <p:nvPr/>
              </p:nvSpPr>
              <p:spPr>
                <a:xfrm>
                  <a:off x="2602767" y="990324"/>
                  <a:ext cx="3275834" cy="668864"/>
                </a:xfrm>
                <a:prstGeom prst="rect">
                  <a:avLst/>
                </a:prstGeom>
                <a:solidFill>
                  <a:schemeClr val="bg2">
                    <a:lumMod val="50000"/>
                    <a:alpha val="50000"/>
                  </a:schemeClr>
                </a:solidFill>
              </p:spPr>
              <p:txBody>
                <a:bodyPr wrap="square">
                  <a:spAutoFit/>
                </a:bodyPr>
                <a:lstStyle/>
                <a:p>
                  <a:pPr algn="ctr" eaLnBrk="0" hangingPunct="0">
                    <a:defRPr/>
                  </a:pPr>
                  <a:r>
                    <a:rPr lang="en-GB" b="1" i="1" noProof="0" dirty="0">
                      <a:solidFill>
                        <a:schemeClr val="accent5">
                          <a:lumMod val="50000"/>
                        </a:schemeClr>
                      </a:solidFill>
                      <a:latin typeface="Calibri"/>
                    </a:rPr>
                    <a:t>There is God </a:t>
                  </a:r>
                </a:p>
                <a:p>
                  <a:pPr algn="ctr" eaLnBrk="0" hangingPunct="0">
                    <a:defRPr/>
                  </a:pPr>
                  <a:r>
                    <a:rPr lang="en-GB" b="1" i="1" noProof="0" dirty="0">
                      <a:solidFill>
                        <a:schemeClr val="accent5">
                          <a:lumMod val="50000"/>
                        </a:schemeClr>
                      </a:solidFill>
                      <a:latin typeface="Calibri"/>
                    </a:rPr>
                    <a:t> + gains of not believing</a:t>
                  </a:r>
                  <a:endParaRPr lang="en-GB" b="1" i="1" baseline="-25000" noProof="0" dirty="0">
                    <a:solidFill>
                      <a:schemeClr val="accent5">
                        <a:lumMod val="50000"/>
                      </a:schemeClr>
                    </a:solidFill>
                    <a:latin typeface="Calibri"/>
                  </a:endParaRPr>
                </a:p>
              </p:txBody>
            </p:sp>
            <p:sp>
              <p:nvSpPr>
                <p:cNvPr id="54" name="pole tekstowe 53"/>
                <p:cNvSpPr txBox="1">
                  <a:spLocks noChangeArrowheads="1"/>
                </p:cNvSpPr>
                <p:nvPr/>
              </p:nvSpPr>
              <p:spPr bwMode="auto">
                <a:xfrm>
                  <a:off x="1421011" y="1895979"/>
                  <a:ext cx="1127274" cy="477760"/>
                </a:xfrm>
                <a:prstGeom prst="rect">
                  <a:avLst/>
                </a:prstGeom>
                <a:solidFill>
                  <a:schemeClr val="bg1"/>
                </a:solidFill>
                <a:ln w="9525">
                  <a:noFill/>
                  <a:miter lim="800000"/>
                  <a:headEnd/>
                  <a:tailEnd/>
                </a:ln>
              </p:spPr>
              <p:txBody>
                <a:bodyPr>
                  <a:spAutoFit/>
                </a:bodyPr>
                <a:lstStyle/>
                <a:p>
                  <a:pPr algn="ctr" eaLnBrk="0" hangingPunct="0">
                    <a:defRPr/>
                  </a:pPr>
                  <a:r>
                    <a:rPr lang="en-GB" sz="2400" b="1" i="1" noProof="0" dirty="0">
                      <a:solidFill>
                        <a:schemeClr val="accent5">
                          <a:lumMod val="50000"/>
                        </a:schemeClr>
                      </a:solidFill>
                      <a:latin typeface="Calibri"/>
                    </a:rPr>
                    <a:t>1-p</a:t>
                  </a:r>
                </a:p>
              </p:txBody>
            </p:sp>
          </p:grpSp>
          <p:sp>
            <p:nvSpPr>
              <p:cNvPr id="49" name="pole tekstowe 48"/>
              <p:cNvSpPr txBox="1"/>
              <p:nvPr/>
            </p:nvSpPr>
            <p:spPr>
              <a:xfrm>
                <a:off x="2772373" y="3527949"/>
                <a:ext cx="3275834" cy="668864"/>
              </a:xfrm>
              <a:prstGeom prst="rect">
                <a:avLst/>
              </a:prstGeom>
              <a:solidFill>
                <a:schemeClr val="bg2">
                  <a:lumMod val="50000"/>
                  <a:alpha val="50000"/>
                </a:schemeClr>
              </a:solidFill>
            </p:spPr>
            <p:txBody>
              <a:bodyPr wrap="square">
                <a:spAutoFit/>
              </a:bodyPr>
              <a:lstStyle/>
              <a:p>
                <a:pPr algn="ctr" eaLnBrk="0" hangingPunct="0">
                  <a:defRPr/>
                </a:pPr>
                <a:r>
                  <a:rPr lang="en-GB" b="1" i="1" noProof="0" dirty="0">
                    <a:solidFill>
                      <a:schemeClr val="accent5">
                        <a:lumMod val="50000"/>
                      </a:schemeClr>
                    </a:solidFill>
                    <a:latin typeface="Calibri"/>
                  </a:rPr>
                  <a:t>There is no God </a:t>
                </a:r>
              </a:p>
              <a:p>
                <a:pPr algn="ctr" eaLnBrk="0" hangingPunct="0">
                  <a:defRPr/>
                </a:pPr>
                <a:r>
                  <a:rPr lang="en-GB" b="1" i="1" noProof="0" dirty="0">
                    <a:solidFill>
                      <a:schemeClr val="accent5">
                        <a:lumMod val="50000"/>
                      </a:schemeClr>
                    </a:solidFill>
                    <a:latin typeface="Calibri"/>
                  </a:rPr>
                  <a:t>+ gains of not believing</a:t>
                </a:r>
                <a:endParaRPr lang="en-GB" b="1" i="1" baseline="-25000" noProof="0" dirty="0">
                  <a:solidFill>
                    <a:schemeClr val="accent5">
                      <a:lumMod val="50000"/>
                    </a:schemeClr>
                  </a:solidFill>
                  <a:latin typeface="Calibri"/>
                </a:endParaRPr>
              </a:p>
            </p:txBody>
          </p:sp>
        </p:grpSp>
        <p:sp>
          <p:nvSpPr>
            <p:cNvPr id="47" name="pole tekstowe 42"/>
            <p:cNvSpPr txBox="1">
              <a:spLocks noChangeArrowheads="1"/>
            </p:cNvSpPr>
            <p:nvPr/>
          </p:nvSpPr>
          <p:spPr bwMode="auto">
            <a:xfrm>
              <a:off x="2333795" y="3886206"/>
              <a:ext cx="851415" cy="720916"/>
            </a:xfrm>
            <a:prstGeom prst="rect">
              <a:avLst/>
            </a:prstGeom>
            <a:solidFill>
              <a:schemeClr val="bg1"/>
            </a:solidFill>
            <a:ln w="9525">
              <a:noFill/>
              <a:miter lim="800000"/>
              <a:headEnd/>
              <a:tailEnd/>
            </a:ln>
          </p:spPr>
          <p:txBody>
            <a:bodyPr>
              <a:spAutoFit/>
            </a:bodyPr>
            <a:lstStyle/>
            <a:p>
              <a:pPr algn="ctr" eaLnBrk="0" hangingPunct="0">
                <a:defRPr/>
              </a:pPr>
              <a:r>
                <a:rPr lang="en-GB" sz="2400" b="1" i="1" noProof="0" dirty="0">
                  <a:solidFill>
                    <a:schemeClr val="accent5">
                      <a:lumMod val="50000"/>
                    </a:schemeClr>
                  </a:solidFill>
                  <a:latin typeface="Calibri"/>
                </a:rPr>
                <a:t>p</a:t>
              </a:r>
            </a:p>
          </p:txBody>
        </p:sp>
      </p:grpSp>
      <p:sp>
        <p:nvSpPr>
          <p:cNvPr id="7173" name="Prostokąt 7172"/>
          <p:cNvSpPr/>
          <p:nvPr/>
        </p:nvSpPr>
        <p:spPr>
          <a:xfrm>
            <a:off x="1907618" y="6053453"/>
            <a:ext cx="7190110" cy="523220"/>
          </a:xfrm>
          <a:prstGeom prst="rect">
            <a:avLst/>
          </a:prstGeom>
        </p:spPr>
        <p:txBody>
          <a:bodyPr wrap="none">
            <a:spAutoFit/>
          </a:bodyPr>
          <a:lstStyle/>
          <a:p>
            <a:r>
              <a:rPr lang="en-GB" sz="2800" b="1" noProof="0" dirty="0">
                <a:solidFill>
                  <a:srgbClr val="4BACC6">
                    <a:lumMod val="50000"/>
                  </a:srgbClr>
                </a:solidFill>
                <a:latin typeface="Calibri"/>
              </a:rPr>
              <a:t>This comparison you should do it by yourself :) </a:t>
            </a:r>
          </a:p>
        </p:txBody>
      </p:sp>
    </p:spTree>
    <p:extLst>
      <p:ext uri="{BB962C8B-B14F-4D97-AF65-F5344CB8AC3E}">
        <p14:creationId xmlns:p14="http://schemas.microsoft.com/office/powerpoint/2010/main" val="1876437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fontScale="90000"/>
          </a:bodyPr>
          <a:lstStyle/>
          <a:p>
            <a:r>
              <a:rPr lang="en-GB" sz="3600" b="1" i="1" noProof="0" dirty="0">
                <a:solidFill>
                  <a:schemeClr val="accent5">
                    <a:lumMod val="50000"/>
                  </a:schemeClr>
                </a:solidFill>
              </a:rPr>
              <a:t>I tested </a:t>
            </a:r>
            <a:r>
              <a:rPr lang="en-GB" sz="3600" b="1" i="1" noProof="0" dirty="0" err="1">
                <a:solidFill>
                  <a:schemeClr val="accent5">
                    <a:lumMod val="50000"/>
                  </a:schemeClr>
                </a:solidFill>
              </a:rPr>
              <a:t>students’s</a:t>
            </a:r>
            <a:r>
              <a:rPr lang="en-GB" sz="3600" b="1" i="1" noProof="0" dirty="0">
                <a:solidFill>
                  <a:schemeClr val="accent5">
                    <a:lumMod val="50000"/>
                  </a:schemeClr>
                </a:solidFill>
              </a:rPr>
              <a:t> understanding and use of the expected value concept.</a:t>
            </a:r>
          </a:p>
        </p:txBody>
      </p:sp>
      <p:pic>
        <p:nvPicPr>
          <p:cNvPr id="25" name="Picture 9"/>
          <p:cNvPicPr/>
          <p:nvPr/>
        </p:nvPicPr>
        <p:blipFill rotWithShape="1">
          <a:blip r:embed="rId2">
            <a:extLst>
              <a:ext uri="{28A0092B-C50C-407E-A947-70E740481C1C}">
                <a14:useLocalDpi xmlns:a14="http://schemas.microsoft.com/office/drawing/2010/main" val="0"/>
              </a:ext>
            </a:extLst>
          </a:blip>
          <a:srcRect t="2450" b="3855"/>
          <a:stretch/>
        </p:blipFill>
        <p:spPr bwMode="auto">
          <a:xfrm>
            <a:off x="705265" y="1876231"/>
            <a:ext cx="5211831" cy="3997794"/>
          </a:xfrm>
          <a:prstGeom prst="rect">
            <a:avLst/>
          </a:prstGeom>
          <a:noFill/>
          <a:ln>
            <a:noFill/>
          </a:ln>
          <a:extLst>
            <a:ext uri="{53640926-AAD7-44D8-BBD7-CCE9431645EC}">
              <a14:shadowObscured xmlns:a14="http://schemas.microsoft.com/office/drawing/2010/main"/>
            </a:ext>
          </a:extLst>
        </p:spPr>
      </p:pic>
      <p:pic>
        <p:nvPicPr>
          <p:cNvPr id="26"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6394174" y="1853854"/>
            <a:ext cx="5482728" cy="4042548"/>
          </a:xfrm>
          <a:prstGeom prst="rect">
            <a:avLst/>
          </a:prstGeom>
          <a:noFill/>
        </p:spPr>
      </p:pic>
      <p:sp>
        <p:nvSpPr>
          <p:cNvPr id="5" name="Prostokąt 4"/>
          <p:cNvSpPr/>
          <p:nvPr/>
        </p:nvSpPr>
        <p:spPr>
          <a:xfrm>
            <a:off x="6629221" y="1484522"/>
            <a:ext cx="5012634" cy="369332"/>
          </a:xfrm>
          <a:prstGeom prst="rect">
            <a:avLst/>
          </a:prstGeom>
        </p:spPr>
        <p:txBody>
          <a:bodyPr wrap="square">
            <a:spAutoFit/>
          </a:bodyPr>
          <a:lstStyle/>
          <a:p>
            <a:r>
              <a:rPr lang="en-GB" noProof="0" dirty="0">
                <a:solidFill>
                  <a:schemeClr val="accent5">
                    <a:lumMod val="50000"/>
                  </a:schemeClr>
                </a:solidFill>
              </a:rPr>
              <a:t>Distribution of time spent to answer each question.</a:t>
            </a:r>
          </a:p>
        </p:txBody>
      </p:sp>
      <p:sp>
        <p:nvSpPr>
          <p:cNvPr id="6" name="Prostokąt 5"/>
          <p:cNvSpPr/>
          <p:nvPr/>
        </p:nvSpPr>
        <p:spPr>
          <a:xfrm>
            <a:off x="0" y="1059139"/>
            <a:ext cx="6629221" cy="878895"/>
          </a:xfrm>
          <a:prstGeom prst="rect">
            <a:avLst/>
          </a:prstGeom>
        </p:spPr>
        <p:txBody>
          <a:bodyPr wrap="square">
            <a:spAutoFit/>
          </a:bodyPr>
          <a:lstStyle/>
          <a:p>
            <a:pPr marL="228600" algn="just">
              <a:lnSpc>
                <a:spcPct val="150000"/>
              </a:lnSpc>
              <a:spcAft>
                <a:spcPts val="800"/>
              </a:spcAft>
            </a:pPr>
            <a:r>
              <a:rPr lang="en-GB" noProof="0" dirty="0">
                <a:solidFill>
                  <a:schemeClr val="accent5">
                    <a:lumMod val="50000"/>
                  </a:schemeClr>
                </a:solidFill>
                <a:latin typeface="+mj-lt"/>
                <a:ea typeface="Calibri" panose="020F0502020204030204" pitchFamily="34" charset="0"/>
                <a:cs typeface="Times New Roman" panose="02020603050405020304" pitchFamily="18" charset="0"/>
              </a:rPr>
              <a:t>Distribution of the declarations whether the answer was based on intuition or calculation</a:t>
            </a:r>
            <a:endParaRPr lang="en-GB" sz="1600" noProof="0" dirty="0">
              <a:solidFill>
                <a:schemeClr val="accent5">
                  <a:lumMod val="50000"/>
                </a:schemeClr>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23209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rostokąt 26"/>
          <p:cNvSpPr/>
          <p:nvPr/>
        </p:nvSpPr>
        <p:spPr>
          <a:xfrm>
            <a:off x="219777" y="1143000"/>
            <a:ext cx="11752446" cy="5509200"/>
          </a:xfrm>
          <a:prstGeom prst="rect">
            <a:avLst/>
          </a:prstGeom>
        </p:spPr>
        <p:txBody>
          <a:bodyPr wrap="square">
            <a:spAutoFit/>
          </a:bodyPr>
          <a:lstStyle/>
          <a:p>
            <a:pPr algn="just"/>
            <a:r>
              <a:rPr lang="en-GB" sz="3200" noProof="0" dirty="0">
                <a:solidFill>
                  <a:srgbClr val="4BACC6">
                    <a:lumMod val="50000"/>
                  </a:srgbClr>
                </a:solidFill>
                <a:latin typeface="Calibri"/>
              </a:rPr>
              <a:t>The expected value criterion should work fine and can be used to pricing the lottery. Example: How much will be worth for you the ticket to participate in the game: </a:t>
            </a:r>
            <a:endParaRPr lang="pl-PL" sz="3200" noProof="0" dirty="0">
              <a:solidFill>
                <a:srgbClr val="4BACC6">
                  <a:lumMod val="50000"/>
                </a:srgbClr>
              </a:solidFill>
              <a:latin typeface="Calibri"/>
            </a:endParaRPr>
          </a:p>
          <a:p>
            <a:pPr algn="just"/>
            <a:endParaRPr lang="en-GB" sz="2800" b="1" noProof="0" dirty="0">
              <a:solidFill>
                <a:srgbClr val="4BACC6">
                  <a:lumMod val="50000"/>
                </a:srgbClr>
              </a:solidFill>
              <a:latin typeface="Calibri"/>
            </a:endParaRPr>
          </a:p>
          <a:p>
            <a:pPr algn="just"/>
            <a:r>
              <a:rPr lang="en-US" sz="2800" i="1" noProof="0" dirty="0">
                <a:solidFill>
                  <a:srgbClr val="4BACC6">
                    <a:lumMod val="50000"/>
                  </a:srgbClr>
                </a:solidFill>
                <a:latin typeface="Calibri"/>
              </a:rPr>
              <a:t>Flip a fair coin until you get tails. Let n be the number of flips it took. Your prize is 2ⁿ PLN.</a:t>
            </a:r>
            <a:endParaRPr lang="pl-PL" sz="2800" i="1" noProof="0" dirty="0">
              <a:solidFill>
                <a:srgbClr val="4BACC6">
                  <a:lumMod val="50000"/>
                </a:srgbClr>
              </a:solidFill>
              <a:latin typeface="Calibri"/>
            </a:endParaRPr>
          </a:p>
          <a:p>
            <a:pPr algn="just"/>
            <a:endParaRPr lang="pl-PL" sz="2800" i="1" noProof="0" dirty="0">
              <a:solidFill>
                <a:srgbClr val="4BACC6">
                  <a:lumMod val="50000"/>
                </a:srgbClr>
              </a:solidFill>
              <a:latin typeface="Calibri"/>
            </a:endParaRPr>
          </a:p>
          <a:p>
            <a:pPr algn="just"/>
            <a:r>
              <a:rPr lang="en-US" sz="2400" i="1" noProof="0" dirty="0">
                <a:solidFill>
                  <a:srgbClr val="4BACC6">
                    <a:lumMod val="50000"/>
                  </a:srgbClr>
                </a:solidFill>
                <a:latin typeface="Calibri"/>
              </a:rPr>
              <a:t>Examples:</a:t>
            </a:r>
            <a:r>
              <a:rPr lang="pl-PL" sz="2400" i="1" noProof="0" dirty="0">
                <a:solidFill>
                  <a:srgbClr val="4BACC6">
                    <a:lumMod val="50000"/>
                  </a:srgbClr>
                </a:solidFill>
                <a:latin typeface="Calibri"/>
              </a:rPr>
              <a:t> </a:t>
            </a:r>
          </a:p>
          <a:p>
            <a:pPr lvl="1" algn="just"/>
            <a:r>
              <a:rPr lang="en-US" sz="2400" i="1" noProof="0" dirty="0">
                <a:solidFill>
                  <a:srgbClr val="4BACC6">
                    <a:lumMod val="50000"/>
                  </a:srgbClr>
                </a:solidFill>
                <a:latin typeface="Calibri"/>
              </a:rPr>
              <a:t>If tails comes on the first flip (n = 1), you win 2¹ = 2 PLN.</a:t>
            </a:r>
            <a:endParaRPr lang="pl-PL" sz="2400" i="1" noProof="0" dirty="0">
              <a:solidFill>
                <a:srgbClr val="4BACC6">
                  <a:lumMod val="50000"/>
                </a:srgbClr>
              </a:solidFill>
              <a:latin typeface="Calibri"/>
            </a:endParaRPr>
          </a:p>
          <a:p>
            <a:pPr lvl="1" algn="just"/>
            <a:r>
              <a:rPr lang="en-US" sz="2400" i="1" noProof="0" dirty="0">
                <a:solidFill>
                  <a:srgbClr val="4BACC6">
                    <a:lumMod val="50000"/>
                  </a:srgbClr>
                </a:solidFill>
                <a:latin typeface="Calibri"/>
              </a:rPr>
              <a:t>If you get heads, you flip again. </a:t>
            </a:r>
            <a:endParaRPr lang="pl-PL" sz="2400" i="1" noProof="0" dirty="0">
              <a:solidFill>
                <a:srgbClr val="4BACC6">
                  <a:lumMod val="50000"/>
                </a:srgbClr>
              </a:solidFill>
              <a:latin typeface="Calibri"/>
            </a:endParaRPr>
          </a:p>
          <a:p>
            <a:pPr lvl="1" algn="just"/>
            <a:r>
              <a:rPr lang="en-US" sz="2400" i="1" noProof="0" dirty="0">
                <a:solidFill>
                  <a:srgbClr val="4BACC6">
                    <a:lumMod val="50000"/>
                  </a:srgbClr>
                </a:solidFill>
                <a:latin typeface="Calibri"/>
              </a:rPr>
              <a:t>If tails comes on the second flip (n = 2), you win 2² = 4 PLN.</a:t>
            </a:r>
            <a:endParaRPr lang="pl-PL" sz="2400" i="1" noProof="0" dirty="0">
              <a:solidFill>
                <a:srgbClr val="4BACC6">
                  <a:lumMod val="50000"/>
                </a:srgbClr>
              </a:solidFill>
              <a:latin typeface="Calibri"/>
            </a:endParaRPr>
          </a:p>
          <a:p>
            <a:pPr lvl="1" algn="just"/>
            <a:r>
              <a:rPr lang="en-US" sz="2400" i="1" noProof="0" dirty="0">
                <a:solidFill>
                  <a:srgbClr val="4BACC6">
                    <a:lumMod val="50000"/>
                  </a:srgbClr>
                </a:solidFill>
                <a:latin typeface="Calibri"/>
              </a:rPr>
              <a:t>If you keep getting heads, you keep flipping, and the prize keeps doubling each time.</a:t>
            </a:r>
            <a:endParaRPr lang="pl-PL" sz="2400" i="1" noProof="0" dirty="0">
              <a:solidFill>
                <a:srgbClr val="4BACC6">
                  <a:lumMod val="50000"/>
                </a:srgbClr>
              </a:solidFill>
              <a:latin typeface="Calibri"/>
            </a:endParaRPr>
          </a:p>
          <a:p>
            <a:pPr lvl="1" algn="just"/>
            <a:r>
              <a:rPr lang="en-US" sz="2400" i="1" noProof="0" dirty="0">
                <a:solidFill>
                  <a:srgbClr val="4BACC6">
                    <a:lumMod val="50000"/>
                  </a:srgbClr>
                </a:solidFill>
                <a:latin typeface="Calibri"/>
              </a:rPr>
              <a:t>In principle, the game can last for any number of flips.</a:t>
            </a:r>
            <a:endParaRPr lang="en-GB" sz="2400" i="1" noProof="0" dirty="0">
              <a:solidFill>
                <a:srgbClr val="4BACC6">
                  <a:lumMod val="50000"/>
                </a:srgbClr>
              </a:solidFill>
              <a:latin typeface="Calibri"/>
            </a:endParaRPr>
          </a:p>
        </p:txBody>
      </p:sp>
      <p:sp>
        <p:nvSpPr>
          <p:cNvPr id="5"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History / How deal with risk? </a:t>
            </a:r>
          </a:p>
        </p:txBody>
      </p:sp>
    </p:spTree>
    <p:extLst>
      <p:ext uri="{BB962C8B-B14F-4D97-AF65-F5344CB8AC3E}">
        <p14:creationId xmlns:p14="http://schemas.microsoft.com/office/powerpoint/2010/main" val="1527086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rostokąt 26"/>
          <p:cNvSpPr/>
          <p:nvPr/>
        </p:nvSpPr>
        <p:spPr>
          <a:xfrm>
            <a:off x="2231870" y="2734211"/>
            <a:ext cx="7728259" cy="2554545"/>
          </a:xfrm>
          <a:prstGeom prst="rect">
            <a:avLst/>
          </a:prstGeom>
        </p:spPr>
        <p:txBody>
          <a:bodyPr wrap="square">
            <a:spAutoFit/>
          </a:bodyPr>
          <a:lstStyle/>
          <a:p>
            <a:pPr algn="just"/>
            <a:r>
              <a:rPr lang="en-GB" sz="4000" b="1" noProof="0" dirty="0">
                <a:solidFill>
                  <a:srgbClr val="4BACC6">
                    <a:lumMod val="50000"/>
                  </a:srgbClr>
                </a:solidFill>
              </a:rPr>
              <a:t>Who has the biggest valuation?</a:t>
            </a:r>
          </a:p>
          <a:p>
            <a:pPr algn="just"/>
            <a:endParaRPr lang="pl-PL" sz="4000" b="1" noProof="0" dirty="0">
              <a:solidFill>
                <a:srgbClr val="4BACC6">
                  <a:lumMod val="50000"/>
                </a:srgbClr>
              </a:solidFill>
            </a:endParaRPr>
          </a:p>
          <a:p>
            <a:pPr algn="just"/>
            <a:r>
              <a:rPr lang="en-GB" sz="4000" b="1" noProof="0" dirty="0">
                <a:solidFill>
                  <a:srgbClr val="4BACC6">
                    <a:lumMod val="50000"/>
                  </a:srgbClr>
                </a:solidFill>
              </a:rPr>
              <a:t>You can buy the ticket for the lottery and play with me (for real)</a:t>
            </a:r>
            <a:endParaRPr lang="en-GB" sz="4000" b="1" noProof="0" dirty="0">
              <a:solidFill>
                <a:srgbClr val="4BACC6">
                  <a:lumMod val="50000"/>
                </a:srgbClr>
              </a:solidFill>
              <a:latin typeface="Calibri"/>
            </a:endParaRPr>
          </a:p>
        </p:txBody>
      </p:sp>
      <p:sp>
        <p:nvSpPr>
          <p:cNvPr id="5"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History / How deal with risk? </a:t>
            </a:r>
          </a:p>
        </p:txBody>
      </p:sp>
    </p:spTree>
    <p:extLst>
      <p:ext uri="{BB962C8B-B14F-4D97-AF65-F5344CB8AC3E}">
        <p14:creationId xmlns:p14="http://schemas.microsoft.com/office/powerpoint/2010/main" val="4244353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The St. Petersburg Paradox </a:t>
            </a:r>
          </a:p>
        </p:txBody>
      </p:sp>
      <p:sp>
        <p:nvSpPr>
          <p:cNvPr id="27" name="Prostokąt 26"/>
          <p:cNvSpPr/>
          <p:nvPr/>
        </p:nvSpPr>
        <p:spPr>
          <a:xfrm>
            <a:off x="134754" y="1268761"/>
            <a:ext cx="11887200" cy="1754326"/>
          </a:xfrm>
          <a:prstGeom prst="rect">
            <a:avLst/>
          </a:prstGeom>
        </p:spPr>
        <p:txBody>
          <a:bodyPr wrap="square">
            <a:spAutoFit/>
          </a:bodyPr>
          <a:lstStyle/>
          <a:p>
            <a:pPr algn="just"/>
            <a:r>
              <a:rPr lang="en-GB" sz="3600" b="1" noProof="0" dirty="0">
                <a:solidFill>
                  <a:srgbClr val="4BACC6">
                    <a:lumMod val="50000"/>
                  </a:srgbClr>
                </a:solidFill>
                <a:latin typeface="Calibri"/>
              </a:rPr>
              <a:t>The problem is that using the expected value criterium you should give me all you</a:t>
            </a:r>
            <a:r>
              <a:rPr lang="pl-PL" sz="3600" b="1" noProof="0" dirty="0">
                <a:solidFill>
                  <a:srgbClr val="4BACC6">
                    <a:lumMod val="50000"/>
                  </a:srgbClr>
                </a:solidFill>
                <a:latin typeface="Calibri"/>
              </a:rPr>
              <a:t>r</a:t>
            </a:r>
            <a:r>
              <a:rPr lang="en-GB" sz="3600" b="1" noProof="0" dirty="0">
                <a:solidFill>
                  <a:srgbClr val="4BACC6">
                    <a:lumMod val="50000"/>
                  </a:srgbClr>
                </a:solidFill>
                <a:latin typeface="Calibri"/>
              </a:rPr>
              <a:t> assets. The expected value is equal to infinity.</a:t>
            </a:r>
          </a:p>
        </p:txBody>
      </p:sp>
      <p:graphicFrame>
        <p:nvGraphicFramePr>
          <p:cNvPr id="3" name="Obiekt 2"/>
          <p:cNvGraphicFramePr>
            <a:graphicFrameLocks noChangeAspect="1"/>
          </p:cNvGraphicFramePr>
          <p:nvPr/>
        </p:nvGraphicFramePr>
        <p:xfrm>
          <a:off x="2999656" y="2653755"/>
          <a:ext cx="6235700" cy="806450"/>
        </p:xfrm>
        <a:graphic>
          <a:graphicData uri="http://schemas.openxmlformats.org/presentationml/2006/ole">
            <mc:AlternateContent xmlns:mc="http://schemas.openxmlformats.org/markup-compatibility/2006">
              <mc:Choice xmlns:v="urn:schemas-microsoft-com:vml" Requires="v">
                <p:oleObj name="Równanie" r:id="rId2" imgW="3429000" imgH="431800" progId="Equation.3">
                  <p:embed/>
                </p:oleObj>
              </mc:Choice>
              <mc:Fallback>
                <p:oleObj name="Równanie" r:id="rId2" imgW="3429000" imgH="431800" progId="Equation.3">
                  <p:embed/>
                  <p:pic>
                    <p:nvPicPr>
                      <p:cNvPr id="3" name="Obiek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2653755"/>
                        <a:ext cx="62357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Prostokąt 4"/>
          <p:cNvSpPr/>
          <p:nvPr/>
        </p:nvSpPr>
        <p:spPr>
          <a:xfrm>
            <a:off x="7209737" y="3556349"/>
            <a:ext cx="4051237"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eaLnBrk="0" hangingPunct="0">
              <a:defRPr/>
            </a:pPr>
            <a:r>
              <a:rPr lang="en-GB" sz="2800" b="1" noProof="0" dirty="0">
                <a:solidFill>
                  <a:srgbClr val="4F81BD">
                    <a:lumMod val="50000"/>
                  </a:srgbClr>
                </a:solidFill>
                <a:latin typeface="Calibri"/>
              </a:rPr>
              <a:t>sum ((1/2^i)*2^i, </a:t>
            </a:r>
            <a:r>
              <a:rPr lang="en-GB" sz="2800" b="1" noProof="0" dirty="0" err="1">
                <a:solidFill>
                  <a:srgbClr val="4F81BD">
                    <a:lumMod val="50000"/>
                  </a:srgbClr>
                </a:solidFill>
                <a:latin typeface="Calibri"/>
              </a:rPr>
              <a:t>i</a:t>
            </a:r>
            <a:r>
              <a:rPr lang="en-GB" sz="2800" b="1" noProof="0" dirty="0">
                <a:solidFill>
                  <a:srgbClr val="4F81BD">
                    <a:lumMod val="50000"/>
                  </a:srgbClr>
                </a:solidFill>
                <a:latin typeface="Calibri"/>
              </a:rPr>
              <a:t>, 1, inf);</a:t>
            </a:r>
          </a:p>
        </p:txBody>
      </p:sp>
      <p:pic>
        <p:nvPicPr>
          <p:cNvPr id="6" name="Picture 3"/>
          <p:cNvPicPr>
            <a:picLocks noChangeAspect="1" noChangeArrowheads="1"/>
          </p:cNvPicPr>
          <p:nvPr/>
        </p:nvPicPr>
        <p:blipFill>
          <a:blip r:embed="rId4" cstate="print"/>
          <a:srcRect/>
          <a:stretch>
            <a:fillRect/>
          </a:stretch>
        </p:blipFill>
        <p:spPr bwMode="auto">
          <a:xfrm>
            <a:off x="1158415" y="3817959"/>
            <a:ext cx="1357313" cy="1670050"/>
          </a:xfrm>
          <a:prstGeom prst="rect">
            <a:avLst/>
          </a:prstGeom>
          <a:ln>
            <a:noFill/>
          </a:ln>
          <a:effectLst>
            <a:outerShdw blurRad="292100" dist="139700" dir="2700000" algn="tl" rotWithShape="0">
              <a:srgbClr val="333333">
                <a:alpha val="65000"/>
              </a:srgbClr>
            </a:outerShdw>
          </a:effectLst>
        </p:spPr>
      </p:pic>
      <p:sp>
        <p:nvSpPr>
          <p:cNvPr id="7" name="Prostokąt 6"/>
          <p:cNvSpPr/>
          <p:nvPr/>
        </p:nvSpPr>
        <p:spPr>
          <a:xfrm>
            <a:off x="3075413" y="4438236"/>
            <a:ext cx="6336704" cy="1384995"/>
          </a:xfrm>
          <a:prstGeom prst="rect">
            <a:avLst/>
          </a:prstGeom>
        </p:spPr>
        <p:txBody>
          <a:bodyPr wrap="square">
            <a:spAutoFit/>
          </a:bodyPr>
          <a:lstStyle/>
          <a:p>
            <a:r>
              <a:rPr lang="en-GB" sz="2800" b="1" noProof="0" dirty="0">
                <a:solidFill>
                  <a:srgbClr val="4BACC6">
                    <a:lumMod val="50000"/>
                  </a:srgbClr>
                </a:solidFill>
                <a:latin typeface="Calibri"/>
              </a:rPr>
              <a:t>The St. Petersburg Paradox </a:t>
            </a:r>
          </a:p>
          <a:p>
            <a:r>
              <a:rPr lang="en-GB" sz="2800" b="1" noProof="0" dirty="0">
                <a:solidFill>
                  <a:srgbClr val="4BACC6">
                    <a:lumMod val="50000"/>
                  </a:srgbClr>
                </a:solidFill>
                <a:latin typeface="Calibri"/>
              </a:rPr>
              <a:t>Nicholas Bernoulli found the paradox when he was working in Russia. </a:t>
            </a:r>
          </a:p>
        </p:txBody>
      </p:sp>
    </p:spTree>
    <p:extLst>
      <p:ext uri="{BB962C8B-B14F-4D97-AF65-F5344CB8AC3E}">
        <p14:creationId xmlns:p14="http://schemas.microsoft.com/office/powerpoint/2010/main" val="1180611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The St. Petersburg Paradox </a:t>
            </a:r>
          </a:p>
        </p:txBody>
      </p:sp>
      <p:sp>
        <p:nvSpPr>
          <p:cNvPr id="3" name="Prostokąt 2"/>
          <p:cNvSpPr/>
          <p:nvPr/>
        </p:nvSpPr>
        <p:spPr>
          <a:xfrm>
            <a:off x="77003" y="1136938"/>
            <a:ext cx="11550316" cy="830997"/>
          </a:xfrm>
          <a:prstGeom prst="rect">
            <a:avLst/>
          </a:prstGeom>
        </p:spPr>
        <p:txBody>
          <a:bodyPr wrap="square">
            <a:spAutoFit/>
          </a:bodyPr>
          <a:lstStyle/>
          <a:p>
            <a:r>
              <a:rPr lang="en-GB" sz="2400" b="1" noProof="0" dirty="0">
                <a:solidFill>
                  <a:srgbClr val="4BACC6">
                    <a:lumMod val="50000"/>
                  </a:srgbClr>
                </a:solidFill>
                <a:latin typeface="Calibri"/>
              </a:rPr>
              <a:t>The paradox still is a subject of research. The simulations show that for the finite game the value of it is quite small. </a:t>
            </a:r>
          </a:p>
        </p:txBody>
      </p:sp>
      <p:sp>
        <p:nvSpPr>
          <p:cNvPr id="5" name="Prostokąt 4"/>
          <p:cNvSpPr/>
          <p:nvPr/>
        </p:nvSpPr>
        <p:spPr>
          <a:xfrm>
            <a:off x="500514" y="5958764"/>
            <a:ext cx="11444437" cy="830997"/>
          </a:xfrm>
          <a:prstGeom prst="rect">
            <a:avLst/>
          </a:prstGeom>
        </p:spPr>
        <p:txBody>
          <a:bodyPr wrap="square">
            <a:spAutoFit/>
          </a:bodyPr>
          <a:lstStyle/>
          <a:p>
            <a:r>
              <a:rPr lang="en-GB" sz="2400" b="1" noProof="0" dirty="0">
                <a:solidFill>
                  <a:srgbClr val="4BACC6">
                    <a:lumMod val="50000"/>
                  </a:srgbClr>
                </a:solidFill>
                <a:latin typeface="Calibri"/>
              </a:rPr>
              <a:t>One of the last statement about the paradox: Clark (2002: 176) “This seems to be one of those paradoxes which we have to swallow.” </a:t>
            </a:r>
            <a:endParaRPr lang="en-GB" noProof="0" dirty="0">
              <a:solidFill>
                <a:prstClr val="black"/>
              </a:solidFill>
              <a:latin typeface="Calibri"/>
            </a:endParaRPr>
          </a:p>
        </p:txBody>
      </p:sp>
      <p:sp>
        <p:nvSpPr>
          <p:cNvPr id="6" name="Prostokąt 5"/>
          <p:cNvSpPr/>
          <p:nvPr/>
        </p:nvSpPr>
        <p:spPr>
          <a:xfrm>
            <a:off x="6698825" y="1681194"/>
            <a:ext cx="4320480" cy="4093428"/>
          </a:xfrm>
          <a:prstGeom prst="rect">
            <a:avLst/>
          </a:prstGeom>
        </p:spPr>
        <p:txBody>
          <a:bodyPr wrap="square">
            <a:spAutoFit/>
          </a:bodyPr>
          <a:lstStyle/>
          <a:p>
            <a:r>
              <a:rPr lang="en-GB" sz="1000" b="1" noProof="0" dirty="0" err="1">
                <a:solidFill>
                  <a:srgbClr val="4BACC6">
                    <a:lumMod val="50000"/>
                  </a:srgbClr>
                </a:solidFill>
                <a:latin typeface="Calibri"/>
              </a:rPr>
              <a:t>PlayGame</a:t>
            </a:r>
            <a:r>
              <a:rPr lang="en-GB" sz="1000" b="1" noProof="0" dirty="0">
                <a:solidFill>
                  <a:srgbClr val="4BACC6">
                    <a:lumMod val="50000"/>
                  </a:srgbClr>
                </a:solidFill>
                <a:latin typeface="Calibri"/>
              </a:rPr>
              <a:t> &lt;- function(winnings=0, turn=1) {</a:t>
            </a:r>
          </a:p>
          <a:p>
            <a:r>
              <a:rPr lang="en-GB" sz="1000" b="1" noProof="0" dirty="0">
                <a:solidFill>
                  <a:srgbClr val="4BACC6">
                    <a:lumMod val="50000"/>
                  </a:srgbClr>
                </a:solidFill>
                <a:latin typeface="Calibri"/>
              </a:rPr>
              <a:t>  if(sample(0:1, 1)) {</a:t>
            </a:r>
          </a:p>
          <a:p>
            <a:r>
              <a:rPr lang="en-GB" sz="1000" b="1" noProof="0" dirty="0">
                <a:solidFill>
                  <a:srgbClr val="4BACC6">
                    <a:lumMod val="50000"/>
                  </a:srgbClr>
                </a:solidFill>
                <a:latin typeface="Calibri"/>
              </a:rPr>
              <a:t>    winnings &lt;- winnings + (2^turn)</a:t>
            </a:r>
          </a:p>
          <a:p>
            <a:r>
              <a:rPr lang="en-GB" sz="1000" b="1" noProof="0" dirty="0">
                <a:solidFill>
                  <a:srgbClr val="4BACC6">
                    <a:lumMod val="50000"/>
                  </a:srgbClr>
                </a:solidFill>
                <a:latin typeface="Calibri"/>
              </a:rPr>
              <a:t>    turn &lt;- turn + 1</a:t>
            </a:r>
          </a:p>
          <a:p>
            <a:r>
              <a:rPr lang="en-GB" sz="1000" b="1" noProof="0" dirty="0">
                <a:solidFill>
                  <a:srgbClr val="4BACC6">
                    <a:lumMod val="50000"/>
                  </a:srgbClr>
                </a:solidFill>
                <a:latin typeface="Calibri"/>
              </a:rPr>
              <a:t>    </a:t>
            </a:r>
            <a:r>
              <a:rPr lang="en-GB" sz="1000" b="1" noProof="0" dirty="0" err="1">
                <a:solidFill>
                  <a:srgbClr val="4BACC6">
                    <a:lumMod val="50000"/>
                  </a:srgbClr>
                </a:solidFill>
                <a:latin typeface="Calibri"/>
              </a:rPr>
              <a:t>PlayGame</a:t>
            </a:r>
            <a:r>
              <a:rPr lang="en-GB" sz="1000" b="1" noProof="0" dirty="0">
                <a:solidFill>
                  <a:srgbClr val="4BACC6">
                    <a:lumMod val="50000"/>
                  </a:srgbClr>
                </a:solidFill>
                <a:latin typeface="Calibri"/>
              </a:rPr>
              <a:t>(winnings, turn)</a:t>
            </a:r>
          </a:p>
          <a:p>
            <a:r>
              <a:rPr lang="en-GB" sz="1000" b="1" noProof="0" dirty="0">
                <a:solidFill>
                  <a:srgbClr val="4BACC6">
                    <a:lumMod val="50000"/>
                  </a:srgbClr>
                </a:solidFill>
                <a:latin typeface="Calibri"/>
              </a:rPr>
              <a:t>  }</a:t>
            </a:r>
          </a:p>
          <a:p>
            <a:r>
              <a:rPr lang="en-GB" sz="1000" b="1" noProof="0" dirty="0">
                <a:solidFill>
                  <a:srgbClr val="4BACC6">
                    <a:lumMod val="50000"/>
                  </a:srgbClr>
                </a:solidFill>
                <a:latin typeface="Calibri"/>
              </a:rPr>
              <a:t>  else {</a:t>
            </a:r>
          </a:p>
          <a:p>
            <a:r>
              <a:rPr lang="en-GB" sz="1000" b="1" noProof="0" dirty="0">
                <a:solidFill>
                  <a:srgbClr val="4BACC6">
                    <a:lumMod val="50000"/>
                  </a:srgbClr>
                </a:solidFill>
                <a:latin typeface="Calibri"/>
              </a:rPr>
              <a:t>    winnings</a:t>
            </a:r>
          </a:p>
          <a:p>
            <a:r>
              <a:rPr lang="en-GB" sz="1000" b="1" noProof="0" dirty="0">
                <a:solidFill>
                  <a:srgbClr val="4BACC6">
                    <a:lumMod val="50000"/>
                  </a:srgbClr>
                </a:solidFill>
                <a:latin typeface="Calibri"/>
              </a:rPr>
              <a:t>  }}</a:t>
            </a:r>
          </a:p>
          <a:p>
            <a:r>
              <a:rPr lang="en-GB" sz="1000" b="1" noProof="0" dirty="0" err="1">
                <a:solidFill>
                  <a:srgbClr val="4BACC6">
                    <a:lumMod val="50000"/>
                  </a:srgbClr>
                </a:solidFill>
                <a:latin typeface="Calibri"/>
              </a:rPr>
              <a:t>RunSimulation</a:t>
            </a:r>
            <a:r>
              <a:rPr lang="en-GB" sz="1000" b="1" noProof="0" dirty="0">
                <a:solidFill>
                  <a:srgbClr val="4BACC6">
                    <a:lumMod val="50000"/>
                  </a:srgbClr>
                </a:solidFill>
                <a:latin typeface="Calibri"/>
              </a:rPr>
              <a:t> &lt;- function(</a:t>
            </a:r>
            <a:r>
              <a:rPr lang="en-GB" sz="1000" b="1" noProof="0" dirty="0" err="1">
                <a:solidFill>
                  <a:srgbClr val="4BACC6">
                    <a:lumMod val="50000"/>
                  </a:srgbClr>
                </a:solidFill>
                <a:latin typeface="Calibri"/>
              </a:rPr>
              <a:t>timesToPlay</a:t>
            </a:r>
            <a:r>
              <a:rPr lang="en-GB" sz="1000" b="1" noProof="0" dirty="0">
                <a:solidFill>
                  <a:srgbClr val="4BACC6">
                    <a:lumMod val="50000"/>
                  </a:srgbClr>
                </a:solidFill>
                <a:latin typeface="Calibri"/>
              </a:rPr>
              <a:t>, </a:t>
            </a:r>
            <a:r>
              <a:rPr lang="en-GB" sz="1000" b="1" noProof="0" dirty="0" err="1">
                <a:solidFill>
                  <a:srgbClr val="4BACC6">
                    <a:lumMod val="50000"/>
                  </a:srgbClr>
                </a:solidFill>
                <a:latin typeface="Calibri"/>
              </a:rPr>
              <a:t>ticket.price</a:t>
            </a:r>
            <a:r>
              <a:rPr lang="en-GB" sz="1000" b="1" noProof="0" dirty="0">
                <a:solidFill>
                  <a:srgbClr val="4BACC6">
                    <a:lumMod val="50000"/>
                  </a:srgbClr>
                </a:solidFill>
                <a:latin typeface="Calibri"/>
              </a:rPr>
              <a:t> ) {</a:t>
            </a:r>
          </a:p>
          <a:p>
            <a:r>
              <a:rPr lang="en-GB" sz="1000" b="1" noProof="0" dirty="0">
                <a:solidFill>
                  <a:srgbClr val="4BACC6">
                    <a:lumMod val="50000"/>
                  </a:srgbClr>
                </a:solidFill>
                <a:latin typeface="Calibri"/>
              </a:rPr>
              <a:t>  results &lt;- rep(NA, </a:t>
            </a:r>
            <a:r>
              <a:rPr lang="en-GB" sz="1000" b="1" noProof="0" dirty="0" err="1">
                <a:solidFill>
                  <a:srgbClr val="4BACC6">
                    <a:lumMod val="50000"/>
                  </a:srgbClr>
                </a:solidFill>
                <a:latin typeface="Calibri"/>
              </a:rPr>
              <a:t>timesToPlay</a:t>
            </a:r>
            <a:r>
              <a:rPr lang="en-GB" sz="1000" b="1" noProof="0" dirty="0">
                <a:solidFill>
                  <a:srgbClr val="4BACC6">
                    <a:lumMod val="50000"/>
                  </a:srgbClr>
                </a:solidFill>
                <a:latin typeface="Calibri"/>
              </a:rPr>
              <a:t>)</a:t>
            </a:r>
          </a:p>
          <a:p>
            <a:r>
              <a:rPr lang="en-GB" sz="1000" b="1" noProof="0" dirty="0">
                <a:solidFill>
                  <a:srgbClr val="4BACC6">
                    <a:lumMod val="50000"/>
                  </a:srgbClr>
                </a:solidFill>
                <a:latin typeface="Calibri"/>
              </a:rPr>
              <a:t>  results2 &lt;- rep(NA, </a:t>
            </a:r>
            <a:r>
              <a:rPr lang="en-GB" sz="1000" b="1" noProof="0" dirty="0" err="1">
                <a:solidFill>
                  <a:srgbClr val="4BACC6">
                    <a:lumMod val="50000"/>
                  </a:srgbClr>
                </a:solidFill>
                <a:latin typeface="Calibri"/>
              </a:rPr>
              <a:t>timesToPlay</a:t>
            </a:r>
            <a:r>
              <a:rPr lang="en-GB" sz="1000" b="1" noProof="0" dirty="0">
                <a:solidFill>
                  <a:srgbClr val="4BACC6">
                    <a:lumMod val="50000"/>
                  </a:srgbClr>
                </a:solidFill>
                <a:latin typeface="Calibri"/>
              </a:rPr>
              <a:t>)</a:t>
            </a:r>
          </a:p>
          <a:p>
            <a:r>
              <a:rPr lang="en-GB" sz="1000" b="1" noProof="0" dirty="0">
                <a:solidFill>
                  <a:srgbClr val="4BACC6">
                    <a:lumMod val="50000"/>
                  </a:srgbClr>
                </a:solidFill>
                <a:latin typeface="Calibri"/>
              </a:rPr>
              <a:t>  </a:t>
            </a:r>
            <a:r>
              <a:rPr lang="en-GB" sz="1000" b="1" noProof="0" dirty="0" err="1">
                <a:solidFill>
                  <a:srgbClr val="4BACC6">
                    <a:lumMod val="50000"/>
                  </a:srgbClr>
                </a:solidFill>
                <a:latin typeface="Calibri"/>
              </a:rPr>
              <a:t>rollingAvg</a:t>
            </a:r>
            <a:r>
              <a:rPr lang="en-GB" sz="1000" b="1" noProof="0" dirty="0">
                <a:solidFill>
                  <a:srgbClr val="4BACC6">
                    <a:lumMod val="50000"/>
                  </a:srgbClr>
                </a:solidFill>
                <a:latin typeface="Calibri"/>
              </a:rPr>
              <a:t> &lt;- rep(NA, </a:t>
            </a:r>
            <a:r>
              <a:rPr lang="en-GB" sz="1000" b="1" noProof="0" dirty="0" err="1">
                <a:solidFill>
                  <a:srgbClr val="4BACC6">
                    <a:lumMod val="50000"/>
                  </a:srgbClr>
                </a:solidFill>
                <a:latin typeface="Calibri"/>
              </a:rPr>
              <a:t>timesToPlay</a:t>
            </a:r>
            <a:r>
              <a:rPr lang="en-GB" sz="1000" b="1" noProof="0" dirty="0">
                <a:solidFill>
                  <a:srgbClr val="4BACC6">
                    <a:lumMod val="50000"/>
                  </a:srgbClr>
                </a:solidFill>
                <a:latin typeface="Calibri"/>
              </a:rPr>
              <a:t>)</a:t>
            </a:r>
          </a:p>
          <a:p>
            <a:r>
              <a:rPr lang="en-GB" sz="1000" b="1" noProof="0" dirty="0">
                <a:solidFill>
                  <a:srgbClr val="4BACC6">
                    <a:lumMod val="50000"/>
                  </a:srgbClr>
                </a:solidFill>
                <a:latin typeface="Calibri"/>
              </a:rPr>
              <a:t>  for(</a:t>
            </a:r>
            <a:r>
              <a:rPr lang="en-GB" sz="1000" b="1" noProof="0" dirty="0" err="1">
                <a:solidFill>
                  <a:srgbClr val="4BACC6">
                    <a:lumMod val="50000"/>
                  </a:srgbClr>
                </a:solidFill>
                <a:latin typeface="Calibri"/>
              </a:rPr>
              <a:t>i</a:t>
            </a:r>
            <a:r>
              <a:rPr lang="en-GB" sz="1000" b="1" noProof="0" dirty="0">
                <a:solidFill>
                  <a:srgbClr val="4BACC6">
                    <a:lumMod val="50000"/>
                  </a:srgbClr>
                </a:solidFill>
                <a:latin typeface="Calibri"/>
              </a:rPr>
              <a:t> in 1:timesToPlay) {</a:t>
            </a:r>
          </a:p>
          <a:p>
            <a:r>
              <a:rPr lang="en-GB" sz="1000" b="1" noProof="0" dirty="0">
                <a:solidFill>
                  <a:srgbClr val="4BACC6">
                    <a:lumMod val="50000"/>
                  </a:srgbClr>
                </a:solidFill>
                <a:latin typeface="Calibri"/>
              </a:rPr>
              <a:t>    results[</a:t>
            </a:r>
            <a:r>
              <a:rPr lang="en-GB" sz="1000" b="1" noProof="0" dirty="0" err="1">
                <a:solidFill>
                  <a:srgbClr val="4BACC6">
                    <a:lumMod val="50000"/>
                  </a:srgbClr>
                </a:solidFill>
                <a:latin typeface="Calibri"/>
              </a:rPr>
              <a:t>i</a:t>
            </a:r>
            <a:r>
              <a:rPr lang="en-GB" sz="1000" b="1" noProof="0" dirty="0">
                <a:solidFill>
                  <a:srgbClr val="4BACC6">
                    <a:lumMod val="50000"/>
                  </a:srgbClr>
                </a:solidFill>
                <a:latin typeface="Calibri"/>
              </a:rPr>
              <a:t>] &lt;- </a:t>
            </a:r>
            <a:r>
              <a:rPr lang="en-GB" sz="1000" b="1" noProof="0" dirty="0" err="1">
                <a:solidFill>
                  <a:srgbClr val="4BACC6">
                    <a:lumMod val="50000"/>
                  </a:srgbClr>
                </a:solidFill>
                <a:latin typeface="Calibri"/>
              </a:rPr>
              <a:t>PlayGame</a:t>
            </a:r>
            <a:r>
              <a:rPr lang="en-GB" sz="1000" b="1" noProof="0" dirty="0">
                <a:solidFill>
                  <a:srgbClr val="4BACC6">
                    <a:lumMod val="50000"/>
                  </a:srgbClr>
                </a:solidFill>
                <a:latin typeface="Calibri"/>
              </a:rPr>
              <a:t>() - </a:t>
            </a:r>
            <a:r>
              <a:rPr lang="en-GB" sz="1000" b="1" noProof="0" dirty="0" err="1">
                <a:solidFill>
                  <a:srgbClr val="4BACC6">
                    <a:lumMod val="50000"/>
                  </a:srgbClr>
                </a:solidFill>
                <a:latin typeface="Calibri"/>
              </a:rPr>
              <a:t>ticket.price</a:t>
            </a:r>
            <a:endParaRPr lang="en-GB" sz="1000" b="1" noProof="0" dirty="0">
              <a:solidFill>
                <a:srgbClr val="4BACC6">
                  <a:lumMod val="50000"/>
                </a:srgbClr>
              </a:solidFill>
              <a:latin typeface="Calibri"/>
            </a:endParaRPr>
          </a:p>
          <a:p>
            <a:r>
              <a:rPr lang="en-GB" sz="1000" b="1" noProof="0" dirty="0">
                <a:solidFill>
                  <a:srgbClr val="4BACC6">
                    <a:lumMod val="50000"/>
                  </a:srgbClr>
                </a:solidFill>
                <a:latin typeface="Calibri"/>
              </a:rPr>
              <a:t>    </a:t>
            </a:r>
            <a:r>
              <a:rPr lang="en-GB" sz="1000" b="1" noProof="0" dirty="0" err="1">
                <a:solidFill>
                  <a:srgbClr val="4BACC6">
                    <a:lumMod val="50000"/>
                  </a:srgbClr>
                </a:solidFill>
                <a:latin typeface="Calibri"/>
              </a:rPr>
              <a:t>rollingAvg</a:t>
            </a:r>
            <a:r>
              <a:rPr lang="en-GB" sz="1000" b="1" noProof="0" dirty="0">
                <a:solidFill>
                  <a:srgbClr val="4BACC6">
                    <a:lumMod val="50000"/>
                  </a:srgbClr>
                </a:solidFill>
                <a:latin typeface="Calibri"/>
              </a:rPr>
              <a:t>[</a:t>
            </a:r>
            <a:r>
              <a:rPr lang="en-GB" sz="1000" b="1" noProof="0" dirty="0" err="1">
                <a:solidFill>
                  <a:srgbClr val="4BACC6">
                    <a:lumMod val="50000"/>
                  </a:srgbClr>
                </a:solidFill>
                <a:latin typeface="Calibri"/>
              </a:rPr>
              <a:t>i</a:t>
            </a:r>
            <a:r>
              <a:rPr lang="en-GB" sz="1000" b="1" noProof="0" dirty="0">
                <a:solidFill>
                  <a:srgbClr val="4BACC6">
                    <a:lumMod val="50000"/>
                  </a:srgbClr>
                </a:solidFill>
                <a:latin typeface="Calibri"/>
              </a:rPr>
              <a:t>] &lt;- mean(results[1:i])</a:t>
            </a:r>
          </a:p>
          <a:p>
            <a:r>
              <a:rPr lang="en-GB" sz="1000" b="1" noProof="0" dirty="0">
                <a:solidFill>
                  <a:srgbClr val="4BACC6">
                    <a:lumMod val="50000"/>
                  </a:srgbClr>
                </a:solidFill>
                <a:latin typeface="Calibri"/>
              </a:rPr>
              <a:t>  }</a:t>
            </a:r>
          </a:p>
          <a:p>
            <a:r>
              <a:rPr lang="en-GB" sz="1000" b="1" noProof="0" dirty="0">
                <a:solidFill>
                  <a:srgbClr val="4BACC6">
                    <a:lumMod val="50000"/>
                  </a:srgbClr>
                </a:solidFill>
                <a:latin typeface="Calibri"/>
              </a:rPr>
              <a:t>  par(</a:t>
            </a:r>
            <a:r>
              <a:rPr lang="en-GB" sz="1000" b="1" noProof="0" dirty="0" err="1">
                <a:solidFill>
                  <a:srgbClr val="4BACC6">
                    <a:lumMod val="50000"/>
                  </a:srgbClr>
                </a:solidFill>
                <a:latin typeface="Calibri"/>
              </a:rPr>
              <a:t>mfrow</a:t>
            </a:r>
            <a:r>
              <a:rPr lang="en-GB" sz="1000" b="1" noProof="0" dirty="0">
                <a:solidFill>
                  <a:srgbClr val="4BACC6">
                    <a:lumMod val="50000"/>
                  </a:srgbClr>
                </a:solidFill>
                <a:latin typeface="Calibri"/>
              </a:rPr>
              <a:t> = c(1, 2))</a:t>
            </a:r>
          </a:p>
          <a:p>
            <a:r>
              <a:rPr lang="en-GB" sz="1000" b="1" noProof="0" dirty="0">
                <a:solidFill>
                  <a:srgbClr val="4BACC6">
                    <a:lumMod val="50000"/>
                  </a:srgbClr>
                </a:solidFill>
                <a:latin typeface="Calibri"/>
              </a:rPr>
              <a:t>  plot(results, type="l", </a:t>
            </a:r>
            <a:r>
              <a:rPr lang="en-GB" sz="1000" b="1" noProof="0" dirty="0" err="1">
                <a:solidFill>
                  <a:srgbClr val="4BACC6">
                    <a:lumMod val="50000"/>
                  </a:srgbClr>
                </a:solidFill>
                <a:latin typeface="Calibri"/>
              </a:rPr>
              <a:t>xlab</a:t>
            </a:r>
            <a:r>
              <a:rPr lang="en-GB" sz="1000" b="1" noProof="0" dirty="0">
                <a:solidFill>
                  <a:srgbClr val="4BACC6">
                    <a:lumMod val="50000"/>
                  </a:srgbClr>
                </a:solidFill>
                <a:latin typeface="Calibri"/>
              </a:rPr>
              <a:t>="Trials", </a:t>
            </a:r>
            <a:r>
              <a:rPr lang="en-GB" sz="1000" b="1" noProof="0" dirty="0" err="1">
                <a:solidFill>
                  <a:srgbClr val="4BACC6">
                    <a:lumMod val="50000"/>
                  </a:srgbClr>
                </a:solidFill>
                <a:latin typeface="Calibri"/>
              </a:rPr>
              <a:t>ylab</a:t>
            </a:r>
            <a:r>
              <a:rPr lang="en-GB" sz="1000" b="1" noProof="0" dirty="0">
                <a:solidFill>
                  <a:srgbClr val="4BACC6">
                    <a:lumMod val="50000"/>
                  </a:srgbClr>
                </a:solidFill>
                <a:latin typeface="Calibri"/>
              </a:rPr>
              <a:t>="Net income", main = "Net income in trials")</a:t>
            </a:r>
          </a:p>
          <a:p>
            <a:r>
              <a:rPr lang="en-GB" sz="1000" b="1" noProof="0" dirty="0">
                <a:solidFill>
                  <a:srgbClr val="4BACC6">
                    <a:lumMod val="50000"/>
                  </a:srgbClr>
                </a:solidFill>
                <a:latin typeface="Calibri"/>
              </a:rPr>
              <a:t>  plot(</a:t>
            </a:r>
            <a:r>
              <a:rPr lang="en-GB" sz="1000" b="1" noProof="0" dirty="0" err="1">
                <a:solidFill>
                  <a:srgbClr val="4BACC6">
                    <a:lumMod val="50000"/>
                  </a:srgbClr>
                </a:solidFill>
                <a:latin typeface="Calibri"/>
              </a:rPr>
              <a:t>rollingAvg</a:t>
            </a:r>
            <a:r>
              <a:rPr lang="en-GB" sz="1000" b="1" noProof="0" dirty="0">
                <a:solidFill>
                  <a:srgbClr val="4BACC6">
                    <a:lumMod val="50000"/>
                  </a:srgbClr>
                </a:solidFill>
                <a:latin typeface="Calibri"/>
              </a:rPr>
              <a:t>, type="l", </a:t>
            </a:r>
            <a:r>
              <a:rPr lang="en-GB" sz="1000" b="1" noProof="0" dirty="0" err="1">
                <a:solidFill>
                  <a:srgbClr val="4BACC6">
                    <a:lumMod val="50000"/>
                  </a:srgbClr>
                </a:solidFill>
                <a:latin typeface="Calibri"/>
              </a:rPr>
              <a:t>xlab</a:t>
            </a:r>
            <a:r>
              <a:rPr lang="en-GB" sz="1000" b="1" noProof="0" dirty="0">
                <a:solidFill>
                  <a:srgbClr val="4BACC6">
                    <a:lumMod val="50000"/>
                  </a:srgbClr>
                </a:solidFill>
                <a:latin typeface="Calibri"/>
              </a:rPr>
              <a:t>="Number of Trials", </a:t>
            </a:r>
            <a:r>
              <a:rPr lang="en-GB" sz="1000" b="1" noProof="0" dirty="0" err="1">
                <a:solidFill>
                  <a:srgbClr val="4BACC6">
                    <a:lumMod val="50000"/>
                  </a:srgbClr>
                </a:solidFill>
                <a:latin typeface="Calibri"/>
              </a:rPr>
              <a:t>ylab</a:t>
            </a:r>
            <a:r>
              <a:rPr lang="en-GB" sz="1000" b="1" noProof="0" dirty="0">
                <a:solidFill>
                  <a:srgbClr val="4BACC6">
                    <a:lumMod val="50000"/>
                  </a:srgbClr>
                </a:solidFill>
                <a:latin typeface="Calibri"/>
              </a:rPr>
              <a:t>="Rolling Average", main="Rolling Average of net income")</a:t>
            </a:r>
          </a:p>
          <a:p>
            <a:r>
              <a:rPr lang="en-GB" sz="1000" b="1" noProof="0" dirty="0">
                <a:solidFill>
                  <a:srgbClr val="4BACC6">
                    <a:lumMod val="50000"/>
                  </a:srgbClr>
                </a:solidFill>
                <a:latin typeface="Calibri"/>
              </a:rPr>
              <a:t>  par(</a:t>
            </a:r>
            <a:r>
              <a:rPr lang="en-GB" sz="1000" b="1" noProof="0" dirty="0" err="1">
                <a:solidFill>
                  <a:srgbClr val="4BACC6">
                    <a:lumMod val="50000"/>
                  </a:srgbClr>
                </a:solidFill>
                <a:latin typeface="Calibri"/>
              </a:rPr>
              <a:t>mfrow</a:t>
            </a:r>
            <a:r>
              <a:rPr lang="en-GB" sz="1000" b="1" noProof="0" dirty="0">
                <a:solidFill>
                  <a:srgbClr val="4BACC6">
                    <a:lumMod val="50000"/>
                  </a:srgbClr>
                </a:solidFill>
                <a:latin typeface="Calibri"/>
              </a:rPr>
              <a:t> = c(1, 1))</a:t>
            </a:r>
          </a:p>
          <a:p>
            <a:r>
              <a:rPr lang="en-GB" sz="1000" b="1" noProof="0" dirty="0">
                <a:solidFill>
                  <a:srgbClr val="4BACC6">
                    <a:lumMod val="50000"/>
                  </a:srgbClr>
                </a:solidFill>
                <a:latin typeface="Calibri"/>
              </a:rPr>
              <a:t>  }</a:t>
            </a:r>
          </a:p>
          <a:p>
            <a:r>
              <a:rPr lang="en-GB" sz="1000" b="1" noProof="0" dirty="0" err="1">
                <a:solidFill>
                  <a:srgbClr val="4BACC6">
                    <a:lumMod val="50000"/>
                  </a:srgbClr>
                </a:solidFill>
                <a:latin typeface="Calibri"/>
              </a:rPr>
              <a:t>RunSimulation</a:t>
            </a:r>
            <a:r>
              <a:rPr lang="en-GB" sz="1000" b="1" noProof="0" dirty="0">
                <a:solidFill>
                  <a:srgbClr val="4BACC6">
                    <a:lumMod val="50000"/>
                  </a:srgbClr>
                </a:solidFill>
                <a:latin typeface="Calibri"/>
              </a:rPr>
              <a:t>(</a:t>
            </a:r>
            <a:r>
              <a:rPr lang="en-GB" sz="1000" b="1" noProof="0" dirty="0" err="1">
                <a:solidFill>
                  <a:srgbClr val="4BACC6">
                    <a:lumMod val="50000"/>
                  </a:srgbClr>
                </a:solidFill>
                <a:latin typeface="Calibri"/>
              </a:rPr>
              <a:t>timesToPlay</a:t>
            </a:r>
            <a:r>
              <a:rPr lang="en-GB" sz="1000" b="1" noProof="0" dirty="0">
                <a:solidFill>
                  <a:srgbClr val="4BACC6">
                    <a:lumMod val="50000"/>
                  </a:srgbClr>
                </a:solidFill>
                <a:latin typeface="Calibri"/>
              </a:rPr>
              <a:t> = 2000, </a:t>
            </a:r>
            <a:r>
              <a:rPr lang="en-GB" sz="1000" b="1" noProof="0" dirty="0" err="1">
                <a:solidFill>
                  <a:srgbClr val="4BACC6">
                    <a:lumMod val="50000"/>
                  </a:srgbClr>
                </a:solidFill>
                <a:latin typeface="Calibri"/>
              </a:rPr>
              <a:t>ticket.price</a:t>
            </a:r>
            <a:r>
              <a:rPr lang="en-GB" sz="1000" b="1" noProof="0" dirty="0">
                <a:solidFill>
                  <a:srgbClr val="4BACC6">
                    <a:lumMod val="50000"/>
                  </a:srgbClr>
                </a:solidFill>
                <a:latin typeface="Calibri"/>
              </a:rPr>
              <a:t> = 4 )</a:t>
            </a:r>
          </a:p>
          <a:p>
            <a:r>
              <a:rPr lang="en-GB" sz="1000" b="1" noProof="0" dirty="0">
                <a:solidFill>
                  <a:srgbClr val="4BACC6">
                    <a:lumMod val="50000"/>
                  </a:srgbClr>
                </a:solidFill>
                <a:latin typeface="Calibri"/>
              </a:rPr>
              <a:t># https://gist.github.com/grano/fc854a2ffb2d6af8793b</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66" y="1924627"/>
            <a:ext cx="5727032" cy="4034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752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The St. Petersburg Paradox </a:t>
            </a:r>
          </a:p>
        </p:txBody>
      </p:sp>
      <p:pic>
        <p:nvPicPr>
          <p:cNvPr id="5" name="Picture 2"/>
          <p:cNvPicPr>
            <a:picLocks noChangeAspect="1" noChangeArrowheads="1"/>
          </p:cNvPicPr>
          <p:nvPr/>
        </p:nvPicPr>
        <p:blipFill>
          <a:blip r:embed="rId2" cstate="print"/>
          <a:srcRect/>
          <a:stretch>
            <a:fillRect/>
          </a:stretch>
        </p:blipFill>
        <p:spPr bwMode="auto">
          <a:xfrm>
            <a:off x="605615" y="2046229"/>
            <a:ext cx="1690688" cy="2057400"/>
          </a:xfrm>
          <a:prstGeom prst="rect">
            <a:avLst/>
          </a:prstGeom>
          <a:ln>
            <a:noFill/>
          </a:ln>
          <a:effectLst>
            <a:outerShdw blurRad="292100" dist="139700" dir="2700000" algn="tl" rotWithShape="0">
              <a:srgbClr val="333333">
                <a:alpha val="65000"/>
              </a:srgbClr>
            </a:outerShdw>
          </a:effectLst>
        </p:spPr>
      </p:pic>
      <p:sp>
        <p:nvSpPr>
          <p:cNvPr id="3" name="Prostokąt 2"/>
          <p:cNvSpPr/>
          <p:nvPr/>
        </p:nvSpPr>
        <p:spPr>
          <a:xfrm>
            <a:off x="2979151" y="1374639"/>
            <a:ext cx="8532663" cy="4832092"/>
          </a:xfrm>
          <a:prstGeom prst="rect">
            <a:avLst/>
          </a:prstGeom>
        </p:spPr>
        <p:txBody>
          <a:bodyPr wrap="square">
            <a:spAutoFit/>
          </a:bodyPr>
          <a:lstStyle/>
          <a:p>
            <a:r>
              <a:rPr lang="en-GB" sz="2800" b="1" noProof="0" dirty="0">
                <a:solidFill>
                  <a:srgbClr val="4BACC6">
                    <a:lumMod val="50000"/>
                  </a:srgbClr>
                </a:solidFill>
                <a:latin typeface="Calibri"/>
              </a:rPr>
              <a:t>Daniel Bernoulli found how we can handle the paradox and created the foundation of the modern expected utility theory. </a:t>
            </a:r>
          </a:p>
          <a:p>
            <a:endParaRPr lang="en-GB" sz="2800" b="1" noProof="0" dirty="0">
              <a:solidFill>
                <a:srgbClr val="4BACC6">
                  <a:lumMod val="50000"/>
                </a:srgbClr>
              </a:solidFill>
              <a:latin typeface="Calibri"/>
            </a:endParaRPr>
          </a:p>
          <a:p>
            <a:pPr marL="342900" indent="-342900">
              <a:buFont typeface="Arial" panose="020B0604020202020204" pitchFamily="34" charset="0"/>
              <a:buChar char="•"/>
            </a:pPr>
            <a:r>
              <a:rPr lang="en-GB" sz="2800" b="1" noProof="0" dirty="0">
                <a:solidFill>
                  <a:srgbClr val="4BACC6">
                    <a:lumMod val="50000"/>
                  </a:srgbClr>
                </a:solidFill>
                <a:latin typeface="Calibri"/>
              </a:rPr>
              <a:t>the utility function is not linear function of wealth</a:t>
            </a:r>
          </a:p>
          <a:p>
            <a:pPr marL="342900" indent="-342900">
              <a:buFont typeface="Arial" panose="020B0604020202020204" pitchFamily="34" charset="0"/>
              <a:buChar char="•"/>
            </a:pPr>
            <a:endParaRPr lang="en-GB" sz="2800" b="1" noProof="0" dirty="0">
              <a:solidFill>
                <a:srgbClr val="4BACC6">
                  <a:lumMod val="50000"/>
                </a:srgbClr>
              </a:solidFill>
              <a:latin typeface="Calibri"/>
            </a:endParaRPr>
          </a:p>
          <a:p>
            <a:pPr marL="342900" indent="-342900">
              <a:buFont typeface="Arial" panose="020B0604020202020204" pitchFamily="34" charset="0"/>
              <a:buChar char="•"/>
            </a:pPr>
            <a:r>
              <a:rPr lang="en-GB" sz="2800" b="1" noProof="0" dirty="0">
                <a:solidFill>
                  <a:srgbClr val="4BACC6">
                    <a:lumMod val="50000"/>
                  </a:srgbClr>
                </a:solidFill>
                <a:latin typeface="Calibri"/>
              </a:rPr>
              <a:t>the valuation of risky games is according to the expected utility of the game not value of the expected game, but</a:t>
            </a:r>
          </a:p>
          <a:p>
            <a:endParaRPr lang="en-GB" sz="2800" b="1" noProof="0" dirty="0">
              <a:solidFill>
                <a:srgbClr val="4BACC6">
                  <a:lumMod val="50000"/>
                </a:srgbClr>
              </a:solidFill>
              <a:latin typeface="Calibri"/>
            </a:endParaRPr>
          </a:p>
          <a:p>
            <a:r>
              <a:rPr lang="en-GB" sz="2800" b="1" noProof="0" dirty="0">
                <a:solidFill>
                  <a:srgbClr val="4BACC6">
                    <a:lumMod val="50000"/>
                  </a:srgbClr>
                </a:solidFill>
                <a:latin typeface="Calibri"/>
              </a:rPr>
              <a:t>He used the simple logarithmic function. </a:t>
            </a:r>
          </a:p>
        </p:txBody>
      </p:sp>
    </p:spTree>
    <p:extLst>
      <p:ext uri="{BB962C8B-B14F-4D97-AF65-F5344CB8AC3E}">
        <p14:creationId xmlns:p14="http://schemas.microsoft.com/office/powerpoint/2010/main" val="1662254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13151"/>
            <a:ext cx="12108581"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The St. Petersburg Paradox </a:t>
            </a:r>
          </a:p>
        </p:txBody>
      </p:sp>
      <p:grpSp>
        <p:nvGrpSpPr>
          <p:cNvPr id="3" name="Grupa 2"/>
          <p:cNvGrpSpPr/>
          <p:nvPr/>
        </p:nvGrpSpPr>
        <p:grpSpPr>
          <a:xfrm>
            <a:off x="2047697" y="1271987"/>
            <a:ext cx="8331954" cy="5448300"/>
            <a:chOff x="2105448" y="1127608"/>
            <a:chExt cx="8331954" cy="544830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448" y="1127608"/>
              <a:ext cx="71437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rostokąt 3"/>
            <p:cNvSpPr/>
            <p:nvPr/>
          </p:nvSpPr>
          <p:spPr>
            <a:xfrm>
              <a:off x="7885100" y="5733256"/>
              <a:ext cx="2552302" cy="369332"/>
            </a:xfrm>
            <a:prstGeom prst="rect">
              <a:avLst/>
            </a:prstGeom>
          </p:spPr>
          <p:txBody>
            <a:bodyPr wrap="none">
              <a:spAutoFit/>
            </a:bodyPr>
            <a:lstStyle/>
            <a:p>
              <a:r>
                <a:rPr lang="en-GB" b="1" noProof="0" dirty="0">
                  <a:solidFill>
                    <a:srgbClr val="4BACC6">
                      <a:lumMod val="50000"/>
                    </a:srgbClr>
                  </a:solidFill>
                  <a:latin typeface="Calibri"/>
                </a:rPr>
                <a:t>See paper:  Bernoulli.pdf</a:t>
              </a:r>
              <a:endParaRPr lang="en-GB" noProof="0" dirty="0">
                <a:solidFill>
                  <a:prstClr val="black"/>
                </a:solidFill>
                <a:latin typeface="Calibri"/>
              </a:endParaRPr>
            </a:p>
          </p:txBody>
        </p:sp>
        <p:cxnSp>
          <p:nvCxnSpPr>
            <p:cNvPr id="7" name="Łącznik prostoliniowy 6"/>
            <p:cNvCxnSpPr/>
            <p:nvPr/>
          </p:nvCxnSpPr>
          <p:spPr>
            <a:xfrm>
              <a:off x="3190199" y="3026191"/>
              <a:ext cx="24197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Łącznik prostoliniowy 10"/>
            <p:cNvCxnSpPr/>
            <p:nvPr/>
          </p:nvCxnSpPr>
          <p:spPr>
            <a:xfrm>
              <a:off x="2369586" y="4689140"/>
              <a:ext cx="324036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Łącznik prosty ze strzałką 9"/>
            <p:cNvCxnSpPr/>
            <p:nvPr/>
          </p:nvCxnSpPr>
          <p:spPr>
            <a:xfrm flipH="1">
              <a:off x="6600056" y="3933056"/>
              <a:ext cx="1800200" cy="15121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6" name="Prostokąt 15"/>
            <p:cNvSpPr/>
            <p:nvPr/>
          </p:nvSpPr>
          <p:spPr>
            <a:xfrm>
              <a:off x="4763093" y="3312429"/>
              <a:ext cx="5474127" cy="369332"/>
            </a:xfrm>
            <a:prstGeom prst="rect">
              <a:avLst/>
            </a:prstGeom>
          </p:spPr>
          <p:txBody>
            <a:bodyPr wrap="none">
              <a:spAutoFit/>
            </a:bodyPr>
            <a:lstStyle/>
            <a:p>
              <a:r>
                <a:rPr lang="en-GB" b="1" noProof="0" dirty="0">
                  <a:solidFill>
                    <a:srgbClr val="4BACC6">
                      <a:lumMod val="50000"/>
                    </a:srgbClr>
                  </a:solidFill>
                  <a:latin typeface="Calibri"/>
                </a:rPr>
                <a:t>The greater the wealth, the larger the lottery valuation.</a:t>
              </a:r>
              <a:endParaRPr lang="en-GB" b="1" noProof="0" dirty="0">
                <a:solidFill>
                  <a:prstClr val="black"/>
                </a:solidFill>
                <a:latin typeface="Calibri"/>
              </a:endParaRPr>
            </a:p>
          </p:txBody>
        </p:sp>
        <p:cxnSp>
          <p:nvCxnSpPr>
            <p:cNvPr id="9" name="Łącznik prosty ze strzałką 8"/>
            <p:cNvCxnSpPr/>
            <p:nvPr/>
          </p:nvCxnSpPr>
          <p:spPr>
            <a:xfrm flipH="1">
              <a:off x="4619836" y="2065768"/>
              <a:ext cx="1980220" cy="57114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Prostokąt 11"/>
            <p:cNvSpPr/>
            <p:nvPr/>
          </p:nvSpPr>
          <p:spPr>
            <a:xfrm>
              <a:off x="5196356" y="1739434"/>
              <a:ext cx="4677947" cy="369332"/>
            </a:xfrm>
            <a:prstGeom prst="rect">
              <a:avLst/>
            </a:prstGeom>
          </p:spPr>
          <p:txBody>
            <a:bodyPr wrap="none">
              <a:spAutoFit/>
            </a:bodyPr>
            <a:lstStyle/>
            <a:p>
              <a:r>
                <a:rPr lang="en-GB" b="1" noProof="0" dirty="0">
                  <a:solidFill>
                    <a:srgbClr val="4BACC6">
                      <a:lumMod val="50000"/>
                    </a:srgbClr>
                  </a:solidFill>
                  <a:latin typeface="Calibri"/>
                </a:rPr>
                <a:t>He used cardinal measure of utility not ordinal.</a:t>
              </a:r>
              <a:endParaRPr lang="en-GB" b="1" noProof="0" dirty="0">
                <a:solidFill>
                  <a:prstClr val="black"/>
                </a:solidFill>
                <a:latin typeface="Calibri"/>
              </a:endParaRPr>
            </a:p>
          </p:txBody>
        </p:sp>
      </p:grpSp>
    </p:spTree>
    <p:extLst>
      <p:ext uri="{BB962C8B-B14F-4D97-AF65-F5344CB8AC3E}">
        <p14:creationId xmlns:p14="http://schemas.microsoft.com/office/powerpoint/2010/main" val="300444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Logic and statistical thinking</a:t>
            </a:r>
          </a:p>
        </p:txBody>
      </p:sp>
      <p:sp>
        <p:nvSpPr>
          <p:cNvPr id="3" name="Prostokąt 2"/>
          <p:cNvSpPr/>
          <p:nvPr/>
        </p:nvSpPr>
        <p:spPr>
          <a:xfrm>
            <a:off x="253465" y="1771200"/>
            <a:ext cx="11685070" cy="4524315"/>
          </a:xfrm>
          <a:prstGeom prst="rect">
            <a:avLst/>
          </a:prstGeom>
        </p:spPr>
        <p:txBody>
          <a:bodyPr wrap="square">
            <a:spAutoFit/>
          </a:bodyPr>
          <a:lstStyle/>
          <a:p>
            <a:pPr algn="just"/>
            <a:r>
              <a:rPr lang="en-GB" sz="3600" noProof="0" dirty="0">
                <a:solidFill>
                  <a:srgbClr val="4BACC6">
                    <a:lumMod val="50000"/>
                  </a:srgbClr>
                </a:solidFill>
                <a:latin typeface="Calibri"/>
              </a:rPr>
              <a:t>You know the probability theory and statistics from your courses, don’t you? But the problem is the functional knowledge. It is hard to connect your knowledge with the everyday economic experience. </a:t>
            </a:r>
          </a:p>
          <a:p>
            <a:pPr algn="just"/>
            <a:endParaRPr lang="en-GB" sz="3600" noProof="0" dirty="0">
              <a:solidFill>
                <a:srgbClr val="4BACC6">
                  <a:lumMod val="50000"/>
                </a:srgbClr>
              </a:solidFill>
              <a:latin typeface="Calibri"/>
            </a:endParaRPr>
          </a:p>
          <a:p>
            <a:pPr algn="just"/>
            <a:r>
              <a:rPr lang="en-GB" sz="3600" noProof="0" dirty="0">
                <a:solidFill>
                  <a:srgbClr val="4BACC6">
                    <a:lumMod val="50000"/>
                  </a:srgbClr>
                </a:solidFill>
                <a:latin typeface="Calibri"/>
              </a:rPr>
              <a:t>In general, we have some troubles with probability. Even simple rules of probability calculation are replaced by heuristics</a:t>
            </a:r>
            <a:r>
              <a:rPr lang="pl-PL" sz="3600" noProof="0" dirty="0">
                <a:solidFill>
                  <a:srgbClr val="4BACC6">
                    <a:lumMod val="50000"/>
                  </a:srgbClr>
                </a:solidFill>
                <a:latin typeface="Calibri"/>
              </a:rPr>
              <a:t> </a:t>
            </a:r>
            <a:r>
              <a:rPr lang="en-GB" sz="3600" noProof="0" dirty="0">
                <a:solidFill>
                  <a:srgbClr val="4BACC6">
                    <a:lumMod val="50000"/>
                  </a:srgbClr>
                </a:solidFill>
                <a:latin typeface="Calibri"/>
              </a:rPr>
              <a:t>. Using the experiments results it is easy to prove it. </a:t>
            </a:r>
          </a:p>
        </p:txBody>
      </p:sp>
      <p:sp>
        <p:nvSpPr>
          <p:cNvPr id="4" name="AutoShape 2" descr="\Pr(A\land B)\leq \Pr(A)"/>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dirty="0">
              <a:solidFill>
                <a:prstClr val="black"/>
              </a:solidFill>
              <a:latin typeface="Calibri"/>
            </a:endParaRPr>
          </a:p>
        </p:txBody>
      </p:sp>
    </p:spTree>
    <p:extLst>
      <p:ext uri="{BB962C8B-B14F-4D97-AF65-F5344CB8AC3E}">
        <p14:creationId xmlns:p14="http://schemas.microsoft.com/office/powerpoint/2010/main" val="913180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Rediscovery </a:t>
            </a:r>
          </a:p>
        </p:txBody>
      </p:sp>
      <p:sp>
        <p:nvSpPr>
          <p:cNvPr id="4" name="Prostokąt 3"/>
          <p:cNvSpPr/>
          <p:nvPr/>
        </p:nvSpPr>
        <p:spPr>
          <a:xfrm>
            <a:off x="634746" y="1349930"/>
            <a:ext cx="10548465" cy="584775"/>
          </a:xfrm>
          <a:prstGeom prst="rect">
            <a:avLst/>
          </a:prstGeom>
        </p:spPr>
        <p:txBody>
          <a:bodyPr wrap="none">
            <a:spAutoFit/>
          </a:bodyPr>
          <a:lstStyle/>
          <a:p>
            <a:r>
              <a:rPr lang="en-GB" sz="3200" b="1" noProof="0" dirty="0">
                <a:solidFill>
                  <a:srgbClr val="4BACC6">
                    <a:lumMod val="50000"/>
                  </a:srgbClr>
                </a:solidFill>
                <a:latin typeface="Calibri"/>
              </a:rPr>
              <a:t>.......... and the theory was forgotten for centuries until ……….</a:t>
            </a:r>
            <a:endParaRPr lang="en-GB" sz="3200" noProof="0" dirty="0">
              <a:solidFill>
                <a:prstClr val="black"/>
              </a:solidFill>
              <a:latin typeface="Calibri"/>
            </a:endParaRPr>
          </a:p>
        </p:txBody>
      </p:sp>
      <p:sp>
        <p:nvSpPr>
          <p:cNvPr id="5" name="Podtytuł 2"/>
          <p:cNvSpPr txBox="1">
            <a:spLocks/>
          </p:cNvSpPr>
          <p:nvPr/>
        </p:nvSpPr>
        <p:spPr bwMode="auto">
          <a:xfrm>
            <a:off x="787319" y="2311574"/>
            <a:ext cx="2736850" cy="857250"/>
          </a:xfrm>
          <a:prstGeom prst="rect">
            <a:avLst/>
          </a:prstGeom>
          <a:noFill/>
          <a:ln w="9525">
            <a:noFill/>
            <a:miter lim="800000"/>
            <a:headEnd/>
            <a:tailEnd/>
          </a:ln>
        </p:spPr>
        <p:txBody>
          <a:bodyPr/>
          <a:lstStyle/>
          <a:p>
            <a:pPr algn="ctr" eaLnBrk="0" hangingPunct="0">
              <a:spcBef>
                <a:spcPct val="20000"/>
              </a:spcBef>
            </a:pPr>
            <a:r>
              <a:rPr lang="en-GB" sz="2000" b="1" noProof="0" dirty="0">
                <a:solidFill>
                  <a:srgbClr val="4BACC6">
                    <a:lumMod val="50000"/>
                  </a:srgbClr>
                </a:solidFill>
                <a:latin typeface="Calibri"/>
              </a:rPr>
              <a:t>Oskar Morgenstern</a:t>
            </a:r>
          </a:p>
          <a:p>
            <a:pPr algn="ctr" eaLnBrk="0" hangingPunct="0">
              <a:spcBef>
                <a:spcPct val="20000"/>
              </a:spcBef>
            </a:pPr>
            <a:r>
              <a:rPr lang="en-GB" sz="2000" b="1" noProof="0" dirty="0">
                <a:solidFill>
                  <a:srgbClr val="4BACC6">
                    <a:lumMod val="50000"/>
                  </a:srgbClr>
                </a:solidFill>
                <a:latin typeface="Calibri"/>
              </a:rPr>
              <a:t>John von Neumann </a:t>
            </a:r>
          </a:p>
          <a:p>
            <a:pPr algn="ctr" eaLnBrk="0" hangingPunct="0">
              <a:spcBef>
                <a:spcPct val="20000"/>
              </a:spcBef>
            </a:pPr>
            <a:endParaRPr lang="en-GB" sz="2000" b="1" noProof="0" dirty="0">
              <a:solidFill>
                <a:srgbClr val="4BACC6">
                  <a:lumMod val="50000"/>
                </a:srgbClr>
              </a:solidFill>
              <a:latin typeface="Calibri"/>
            </a:endParaRPr>
          </a:p>
        </p:txBody>
      </p:sp>
      <p:pic>
        <p:nvPicPr>
          <p:cNvPr id="6" name="Picture 5"/>
          <p:cNvPicPr>
            <a:picLocks noChangeAspect="1" noChangeArrowheads="1"/>
          </p:cNvPicPr>
          <p:nvPr/>
        </p:nvPicPr>
        <p:blipFill>
          <a:blip r:embed="rId2" cstate="print"/>
          <a:srcRect/>
          <a:stretch>
            <a:fillRect/>
          </a:stretch>
        </p:blipFill>
        <p:spPr bwMode="auto">
          <a:xfrm>
            <a:off x="1098469" y="3668142"/>
            <a:ext cx="2114550" cy="2114550"/>
          </a:xfrm>
          <a:prstGeom prst="rect">
            <a:avLst/>
          </a:prstGeom>
          <a:ln>
            <a:noFill/>
          </a:ln>
          <a:effectLst>
            <a:outerShdw blurRad="292100" dist="139700" dir="2700000" algn="tl" rotWithShape="0">
              <a:srgbClr val="333333">
                <a:alpha val="65000"/>
              </a:srgbClr>
            </a:outerShdw>
          </a:effectLst>
        </p:spPr>
      </p:pic>
      <p:sp>
        <p:nvSpPr>
          <p:cNvPr id="8" name="Prostokąt 7"/>
          <p:cNvSpPr/>
          <p:nvPr/>
        </p:nvSpPr>
        <p:spPr>
          <a:xfrm>
            <a:off x="4144975" y="3168824"/>
            <a:ext cx="7270587" cy="2554545"/>
          </a:xfrm>
          <a:prstGeom prst="rect">
            <a:avLst/>
          </a:prstGeom>
        </p:spPr>
        <p:txBody>
          <a:bodyPr wrap="square">
            <a:spAutoFit/>
          </a:bodyPr>
          <a:lstStyle/>
          <a:p>
            <a:pPr algn="just"/>
            <a:r>
              <a:rPr lang="en-GB" sz="3200" b="1" noProof="0" dirty="0">
                <a:solidFill>
                  <a:srgbClr val="4BACC6">
                    <a:lumMod val="50000"/>
                  </a:srgbClr>
                </a:solidFill>
                <a:latin typeface="Calibri"/>
              </a:rPr>
              <a:t>They identified rational choice axioms and presented the expected utility theorem in which a decision-maker is maximizing the value of the expected utility function. </a:t>
            </a:r>
          </a:p>
        </p:txBody>
      </p:sp>
    </p:spTree>
    <p:extLst>
      <p:ext uri="{BB962C8B-B14F-4D97-AF65-F5344CB8AC3E}">
        <p14:creationId xmlns:p14="http://schemas.microsoft.com/office/powerpoint/2010/main" val="1207643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lottery</a:t>
            </a:r>
          </a:p>
        </p:txBody>
      </p:sp>
      <p:sp>
        <p:nvSpPr>
          <p:cNvPr id="3" name="Prostokąt 2"/>
          <p:cNvSpPr/>
          <p:nvPr/>
        </p:nvSpPr>
        <p:spPr>
          <a:xfrm>
            <a:off x="190641" y="1152385"/>
            <a:ext cx="11812062" cy="646331"/>
          </a:xfrm>
          <a:prstGeom prst="rect">
            <a:avLst/>
          </a:prstGeom>
        </p:spPr>
        <p:txBody>
          <a:bodyPr wrap="square">
            <a:spAutoFit/>
          </a:bodyPr>
          <a:lstStyle/>
          <a:p>
            <a:r>
              <a:rPr lang="en-GB" sz="3600" b="1" noProof="0" dirty="0">
                <a:solidFill>
                  <a:srgbClr val="4BACC6">
                    <a:lumMod val="50000"/>
                  </a:srgbClr>
                </a:solidFill>
                <a:latin typeface="Calibri"/>
              </a:rPr>
              <a:t>The player chooses between lotteries and for each of them:</a:t>
            </a:r>
          </a:p>
        </p:txBody>
      </p:sp>
      <p:sp>
        <p:nvSpPr>
          <p:cNvPr id="7" name="Prostokąt 6"/>
          <p:cNvSpPr/>
          <p:nvPr/>
        </p:nvSpPr>
        <p:spPr>
          <a:xfrm>
            <a:off x="190641" y="1879762"/>
            <a:ext cx="11735470" cy="4832092"/>
          </a:xfrm>
          <a:prstGeom prst="rect">
            <a:avLst/>
          </a:prstGeom>
        </p:spPr>
        <p:txBody>
          <a:bodyPr wrap="square">
            <a:spAutoFit/>
          </a:bodyPr>
          <a:lstStyle/>
          <a:p>
            <a:pPr marL="285750" indent="-285750">
              <a:buFont typeface="Arial" panose="020B0604020202020204" pitchFamily="34" charset="0"/>
              <a:buChar char="•"/>
            </a:pPr>
            <a:r>
              <a:rPr lang="en-GB" sz="2800" b="1" noProof="0" dirty="0">
                <a:solidFill>
                  <a:srgbClr val="4BACC6">
                    <a:lumMod val="50000"/>
                  </a:srgbClr>
                </a:solidFill>
                <a:latin typeface="Calibri"/>
              </a:rPr>
              <a:t>He knows (</a:t>
            </a:r>
            <a:r>
              <a:rPr lang="en-GB" sz="2800" b="1" noProof="0" dirty="0" err="1">
                <a:solidFill>
                  <a:srgbClr val="4BACC6">
                    <a:lumMod val="50000"/>
                  </a:srgbClr>
                </a:solidFill>
                <a:latin typeface="Calibri"/>
              </a:rPr>
              <a:t>a'priori</a:t>
            </a:r>
            <a:r>
              <a:rPr lang="en-GB" sz="2800" b="1" noProof="0" dirty="0">
                <a:solidFill>
                  <a:srgbClr val="4BACC6">
                    <a:lumMod val="50000"/>
                  </a:srgbClr>
                </a:solidFill>
                <a:latin typeface="Calibri"/>
              </a:rPr>
              <a:t>) all the events that can happen in each lottery  </a:t>
            </a:r>
          </a:p>
          <a:p>
            <a:r>
              <a:rPr lang="en-GB" sz="2800" b="1" noProof="0" dirty="0">
                <a:solidFill>
                  <a:srgbClr val="4BACC6">
                    <a:lumMod val="50000"/>
                  </a:srgbClr>
                </a:solidFill>
                <a:latin typeface="Calibri"/>
              </a:rPr>
              <a:t>Z1, Z2, .... , </a:t>
            </a:r>
            <a:r>
              <a:rPr lang="en-GB" sz="2800" b="1" noProof="0" dirty="0" err="1">
                <a:solidFill>
                  <a:srgbClr val="4BACC6">
                    <a:lumMod val="50000"/>
                  </a:srgbClr>
                </a:solidFill>
                <a:latin typeface="Calibri"/>
              </a:rPr>
              <a:t>Zk</a:t>
            </a:r>
            <a:endParaRPr lang="en-GB" sz="2800" b="1" noProof="0" dirty="0">
              <a:solidFill>
                <a:srgbClr val="4BACC6">
                  <a:lumMod val="50000"/>
                </a:srgbClr>
              </a:solidFill>
              <a:latin typeface="Calibri"/>
            </a:endParaRPr>
          </a:p>
          <a:p>
            <a:pPr marL="285750" indent="-285750">
              <a:buFont typeface="Arial" panose="020B0604020202020204" pitchFamily="34" charset="0"/>
              <a:buChar char="•"/>
            </a:pPr>
            <a:r>
              <a:rPr lang="en-GB" sz="2800" b="1" noProof="0" dirty="0">
                <a:solidFill>
                  <a:srgbClr val="4BACC6">
                    <a:lumMod val="50000"/>
                  </a:srgbClr>
                </a:solidFill>
                <a:latin typeface="Calibri"/>
              </a:rPr>
              <a:t>These events are exclusive (fish is not able to be partially fresh / fresh or bad) </a:t>
            </a:r>
          </a:p>
          <a:p>
            <a:pPr marL="285750" indent="-285750">
              <a:buFont typeface="Arial" panose="020B0604020202020204" pitchFamily="34" charset="0"/>
              <a:buChar char="•"/>
            </a:pPr>
            <a:r>
              <a:rPr lang="en-GB" sz="2800" b="1" noProof="0" dirty="0">
                <a:solidFill>
                  <a:srgbClr val="4BACC6">
                    <a:lumMod val="50000"/>
                  </a:srgbClr>
                </a:solidFill>
              </a:rPr>
              <a:t>He/she knows the probabilities of these events p1, p2, ...., pk</a:t>
            </a:r>
          </a:p>
          <a:p>
            <a:pPr marL="285750" indent="-285750">
              <a:buFont typeface="Arial" panose="020B0604020202020204" pitchFamily="34" charset="0"/>
              <a:buChar char="•"/>
            </a:pPr>
            <a:r>
              <a:rPr lang="en-GB" sz="2800" b="1" noProof="0" dirty="0">
                <a:solidFill>
                  <a:srgbClr val="4BACC6">
                    <a:lumMod val="50000"/>
                  </a:srgbClr>
                </a:solidFill>
              </a:rPr>
              <a:t>Nature generate the probabilities / the player is not able to influence them.</a:t>
            </a:r>
          </a:p>
          <a:p>
            <a:pPr marL="285750" indent="-285750">
              <a:buFont typeface="Arial" panose="020B0604020202020204" pitchFamily="34" charset="0"/>
              <a:buChar char="•"/>
            </a:pPr>
            <a:r>
              <a:rPr lang="en-GB" sz="2800" b="1" noProof="0" dirty="0">
                <a:solidFill>
                  <a:srgbClr val="4BACC6">
                    <a:lumMod val="50000"/>
                  </a:srgbClr>
                </a:solidFill>
              </a:rPr>
              <a:t>The sum of the probabilities is equal to one. One of the events has to happen.</a:t>
            </a:r>
          </a:p>
          <a:p>
            <a:pPr marL="285750" indent="-285750">
              <a:buFont typeface="Arial" panose="020B0604020202020204" pitchFamily="34" charset="0"/>
              <a:buChar char="•"/>
            </a:pPr>
            <a:r>
              <a:rPr lang="en-GB" sz="2800" b="1" noProof="0" dirty="0">
                <a:solidFill>
                  <a:srgbClr val="4BACC6">
                    <a:lumMod val="50000"/>
                  </a:srgbClr>
                </a:solidFill>
              </a:rPr>
              <a:t>He/she  knows </a:t>
            </a:r>
            <a:r>
              <a:rPr lang="en-GB" sz="2800" b="1" noProof="0" dirty="0" err="1">
                <a:solidFill>
                  <a:srgbClr val="4BACC6">
                    <a:lumMod val="50000"/>
                  </a:srgbClr>
                </a:solidFill>
              </a:rPr>
              <a:t>a'priori</a:t>
            </a:r>
            <a:r>
              <a:rPr lang="en-GB" sz="2800" b="1" noProof="0" dirty="0">
                <a:solidFill>
                  <a:srgbClr val="4BACC6">
                    <a:lumMod val="50000"/>
                  </a:srgbClr>
                </a:solidFill>
              </a:rPr>
              <a:t> the payout values of each event: x1, x2, ...., </a:t>
            </a:r>
            <a:r>
              <a:rPr lang="en-GB" sz="2800" b="1" noProof="0" dirty="0" err="1">
                <a:solidFill>
                  <a:srgbClr val="4BACC6">
                    <a:lumMod val="50000"/>
                  </a:srgbClr>
                </a:solidFill>
              </a:rPr>
              <a:t>xk</a:t>
            </a:r>
            <a:endParaRPr lang="en-GB" sz="2800" b="1" noProof="0" dirty="0">
              <a:solidFill>
                <a:srgbClr val="4BACC6">
                  <a:lumMod val="50000"/>
                </a:srgbClr>
              </a:solidFill>
            </a:endParaRPr>
          </a:p>
          <a:p>
            <a:pPr marL="285750" indent="-285750">
              <a:buFont typeface="Arial" panose="020B0604020202020204" pitchFamily="34" charset="0"/>
              <a:buChar char="•"/>
            </a:pPr>
            <a:r>
              <a:rPr lang="en-GB" sz="2800" b="1" noProof="0" dirty="0">
                <a:solidFill>
                  <a:srgbClr val="4BACC6">
                    <a:lumMod val="50000"/>
                  </a:srgbClr>
                </a:solidFill>
              </a:rPr>
              <a:t>Payouts do not change and they are determined by nature. The behaviour of player does not change the payouts. </a:t>
            </a:r>
          </a:p>
        </p:txBody>
      </p:sp>
    </p:spTree>
    <p:extLst>
      <p:ext uri="{BB962C8B-B14F-4D97-AF65-F5344CB8AC3E}">
        <p14:creationId xmlns:p14="http://schemas.microsoft.com/office/powerpoint/2010/main" val="803965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 y="0"/>
            <a:ext cx="12262585"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lottery</a:t>
            </a:r>
          </a:p>
        </p:txBody>
      </p:sp>
      <p:sp>
        <p:nvSpPr>
          <p:cNvPr id="7" name="Prostokąt 6"/>
          <p:cNvSpPr/>
          <p:nvPr/>
        </p:nvSpPr>
        <p:spPr>
          <a:xfrm>
            <a:off x="250256" y="1581740"/>
            <a:ext cx="11521439" cy="1569660"/>
          </a:xfrm>
          <a:prstGeom prst="rect">
            <a:avLst/>
          </a:prstGeom>
        </p:spPr>
        <p:txBody>
          <a:bodyPr wrap="square">
            <a:spAutoFit/>
          </a:bodyPr>
          <a:lstStyle/>
          <a:p>
            <a:pPr algn="just"/>
            <a:r>
              <a:rPr lang="en-GB" sz="3200" noProof="0" dirty="0">
                <a:solidFill>
                  <a:srgbClr val="4BACC6">
                    <a:lumMod val="50000"/>
                  </a:srgbClr>
                </a:solidFill>
                <a:latin typeface="Calibri"/>
              </a:rPr>
              <a:t>The way the lottery is presented does not affect the choice. The perception of the lottery depends only on the net probabilities of events --&gt; a complex/compound lottery can be simplified.</a:t>
            </a:r>
            <a:endParaRPr lang="en-GB" sz="2400" noProof="0" dirty="0">
              <a:solidFill>
                <a:srgbClr val="4BACC6">
                  <a:lumMod val="50000"/>
                </a:srgbClr>
              </a:solidFill>
              <a:latin typeface="Calibri"/>
            </a:endParaRPr>
          </a:p>
        </p:txBody>
      </p:sp>
      <p:grpSp>
        <p:nvGrpSpPr>
          <p:cNvPr id="8" name="Grupa 44"/>
          <p:cNvGrpSpPr>
            <a:grpSpLocks/>
          </p:cNvGrpSpPr>
          <p:nvPr/>
        </p:nvGrpSpPr>
        <p:grpSpPr bwMode="auto">
          <a:xfrm>
            <a:off x="885524" y="3474720"/>
            <a:ext cx="4944169" cy="2772093"/>
            <a:chOff x="323528" y="2060848"/>
            <a:chExt cx="3960638" cy="2241540"/>
          </a:xfrm>
        </p:grpSpPr>
        <p:grpSp>
          <p:nvGrpSpPr>
            <p:cNvPr id="12" name="Grupa 23"/>
            <p:cNvGrpSpPr>
              <a:grpSpLocks/>
            </p:cNvGrpSpPr>
            <p:nvPr/>
          </p:nvGrpSpPr>
          <p:grpSpPr bwMode="auto">
            <a:xfrm>
              <a:off x="323528" y="2925068"/>
              <a:ext cx="2160438" cy="1377320"/>
              <a:chOff x="975384" y="3285108"/>
              <a:chExt cx="2444686" cy="1377320"/>
            </a:xfrm>
          </p:grpSpPr>
          <p:grpSp>
            <p:nvGrpSpPr>
              <p:cNvPr id="22" name="Grupa 19"/>
              <p:cNvGrpSpPr>
                <a:grpSpLocks/>
              </p:cNvGrpSpPr>
              <p:nvPr/>
            </p:nvGrpSpPr>
            <p:grpSpPr bwMode="auto">
              <a:xfrm>
                <a:off x="975384" y="3285108"/>
                <a:ext cx="2037052" cy="1233304"/>
                <a:chOff x="831368" y="1557586"/>
                <a:chExt cx="2037052" cy="1233304"/>
              </a:xfrm>
            </p:grpSpPr>
            <p:cxnSp>
              <p:nvCxnSpPr>
                <p:cNvPr id="24" name="Łącznik prosty 26"/>
                <p:cNvCxnSpPr>
                  <a:stCxn id="26" idx="6"/>
                  <a:endCxn id="18" idx="2"/>
                </p:cNvCxnSpPr>
                <p:nvPr/>
              </p:nvCxnSpPr>
              <p:spPr>
                <a:xfrm flipV="1">
                  <a:off x="975071" y="1556962"/>
                  <a:ext cx="1893288" cy="647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Łącznik prosty 27"/>
                <p:cNvCxnSpPr>
                  <a:stCxn id="26" idx="6"/>
                  <a:endCxn id="23" idx="1"/>
                </p:cNvCxnSpPr>
                <p:nvPr/>
              </p:nvCxnSpPr>
              <p:spPr>
                <a:xfrm>
                  <a:off x="975071" y="2204659"/>
                  <a:ext cx="1724437" cy="544511"/>
                </a:xfrm>
                <a:prstGeom prst="line">
                  <a:avLst/>
                </a:prstGeom>
              </p:spPr>
              <p:style>
                <a:lnRef idx="1">
                  <a:schemeClr val="accent1"/>
                </a:lnRef>
                <a:fillRef idx="0">
                  <a:schemeClr val="accent1"/>
                </a:fillRef>
                <a:effectRef idx="0">
                  <a:schemeClr val="accent1"/>
                </a:effectRef>
                <a:fontRef idx="minor">
                  <a:schemeClr val="tx1"/>
                </a:fontRef>
              </p:style>
            </p:cxnSp>
            <p:sp>
              <p:nvSpPr>
                <p:cNvPr id="26" name="Elipsa 25"/>
                <p:cNvSpPr/>
                <p:nvPr/>
              </p:nvSpPr>
              <p:spPr>
                <a:xfrm>
                  <a:off x="831368" y="2133223"/>
                  <a:ext cx="143703" cy="14446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i="1" noProof="0" dirty="0">
                    <a:solidFill>
                      <a:srgbClr val="4F81BD">
                        <a:lumMod val="50000"/>
                      </a:srgbClr>
                    </a:solidFill>
                    <a:latin typeface="Calibri"/>
                  </a:endParaRPr>
                </a:p>
              </p:txBody>
            </p:sp>
            <p:sp>
              <p:nvSpPr>
                <p:cNvPr id="27" name="pole tekstowe 42"/>
                <p:cNvSpPr txBox="1">
                  <a:spLocks noChangeArrowheads="1"/>
                </p:cNvSpPr>
                <p:nvPr/>
              </p:nvSpPr>
              <p:spPr bwMode="auto">
                <a:xfrm>
                  <a:off x="1891178" y="1628400"/>
                  <a:ext cx="574812" cy="369886"/>
                </a:xfrm>
                <a:prstGeom prst="rect">
                  <a:avLst/>
                </a:prstGeom>
                <a:solidFill>
                  <a:schemeClr val="bg1"/>
                </a:solidFill>
                <a:ln w="9525">
                  <a:noFill/>
                  <a:miter lim="800000"/>
                  <a:headEnd/>
                  <a:tailEnd/>
                </a:ln>
              </p:spPr>
              <p:txBody>
                <a:bodyPr>
                  <a:spAutoFit/>
                </a:bodyPr>
                <a:lstStyle/>
                <a:p>
                  <a:pPr algn="ctr" eaLnBrk="0" hangingPunct="0">
                    <a:defRPr/>
                  </a:pPr>
                  <a:r>
                    <a:rPr lang="en-GB" i="1" noProof="0" dirty="0">
                      <a:solidFill>
                        <a:srgbClr val="4F81BD">
                          <a:lumMod val="50000"/>
                        </a:srgbClr>
                      </a:solidFill>
                      <a:latin typeface="Calibri"/>
                    </a:rPr>
                    <a:t>q</a:t>
                  </a:r>
                </a:p>
              </p:txBody>
            </p:sp>
            <p:sp>
              <p:nvSpPr>
                <p:cNvPr id="28" name="pole tekstowe 45"/>
                <p:cNvSpPr txBox="1">
                  <a:spLocks noChangeArrowheads="1"/>
                </p:cNvSpPr>
                <p:nvPr/>
              </p:nvSpPr>
              <p:spPr bwMode="auto">
                <a:xfrm>
                  <a:off x="1691790" y="2420559"/>
                  <a:ext cx="768811" cy="369887"/>
                </a:xfrm>
                <a:prstGeom prst="rect">
                  <a:avLst/>
                </a:prstGeom>
                <a:solidFill>
                  <a:schemeClr val="bg1"/>
                </a:solidFill>
                <a:ln w="9525">
                  <a:noFill/>
                  <a:miter lim="800000"/>
                  <a:headEnd/>
                  <a:tailEnd/>
                </a:ln>
              </p:spPr>
              <p:txBody>
                <a:bodyPr>
                  <a:spAutoFit/>
                </a:bodyPr>
                <a:lstStyle/>
                <a:p>
                  <a:pPr algn="ctr" eaLnBrk="0" hangingPunct="0">
                    <a:defRPr/>
                  </a:pPr>
                  <a:r>
                    <a:rPr lang="en-GB" i="1" noProof="0" dirty="0">
                      <a:solidFill>
                        <a:srgbClr val="4F81BD">
                          <a:lumMod val="50000"/>
                        </a:srgbClr>
                      </a:solidFill>
                      <a:latin typeface="Calibri"/>
                    </a:rPr>
                    <a:t>1-q </a:t>
                  </a:r>
                </a:p>
              </p:txBody>
            </p:sp>
          </p:grpSp>
          <p:sp>
            <p:nvSpPr>
              <p:cNvPr id="23" name="pole tekstowe 22"/>
              <p:cNvSpPr txBox="1"/>
              <p:nvPr/>
            </p:nvSpPr>
            <p:spPr>
              <a:xfrm>
                <a:off x="2843523" y="4292543"/>
                <a:ext cx="576608" cy="369885"/>
              </a:xfrm>
              <a:prstGeom prst="rect">
                <a:avLst/>
              </a:prstGeom>
              <a:solidFill>
                <a:schemeClr val="bg2">
                  <a:lumMod val="50000"/>
                  <a:alpha val="50000"/>
                </a:schemeClr>
              </a:solidFill>
            </p:spPr>
            <p:txBody>
              <a:bodyPr>
                <a:spAutoFit/>
              </a:bodyPr>
              <a:lstStyle/>
              <a:p>
                <a:pPr algn="ctr" eaLnBrk="0" hangingPunct="0">
                  <a:defRPr/>
                </a:pPr>
                <a:r>
                  <a:rPr lang="en-GB" i="1" noProof="0" dirty="0">
                    <a:solidFill>
                      <a:srgbClr val="4F81BD">
                        <a:lumMod val="50000"/>
                      </a:srgbClr>
                    </a:solidFill>
                    <a:latin typeface="Calibri"/>
                  </a:rPr>
                  <a:t>x</a:t>
                </a:r>
                <a:r>
                  <a:rPr lang="en-GB" i="1" baseline="-25000" noProof="0" dirty="0">
                    <a:solidFill>
                      <a:srgbClr val="4F81BD">
                        <a:lumMod val="50000"/>
                      </a:srgbClr>
                    </a:solidFill>
                    <a:latin typeface="Calibri"/>
                  </a:rPr>
                  <a:t>3</a:t>
                </a:r>
              </a:p>
            </p:txBody>
          </p:sp>
        </p:grpSp>
        <p:grpSp>
          <p:nvGrpSpPr>
            <p:cNvPr id="13" name="Grupa 34"/>
            <p:cNvGrpSpPr>
              <a:grpSpLocks/>
            </p:cNvGrpSpPr>
            <p:nvPr/>
          </p:nvGrpSpPr>
          <p:grpSpPr bwMode="auto">
            <a:xfrm>
              <a:off x="2123674" y="2060848"/>
              <a:ext cx="2160492" cy="1593843"/>
              <a:chOff x="975323" y="3068960"/>
              <a:chExt cx="2444747" cy="1593843"/>
            </a:xfrm>
          </p:grpSpPr>
          <p:grpSp>
            <p:nvGrpSpPr>
              <p:cNvPr id="14" name="Grupa 19"/>
              <p:cNvGrpSpPr>
                <a:grpSpLocks/>
              </p:cNvGrpSpPr>
              <p:nvPr/>
            </p:nvGrpSpPr>
            <p:grpSpPr bwMode="auto">
              <a:xfrm>
                <a:off x="975323" y="3068960"/>
                <a:ext cx="2372896" cy="1449382"/>
                <a:chOff x="831307" y="1341438"/>
                <a:chExt cx="2372896" cy="1449382"/>
              </a:xfrm>
            </p:grpSpPr>
            <p:cxnSp>
              <p:nvCxnSpPr>
                <p:cNvPr id="16" name="Łącznik prosty 37"/>
                <p:cNvCxnSpPr>
                  <a:stCxn id="18" idx="7"/>
                  <a:endCxn id="19" idx="1"/>
                </p:cNvCxnSpPr>
                <p:nvPr/>
              </p:nvCxnSpPr>
              <p:spPr>
                <a:xfrm flipV="1">
                  <a:off x="953965" y="1526381"/>
                  <a:ext cx="1673630" cy="628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Łącznik prosty 38"/>
                <p:cNvCxnSpPr>
                  <a:stCxn id="18" idx="6"/>
                  <a:endCxn id="15" idx="1"/>
                </p:cNvCxnSpPr>
                <p:nvPr/>
              </p:nvCxnSpPr>
              <p:spPr>
                <a:xfrm>
                  <a:off x="975010" y="2205828"/>
                  <a:ext cx="1724437" cy="544511"/>
                </a:xfrm>
                <a:prstGeom prst="line">
                  <a:avLst/>
                </a:prstGeom>
              </p:spPr>
              <p:style>
                <a:lnRef idx="1">
                  <a:schemeClr val="accent1"/>
                </a:lnRef>
                <a:fillRef idx="0">
                  <a:schemeClr val="accent1"/>
                </a:fillRef>
                <a:effectRef idx="0">
                  <a:schemeClr val="accent1"/>
                </a:effectRef>
                <a:fontRef idx="minor">
                  <a:schemeClr val="tx1"/>
                </a:fontRef>
              </p:style>
            </p:cxnSp>
            <p:sp>
              <p:nvSpPr>
                <p:cNvPr id="18" name="Elipsa 17"/>
                <p:cNvSpPr/>
                <p:nvPr/>
              </p:nvSpPr>
              <p:spPr>
                <a:xfrm>
                  <a:off x="831307" y="2133598"/>
                  <a:ext cx="143703" cy="14446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i="1" noProof="0" dirty="0">
                    <a:solidFill>
                      <a:srgbClr val="4F81BD">
                        <a:lumMod val="50000"/>
                      </a:srgbClr>
                    </a:solidFill>
                    <a:latin typeface="Calibri"/>
                  </a:endParaRPr>
                </a:p>
              </p:txBody>
            </p:sp>
            <p:sp>
              <p:nvSpPr>
                <p:cNvPr id="19" name="pole tekstowe 18"/>
                <p:cNvSpPr txBox="1"/>
                <p:nvPr/>
              </p:nvSpPr>
              <p:spPr>
                <a:xfrm>
                  <a:off x="2627595" y="1341438"/>
                  <a:ext cx="576608" cy="369886"/>
                </a:xfrm>
                <a:prstGeom prst="rect">
                  <a:avLst/>
                </a:prstGeom>
                <a:solidFill>
                  <a:schemeClr val="bg2">
                    <a:lumMod val="50000"/>
                    <a:alpha val="50000"/>
                  </a:schemeClr>
                </a:solidFill>
              </p:spPr>
              <p:txBody>
                <a:bodyPr>
                  <a:spAutoFit/>
                </a:bodyPr>
                <a:lstStyle/>
                <a:p>
                  <a:pPr algn="ctr" eaLnBrk="0" hangingPunct="0">
                    <a:defRPr/>
                  </a:pPr>
                  <a:r>
                    <a:rPr lang="en-GB" i="1" noProof="0" dirty="0">
                      <a:solidFill>
                        <a:srgbClr val="4F81BD">
                          <a:lumMod val="50000"/>
                        </a:srgbClr>
                      </a:solidFill>
                      <a:latin typeface="Calibri"/>
                    </a:rPr>
                    <a:t>x</a:t>
                  </a:r>
                  <a:r>
                    <a:rPr lang="en-GB" i="1" baseline="-25000" noProof="0" dirty="0">
                      <a:solidFill>
                        <a:srgbClr val="4F81BD">
                          <a:lumMod val="50000"/>
                        </a:srgbClr>
                      </a:solidFill>
                      <a:latin typeface="Calibri"/>
                    </a:rPr>
                    <a:t>1</a:t>
                  </a:r>
                </a:p>
              </p:txBody>
            </p:sp>
            <p:sp>
              <p:nvSpPr>
                <p:cNvPr id="20" name="pole tekstowe 42"/>
                <p:cNvSpPr txBox="1">
                  <a:spLocks noChangeArrowheads="1"/>
                </p:cNvSpPr>
                <p:nvPr/>
              </p:nvSpPr>
              <p:spPr bwMode="auto">
                <a:xfrm>
                  <a:off x="1691728" y="1485900"/>
                  <a:ext cx="687979" cy="368298"/>
                </a:xfrm>
                <a:prstGeom prst="rect">
                  <a:avLst/>
                </a:prstGeom>
                <a:solidFill>
                  <a:schemeClr val="bg1"/>
                </a:solidFill>
                <a:ln w="9525">
                  <a:noFill/>
                  <a:miter lim="800000"/>
                  <a:headEnd/>
                  <a:tailEnd/>
                </a:ln>
              </p:spPr>
              <p:txBody>
                <a:bodyPr>
                  <a:spAutoFit/>
                </a:bodyPr>
                <a:lstStyle/>
                <a:p>
                  <a:pPr algn="ctr" eaLnBrk="0" hangingPunct="0">
                    <a:defRPr/>
                  </a:pPr>
                  <a:r>
                    <a:rPr lang="en-GB" i="1" noProof="0" dirty="0">
                      <a:solidFill>
                        <a:srgbClr val="4F81BD">
                          <a:lumMod val="50000"/>
                        </a:srgbClr>
                      </a:solidFill>
                      <a:latin typeface="Calibri"/>
                    </a:rPr>
                    <a:t>p</a:t>
                  </a:r>
                  <a:endParaRPr lang="en-GB" i="1" baseline="-25000" noProof="0" dirty="0">
                    <a:solidFill>
                      <a:srgbClr val="4F81BD">
                        <a:lumMod val="50000"/>
                      </a:srgbClr>
                    </a:solidFill>
                    <a:latin typeface="Calibri"/>
                  </a:endParaRPr>
                </a:p>
              </p:txBody>
            </p:sp>
            <p:sp>
              <p:nvSpPr>
                <p:cNvPr id="21" name="pole tekstowe 45"/>
                <p:cNvSpPr txBox="1">
                  <a:spLocks noChangeArrowheads="1"/>
                </p:cNvSpPr>
                <p:nvPr/>
              </p:nvSpPr>
              <p:spPr bwMode="auto">
                <a:xfrm>
                  <a:off x="1691728" y="2420934"/>
                  <a:ext cx="768811" cy="369886"/>
                </a:xfrm>
                <a:prstGeom prst="rect">
                  <a:avLst/>
                </a:prstGeom>
                <a:solidFill>
                  <a:schemeClr val="bg1"/>
                </a:solidFill>
                <a:ln w="9525">
                  <a:noFill/>
                  <a:miter lim="800000"/>
                  <a:headEnd/>
                  <a:tailEnd/>
                </a:ln>
              </p:spPr>
              <p:txBody>
                <a:bodyPr>
                  <a:spAutoFit/>
                </a:bodyPr>
                <a:lstStyle/>
                <a:p>
                  <a:pPr algn="ctr" eaLnBrk="0" hangingPunct="0">
                    <a:defRPr/>
                  </a:pPr>
                  <a:r>
                    <a:rPr lang="en-GB" i="1" noProof="0" dirty="0">
                      <a:solidFill>
                        <a:srgbClr val="4F81BD">
                          <a:lumMod val="50000"/>
                        </a:srgbClr>
                      </a:solidFill>
                      <a:latin typeface="Calibri"/>
                    </a:rPr>
                    <a:t>1-p</a:t>
                  </a:r>
                </a:p>
              </p:txBody>
            </p:sp>
          </p:grpSp>
          <p:sp>
            <p:nvSpPr>
              <p:cNvPr id="15" name="pole tekstowe 14"/>
              <p:cNvSpPr txBox="1"/>
              <p:nvPr/>
            </p:nvSpPr>
            <p:spPr>
              <a:xfrm>
                <a:off x="2843462" y="4292918"/>
                <a:ext cx="576608" cy="369885"/>
              </a:xfrm>
              <a:prstGeom prst="rect">
                <a:avLst/>
              </a:prstGeom>
              <a:solidFill>
                <a:schemeClr val="bg2">
                  <a:lumMod val="50000"/>
                  <a:alpha val="50000"/>
                </a:schemeClr>
              </a:solidFill>
            </p:spPr>
            <p:txBody>
              <a:bodyPr>
                <a:spAutoFit/>
              </a:bodyPr>
              <a:lstStyle/>
              <a:p>
                <a:pPr algn="ctr" eaLnBrk="0" hangingPunct="0">
                  <a:defRPr/>
                </a:pPr>
                <a:r>
                  <a:rPr lang="en-GB" i="1" noProof="0" dirty="0">
                    <a:solidFill>
                      <a:srgbClr val="4F81BD">
                        <a:lumMod val="50000"/>
                      </a:srgbClr>
                    </a:solidFill>
                    <a:latin typeface="Calibri"/>
                  </a:rPr>
                  <a:t>x</a:t>
                </a:r>
                <a:r>
                  <a:rPr lang="en-GB" i="1" baseline="-25000" noProof="0" dirty="0">
                    <a:solidFill>
                      <a:srgbClr val="4F81BD">
                        <a:lumMod val="50000"/>
                      </a:srgbClr>
                    </a:solidFill>
                    <a:latin typeface="Calibri"/>
                  </a:rPr>
                  <a:t>2</a:t>
                </a:r>
              </a:p>
            </p:txBody>
          </p:sp>
        </p:grpSp>
      </p:grpSp>
      <p:grpSp>
        <p:nvGrpSpPr>
          <p:cNvPr id="29" name="Grupa 77"/>
          <p:cNvGrpSpPr>
            <a:grpSpLocks/>
          </p:cNvGrpSpPr>
          <p:nvPr/>
        </p:nvGrpSpPr>
        <p:grpSpPr bwMode="auto">
          <a:xfrm>
            <a:off x="6901755" y="3368842"/>
            <a:ext cx="3314994" cy="2662071"/>
            <a:chOff x="4427984" y="3429000"/>
            <a:chExt cx="2165443" cy="2025516"/>
          </a:xfrm>
        </p:grpSpPr>
        <p:cxnSp>
          <p:nvCxnSpPr>
            <p:cNvPr id="30" name="Łącznik prosty 67"/>
            <p:cNvCxnSpPr>
              <a:stCxn id="42" idx="6"/>
              <a:endCxn id="35" idx="1"/>
            </p:cNvCxnSpPr>
            <p:nvPr/>
          </p:nvCxnSpPr>
          <p:spPr>
            <a:xfrm>
              <a:off x="4554989" y="4436995"/>
              <a:ext cx="1528829" cy="41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upa 45"/>
            <p:cNvGrpSpPr>
              <a:grpSpLocks/>
            </p:cNvGrpSpPr>
            <p:nvPr/>
          </p:nvGrpSpPr>
          <p:grpSpPr bwMode="auto">
            <a:xfrm>
              <a:off x="4427984" y="3429000"/>
              <a:ext cx="2165443" cy="2025516"/>
              <a:chOff x="323528" y="2564904"/>
              <a:chExt cx="2165443" cy="2025516"/>
            </a:xfrm>
          </p:grpSpPr>
          <p:grpSp>
            <p:nvGrpSpPr>
              <p:cNvPr id="32" name="Grupa 23"/>
              <p:cNvGrpSpPr>
                <a:grpSpLocks/>
              </p:cNvGrpSpPr>
              <p:nvPr/>
            </p:nvGrpSpPr>
            <p:grpSpPr bwMode="auto">
              <a:xfrm>
                <a:off x="323528" y="2749558"/>
                <a:ext cx="2165443" cy="1840862"/>
                <a:chOff x="975384" y="3109598"/>
                <a:chExt cx="2450350" cy="1840862"/>
              </a:xfrm>
            </p:grpSpPr>
            <p:grpSp>
              <p:nvGrpSpPr>
                <p:cNvPr id="38" name="Grupa 19"/>
                <p:cNvGrpSpPr>
                  <a:grpSpLocks/>
                </p:cNvGrpSpPr>
                <p:nvPr/>
              </p:nvGrpSpPr>
              <p:grpSpPr bwMode="auto">
                <a:xfrm>
                  <a:off x="975384" y="3109598"/>
                  <a:ext cx="1873692" cy="1656724"/>
                  <a:chOff x="831368" y="1382076"/>
                  <a:chExt cx="1873692" cy="1656724"/>
                </a:xfrm>
              </p:grpSpPr>
              <p:cxnSp>
                <p:nvCxnSpPr>
                  <p:cNvPr id="40" name="Łącznik prosty 58"/>
                  <p:cNvCxnSpPr>
                    <a:stCxn id="42" idx="6"/>
                    <a:endCxn id="36" idx="1"/>
                  </p:cNvCxnSpPr>
                  <p:nvPr/>
                </p:nvCxnSpPr>
                <p:spPr>
                  <a:xfrm flipV="1">
                    <a:off x="975084" y="1381560"/>
                    <a:ext cx="1729976" cy="823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Łącznik prosty 59"/>
                  <p:cNvCxnSpPr>
                    <a:stCxn id="42" idx="6"/>
                    <a:endCxn id="39" idx="1"/>
                  </p:cNvCxnSpPr>
                  <p:nvPr/>
                </p:nvCxnSpPr>
                <p:spPr>
                  <a:xfrm>
                    <a:off x="975084" y="2205417"/>
                    <a:ext cx="1729976" cy="833383"/>
                  </a:xfrm>
                  <a:prstGeom prst="line">
                    <a:avLst/>
                  </a:prstGeom>
                </p:spPr>
                <p:style>
                  <a:lnRef idx="1">
                    <a:schemeClr val="accent1"/>
                  </a:lnRef>
                  <a:fillRef idx="0">
                    <a:schemeClr val="accent1"/>
                  </a:fillRef>
                  <a:effectRef idx="0">
                    <a:schemeClr val="accent1"/>
                  </a:effectRef>
                  <a:fontRef idx="minor">
                    <a:schemeClr val="tx1"/>
                  </a:fontRef>
                </p:style>
              </p:cxnSp>
              <p:sp>
                <p:nvSpPr>
                  <p:cNvPr id="42" name="Elipsa 41"/>
                  <p:cNvSpPr/>
                  <p:nvPr/>
                </p:nvSpPr>
                <p:spPr>
                  <a:xfrm>
                    <a:off x="831368" y="2133985"/>
                    <a:ext cx="143716" cy="144452"/>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i="1" noProof="0" dirty="0">
                      <a:solidFill>
                        <a:srgbClr val="4F81BD">
                          <a:lumMod val="50000"/>
                        </a:srgbClr>
                      </a:solidFill>
                      <a:latin typeface="Calibri"/>
                    </a:endParaRPr>
                  </a:p>
                </p:txBody>
              </p:sp>
              <p:sp>
                <p:nvSpPr>
                  <p:cNvPr id="43" name="pole tekstowe 42"/>
                  <p:cNvSpPr txBox="1">
                    <a:spLocks noChangeArrowheads="1"/>
                  </p:cNvSpPr>
                  <p:nvPr/>
                </p:nvSpPr>
                <p:spPr bwMode="auto">
                  <a:xfrm>
                    <a:off x="1808634" y="1484740"/>
                    <a:ext cx="732949" cy="369863"/>
                  </a:xfrm>
                  <a:prstGeom prst="rect">
                    <a:avLst/>
                  </a:prstGeom>
                  <a:solidFill>
                    <a:schemeClr val="bg1"/>
                  </a:solidFill>
                  <a:ln w="9525">
                    <a:noFill/>
                    <a:miter lim="800000"/>
                    <a:headEnd/>
                    <a:tailEnd/>
                  </a:ln>
                </p:spPr>
                <p:txBody>
                  <a:bodyPr>
                    <a:spAutoFit/>
                  </a:bodyPr>
                  <a:lstStyle/>
                  <a:p>
                    <a:pPr algn="ctr" eaLnBrk="0" hangingPunct="0">
                      <a:defRPr/>
                    </a:pPr>
                    <a:r>
                      <a:rPr lang="en-GB" i="1" noProof="0" dirty="0" err="1">
                        <a:solidFill>
                          <a:srgbClr val="4F81BD">
                            <a:lumMod val="50000"/>
                          </a:srgbClr>
                        </a:solidFill>
                        <a:latin typeface="Calibri"/>
                      </a:rPr>
                      <a:t>qp</a:t>
                    </a:r>
                    <a:endParaRPr lang="en-GB" i="1" noProof="0" dirty="0">
                      <a:solidFill>
                        <a:srgbClr val="4F81BD">
                          <a:lumMod val="50000"/>
                        </a:srgbClr>
                      </a:solidFill>
                      <a:latin typeface="Calibri"/>
                    </a:endParaRPr>
                  </a:p>
                </p:txBody>
              </p:sp>
              <p:sp>
                <p:nvSpPr>
                  <p:cNvPr id="44" name="pole tekstowe 45"/>
                  <p:cNvSpPr txBox="1">
                    <a:spLocks noChangeArrowheads="1"/>
                  </p:cNvSpPr>
                  <p:nvPr/>
                </p:nvSpPr>
                <p:spPr bwMode="auto">
                  <a:xfrm>
                    <a:off x="1645158" y="2637189"/>
                    <a:ext cx="770674" cy="369863"/>
                  </a:xfrm>
                  <a:prstGeom prst="rect">
                    <a:avLst/>
                  </a:prstGeom>
                  <a:solidFill>
                    <a:schemeClr val="bg1"/>
                  </a:solidFill>
                  <a:ln w="9525">
                    <a:noFill/>
                    <a:miter lim="800000"/>
                    <a:headEnd/>
                    <a:tailEnd/>
                  </a:ln>
                </p:spPr>
                <p:txBody>
                  <a:bodyPr>
                    <a:spAutoFit/>
                  </a:bodyPr>
                  <a:lstStyle/>
                  <a:p>
                    <a:pPr algn="ctr" eaLnBrk="0" hangingPunct="0">
                      <a:defRPr/>
                    </a:pPr>
                    <a:r>
                      <a:rPr lang="en-GB" i="1" noProof="0" dirty="0">
                        <a:solidFill>
                          <a:srgbClr val="4F81BD">
                            <a:lumMod val="50000"/>
                          </a:srgbClr>
                        </a:solidFill>
                        <a:latin typeface="Calibri"/>
                      </a:rPr>
                      <a:t>1-q </a:t>
                    </a:r>
                  </a:p>
                </p:txBody>
              </p:sp>
            </p:grpSp>
            <p:sp>
              <p:nvSpPr>
                <p:cNvPr id="39" name="pole tekstowe 38"/>
                <p:cNvSpPr txBox="1"/>
                <p:nvPr/>
              </p:nvSpPr>
              <p:spPr>
                <a:xfrm>
                  <a:off x="2849076" y="4580597"/>
                  <a:ext cx="576658" cy="369863"/>
                </a:xfrm>
                <a:prstGeom prst="rect">
                  <a:avLst/>
                </a:prstGeom>
                <a:solidFill>
                  <a:schemeClr val="bg2">
                    <a:lumMod val="50000"/>
                    <a:alpha val="50000"/>
                  </a:schemeClr>
                </a:solidFill>
              </p:spPr>
              <p:txBody>
                <a:bodyPr>
                  <a:spAutoFit/>
                </a:bodyPr>
                <a:lstStyle/>
                <a:p>
                  <a:pPr algn="ctr" eaLnBrk="0" hangingPunct="0">
                    <a:defRPr/>
                  </a:pPr>
                  <a:r>
                    <a:rPr lang="en-GB" i="1" noProof="0" dirty="0">
                      <a:solidFill>
                        <a:srgbClr val="4F81BD">
                          <a:lumMod val="50000"/>
                        </a:srgbClr>
                      </a:solidFill>
                      <a:latin typeface="Calibri"/>
                    </a:rPr>
                    <a:t>x</a:t>
                  </a:r>
                  <a:r>
                    <a:rPr lang="en-GB" i="1" baseline="-25000" noProof="0" dirty="0">
                      <a:solidFill>
                        <a:srgbClr val="4F81BD">
                          <a:lumMod val="50000"/>
                        </a:srgbClr>
                      </a:solidFill>
                      <a:latin typeface="Calibri"/>
                    </a:rPr>
                    <a:t>3</a:t>
                  </a:r>
                </a:p>
              </p:txBody>
            </p:sp>
          </p:grpSp>
          <p:grpSp>
            <p:nvGrpSpPr>
              <p:cNvPr id="33" name="Grupa 34"/>
              <p:cNvGrpSpPr>
                <a:grpSpLocks/>
              </p:cNvGrpSpPr>
              <p:nvPr/>
            </p:nvGrpSpPr>
            <p:grpSpPr bwMode="auto">
              <a:xfrm>
                <a:off x="1044284" y="2564904"/>
                <a:ext cx="1444687" cy="1233405"/>
                <a:chOff x="-246082" y="3573016"/>
                <a:chExt cx="1634764" cy="1233405"/>
              </a:xfrm>
            </p:grpSpPr>
            <p:grpSp>
              <p:nvGrpSpPr>
                <p:cNvPr id="34" name="Grupa 19"/>
                <p:cNvGrpSpPr>
                  <a:grpSpLocks/>
                </p:cNvGrpSpPr>
                <p:nvPr/>
              </p:nvGrpSpPr>
              <p:grpSpPr bwMode="auto">
                <a:xfrm>
                  <a:off x="-246082" y="3573016"/>
                  <a:ext cx="1634764" cy="1233405"/>
                  <a:chOff x="-390098" y="1845494"/>
                  <a:chExt cx="1634764" cy="1233405"/>
                </a:xfrm>
              </p:grpSpPr>
              <p:sp>
                <p:nvSpPr>
                  <p:cNvPr id="36" name="pole tekstowe 35"/>
                  <p:cNvSpPr txBox="1"/>
                  <p:nvPr/>
                </p:nvSpPr>
                <p:spPr>
                  <a:xfrm>
                    <a:off x="668008" y="1845494"/>
                    <a:ext cx="576658" cy="369862"/>
                  </a:xfrm>
                  <a:prstGeom prst="rect">
                    <a:avLst/>
                  </a:prstGeom>
                  <a:solidFill>
                    <a:schemeClr val="bg2">
                      <a:lumMod val="50000"/>
                      <a:alpha val="50000"/>
                    </a:schemeClr>
                  </a:solidFill>
                </p:spPr>
                <p:txBody>
                  <a:bodyPr>
                    <a:spAutoFit/>
                  </a:bodyPr>
                  <a:lstStyle/>
                  <a:p>
                    <a:pPr algn="ctr" eaLnBrk="0" hangingPunct="0">
                      <a:defRPr/>
                    </a:pPr>
                    <a:r>
                      <a:rPr lang="en-GB" i="1" noProof="0" dirty="0">
                        <a:solidFill>
                          <a:srgbClr val="4F81BD">
                            <a:lumMod val="50000"/>
                          </a:srgbClr>
                        </a:solidFill>
                        <a:latin typeface="Calibri"/>
                      </a:rPr>
                      <a:t>x</a:t>
                    </a:r>
                    <a:r>
                      <a:rPr lang="en-GB" i="1" baseline="-25000" noProof="0" dirty="0">
                        <a:solidFill>
                          <a:srgbClr val="4F81BD">
                            <a:lumMod val="50000"/>
                          </a:srgbClr>
                        </a:solidFill>
                        <a:latin typeface="Calibri"/>
                      </a:rPr>
                      <a:t>1</a:t>
                    </a:r>
                  </a:p>
                </p:txBody>
              </p:sp>
              <p:sp>
                <p:nvSpPr>
                  <p:cNvPr id="37" name="pole tekstowe 45"/>
                  <p:cNvSpPr txBox="1">
                    <a:spLocks noChangeArrowheads="1"/>
                  </p:cNvSpPr>
                  <p:nvPr/>
                </p:nvSpPr>
                <p:spPr bwMode="auto">
                  <a:xfrm>
                    <a:off x="-390098" y="2709037"/>
                    <a:ext cx="977266" cy="369862"/>
                  </a:xfrm>
                  <a:prstGeom prst="rect">
                    <a:avLst/>
                  </a:prstGeom>
                  <a:solidFill>
                    <a:schemeClr val="bg1"/>
                  </a:solidFill>
                  <a:ln w="9525">
                    <a:noFill/>
                    <a:miter lim="800000"/>
                    <a:headEnd/>
                    <a:tailEnd/>
                  </a:ln>
                </p:spPr>
                <p:txBody>
                  <a:bodyPr>
                    <a:spAutoFit/>
                  </a:bodyPr>
                  <a:lstStyle/>
                  <a:p>
                    <a:pPr algn="ctr" eaLnBrk="0" hangingPunct="0">
                      <a:defRPr/>
                    </a:pPr>
                    <a:r>
                      <a:rPr lang="en-GB" i="1" noProof="0" dirty="0">
                        <a:solidFill>
                          <a:srgbClr val="4F81BD">
                            <a:lumMod val="50000"/>
                          </a:srgbClr>
                        </a:solidFill>
                        <a:latin typeface="Calibri"/>
                      </a:rPr>
                      <a:t>q-</a:t>
                    </a:r>
                    <a:r>
                      <a:rPr lang="en-GB" i="1" noProof="0" dirty="0" err="1">
                        <a:solidFill>
                          <a:srgbClr val="4F81BD">
                            <a:lumMod val="50000"/>
                          </a:srgbClr>
                        </a:solidFill>
                        <a:latin typeface="Calibri"/>
                      </a:rPr>
                      <a:t>qp</a:t>
                    </a:r>
                    <a:endParaRPr lang="en-GB" i="1" noProof="0" dirty="0">
                      <a:solidFill>
                        <a:srgbClr val="4F81BD">
                          <a:lumMod val="50000"/>
                        </a:srgbClr>
                      </a:solidFill>
                      <a:latin typeface="Calibri"/>
                    </a:endParaRPr>
                  </a:p>
                </p:txBody>
              </p:sp>
            </p:grpSp>
            <p:sp>
              <p:nvSpPr>
                <p:cNvPr id="35" name="pole tekstowe 34"/>
                <p:cNvSpPr txBox="1"/>
                <p:nvPr/>
              </p:nvSpPr>
              <p:spPr>
                <a:xfrm>
                  <a:off x="812024" y="4436559"/>
                  <a:ext cx="576658" cy="369862"/>
                </a:xfrm>
                <a:prstGeom prst="rect">
                  <a:avLst/>
                </a:prstGeom>
                <a:solidFill>
                  <a:schemeClr val="bg2">
                    <a:lumMod val="50000"/>
                    <a:alpha val="50000"/>
                  </a:schemeClr>
                </a:solidFill>
              </p:spPr>
              <p:txBody>
                <a:bodyPr>
                  <a:spAutoFit/>
                </a:bodyPr>
                <a:lstStyle/>
                <a:p>
                  <a:pPr algn="ctr" eaLnBrk="0" hangingPunct="0">
                    <a:defRPr/>
                  </a:pPr>
                  <a:r>
                    <a:rPr lang="en-GB" i="1" noProof="0" dirty="0">
                      <a:solidFill>
                        <a:srgbClr val="4F81BD">
                          <a:lumMod val="50000"/>
                        </a:srgbClr>
                      </a:solidFill>
                      <a:latin typeface="Calibri"/>
                    </a:rPr>
                    <a:t>x</a:t>
                  </a:r>
                  <a:r>
                    <a:rPr lang="en-GB" i="1" baseline="-25000" noProof="0" dirty="0">
                      <a:solidFill>
                        <a:srgbClr val="4F81BD">
                          <a:lumMod val="50000"/>
                        </a:srgbClr>
                      </a:solidFill>
                      <a:latin typeface="Calibri"/>
                    </a:rPr>
                    <a:t>2</a:t>
                  </a:r>
                </a:p>
              </p:txBody>
            </p:sp>
          </p:grpSp>
        </p:grpSp>
      </p:grpSp>
    </p:spTree>
    <p:extLst>
      <p:ext uri="{BB962C8B-B14F-4D97-AF65-F5344CB8AC3E}">
        <p14:creationId xmlns:p14="http://schemas.microsoft.com/office/powerpoint/2010/main" val="1792497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lottery</a:t>
            </a:r>
          </a:p>
        </p:txBody>
      </p:sp>
      <p:sp>
        <p:nvSpPr>
          <p:cNvPr id="7" name="Prostokąt 6"/>
          <p:cNvSpPr/>
          <p:nvPr/>
        </p:nvSpPr>
        <p:spPr>
          <a:xfrm>
            <a:off x="134754" y="1340768"/>
            <a:ext cx="11569566" cy="3970318"/>
          </a:xfrm>
          <a:prstGeom prst="rect">
            <a:avLst/>
          </a:prstGeom>
        </p:spPr>
        <p:txBody>
          <a:bodyPr wrap="square">
            <a:spAutoFit/>
          </a:bodyPr>
          <a:lstStyle/>
          <a:p>
            <a:r>
              <a:rPr lang="en-GB" sz="3600" b="1" noProof="0" dirty="0">
                <a:solidFill>
                  <a:srgbClr val="4BACC6">
                    <a:lumMod val="50000"/>
                  </a:srgbClr>
                </a:solidFill>
                <a:latin typeface="Calibri"/>
              </a:rPr>
              <a:t>The way the lottery is presented does not affect the choice.</a:t>
            </a:r>
          </a:p>
          <a:p>
            <a:endParaRPr lang="en-GB" sz="3600" b="1" noProof="0" dirty="0">
              <a:solidFill>
                <a:srgbClr val="4BACC6">
                  <a:lumMod val="50000"/>
                </a:srgbClr>
              </a:solidFill>
              <a:latin typeface="Calibri"/>
            </a:endParaRPr>
          </a:p>
          <a:p>
            <a:r>
              <a:rPr lang="en-GB" sz="3600" b="1" noProof="0" dirty="0">
                <a:solidFill>
                  <a:srgbClr val="4BACC6">
                    <a:lumMod val="50000"/>
                  </a:srgbClr>
                </a:solidFill>
                <a:latin typeface="Calibri"/>
              </a:rPr>
              <a:t>The player has full information and ability to calculate every statistics which characterize the lottery. </a:t>
            </a:r>
          </a:p>
          <a:p>
            <a:endParaRPr lang="en-GB" sz="3600" b="1" noProof="0" dirty="0">
              <a:solidFill>
                <a:srgbClr val="4BACC6">
                  <a:lumMod val="50000"/>
                </a:srgbClr>
              </a:solidFill>
              <a:latin typeface="Calibri"/>
            </a:endParaRPr>
          </a:p>
          <a:p>
            <a:r>
              <a:rPr lang="en-GB" sz="3600" b="1" noProof="0" dirty="0">
                <a:solidFill>
                  <a:srgbClr val="4BACC6">
                    <a:lumMod val="50000"/>
                  </a:srgbClr>
                </a:solidFill>
                <a:latin typeface="Calibri"/>
              </a:rPr>
              <a:t>[Try to calculate an expected value and variance, at once for each lottery :)]</a:t>
            </a:r>
            <a:endParaRPr lang="en-GB" sz="2800" b="1" noProof="0" dirty="0">
              <a:solidFill>
                <a:srgbClr val="4BACC6">
                  <a:lumMod val="50000"/>
                </a:srgbClr>
              </a:solidFill>
              <a:latin typeface="Calibri"/>
            </a:endParaRPr>
          </a:p>
        </p:txBody>
      </p:sp>
      <p:graphicFrame>
        <p:nvGraphicFramePr>
          <p:cNvPr id="3" name="Obiekt 2"/>
          <p:cNvGraphicFramePr>
            <a:graphicFrameLocks noChangeAspect="1"/>
          </p:cNvGraphicFramePr>
          <p:nvPr>
            <p:extLst>
              <p:ext uri="{D42A27DB-BD31-4B8C-83A1-F6EECF244321}">
                <p14:modId xmlns:p14="http://schemas.microsoft.com/office/powerpoint/2010/main" val="3836958210"/>
              </p:ext>
            </p:extLst>
          </p:nvPr>
        </p:nvGraphicFramePr>
        <p:xfrm>
          <a:off x="3650268" y="4918510"/>
          <a:ext cx="2991475" cy="1320218"/>
        </p:xfrm>
        <a:graphic>
          <a:graphicData uri="http://schemas.openxmlformats.org/presentationml/2006/ole">
            <mc:AlternateContent xmlns:mc="http://schemas.openxmlformats.org/markup-compatibility/2006">
              <mc:Choice xmlns:v="urn:schemas-microsoft-com:vml" Requires="v">
                <p:oleObj name="Równanie" r:id="rId2" imgW="977900" imgH="431800" progId="Equation.3">
                  <p:embed/>
                </p:oleObj>
              </mc:Choice>
              <mc:Fallback>
                <p:oleObj name="Równanie" r:id="rId2" imgW="977900" imgH="431800" progId="Equation.3">
                  <p:embed/>
                  <p:pic>
                    <p:nvPicPr>
                      <p:cNvPr id="3" name="Obiek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268" y="4918510"/>
                        <a:ext cx="2991475" cy="1320218"/>
                      </a:xfrm>
                      <a:prstGeom prst="rect">
                        <a:avLst/>
                      </a:prstGeom>
                      <a:noFill/>
                      <a:ln>
                        <a:noFill/>
                      </a:ln>
                    </p:spPr>
                  </p:pic>
                </p:oleObj>
              </mc:Fallback>
            </mc:AlternateContent>
          </a:graphicData>
        </a:graphic>
      </p:graphicFrame>
      <p:graphicFrame>
        <p:nvGraphicFramePr>
          <p:cNvPr id="4" name="Obiekt 3"/>
          <p:cNvGraphicFramePr>
            <a:graphicFrameLocks noChangeAspect="1"/>
          </p:cNvGraphicFramePr>
          <p:nvPr>
            <p:extLst>
              <p:ext uri="{D42A27DB-BD31-4B8C-83A1-F6EECF244321}">
                <p14:modId xmlns:p14="http://schemas.microsoft.com/office/powerpoint/2010/main" val="816207400"/>
              </p:ext>
            </p:extLst>
          </p:nvPr>
        </p:nvGraphicFramePr>
        <p:xfrm>
          <a:off x="6888087" y="4958968"/>
          <a:ext cx="4892319" cy="1279760"/>
        </p:xfrm>
        <a:graphic>
          <a:graphicData uri="http://schemas.openxmlformats.org/presentationml/2006/ole">
            <mc:AlternateContent xmlns:mc="http://schemas.openxmlformats.org/markup-compatibility/2006">
              <mc:Choice xmlns:v="urn:schemas-microsoft-com:vml" Requires="v">
                <p:oleObj name="Równanie" r:id="rId4" imgW="1651000" imgH="431800" progId="Equation.3">
                  <p:embed/>
                </p:oleObj>
              </mc:Choice>
              <mc:Fallback>
                <p:oleObj name="Równanie" r:id="rId4" imgW="1651000" imgH="431800" progId="Equation.3">
                  <p:embed/>
                  <p:pic>
                    <p:nvPicPr>
                      <p:cNvPr id="4" name="Obiek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087" y="4958968"/>
                        <a:ext cx="4892319" cy="127976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82420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281836"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Task: Reduction of Compound Lotteries</a:t>
            </a:r>
          </a:p>
        </p:txBody>
      </p:sp>
      <p:grpSp>
        <p:nvGrpSpPr>
          <p:cNvPr id="31" name="Grupa 45"/>
          <p:cNvGrpSpPr>
            <a:grpSpLocks/>
          </p:cNvGrpSpPr>
          <p:nvPr/>
        </p:nvGrpSpPr>
        <p:grpSpPr bwMode="auto">
          <a:xfrm>
            <a:off x="7104113" y="4090840"/>
            <a:ext cx="2978555" cy="2119301"/>
            <a:chOff x="188634" y="2563030"/>
            <a:chExt cx="2978683" cy="2119161"/>
          </a:xfrm>
        </p:grpSpPr>
        <p:grpSp>
          <p:nvGrpSpPr>
            <p:cNvPr id="32" name="Grupa 23"/>
            <p:cNvGrpSpPr>
              <a:grpSpLocks/>
            </p:cNvGrpSpPr>
            <p:nvPr/>
          </p:nvGrpSpPr>
          <p:grpSpPr bwMode="auto">
            <a:xfrm>
              <a:off x="188634" y="2793847"/>
              <a:ext cx="2943946" cy="1888344"/>
              <a:chOff x="822742" y="3153887"/>
              <a:chExt cx="3331281" cy="1888344"/>
            </a:xfrm>
          </p:grpSpPr>
          <p:grpSp>
            <p:nvGrpSpPr>
              <p:cNvPr id="38" name="Grupa 19"/>
              <p:cNvGrpSpPr>
                <a:grpSpLocks/>
              </p:cNvGrpSpPr>
              <p:nvPr/>
            </p:nvGrpSpPr>
            <p:grpSpPr bwMode="auto">
              <a:xfrm>
                <a:off x="822742" y="3153887"/>
                <a:ext cx="2065641" cy="1677535"/>
                <a:chOff x="678726" y="1426365"/>
                <a:chExt cx="2065641" cy="1677535"/>
              </a:xfrm>
            </p:grpSpPr>
            <p:cxnSp>
              <p:nvCxnSpPr>
                <p:cNvPr id="40" name="Łącznik prosty 58"/>
                <p:cNvCxnSpPr>
                  <a:stCxn id="42" idx="6"/>
                  <a:endCxn id="36" idx="1"/>
                </p:cNvCxnSpPr>
                <p:nvPr/>
              </p:nvCxnSpPr>
              <p:spPr>
                <a:xfrm flipV="1">
                  <a:off x="1330611" y="1426365"/>
                  <a:ext cx="1413756" cy="1021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Łącznik prosty 59"/>
                <p:cNvCxnSpPr>
                  <a:stCxn id="42" idx="6"/>
                  <a:endCxn id="39" idx="1"/>
                </p:cNvCxnSpPr>
                <p:nvPr/>
              </p:nvCxnSpPr>
              <p:spPr>
                <a:xfrm>
                  <a:off x="1330611" y="2448223"/>
                  <a:ext cx="1374449" cy="635669"/>
                </a:xfrm>
                <a:prstGeom prst="line">
                  <a:avLst/>
                </a:prstGeom>
              </p:spPr>
              <p:style>
                <a:lnRef idx="1">
                  <a:schemeClr val="accent1"/>
                </a:lnRef>
                <a:fillRef idx="0">
                  <a:schemeClr val="accent1"/>
                </a:fillRef>
                <a:effectRef idx="0">
                  <a:schemeClr val="accent1"/>
                </a:effectRef>
                <a:fontRef idx="minor">
                  <a:schemeClr val="tx1"/>
                </a:fontRef>
              </p:style>
            </p:cxnSp>
            <p:sp>
              <p:nvSpPr>
                <p:cNvPr id="42" name="Elipsa 41"/>
                <p:cNvSpPr/>
                <p:nvPr/>
              </p:nvSpPr>
              <p:spPr>
                <a:xfrm>
                  <a:off x="678726" y="2133985"/>
                  <a:ext cx="651885" cy="62847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2400" b="1" i="1" noProof="0" dirty="0">
                      <a:solidFill>
                        <a:srgbClr val="4F81BD">
                          <a:lumMod val="50000"/>
                        </a:srgbClr>
                      </a:solidFill>
                      <a:latin typeface="Calibri"/>
                    </a:rPr>
                    <a:t>B</a:t>
                  </a:r>
                </a:p>
              </p:txBody>
            </p:sp>
            <p:sp>
              <p:nvSpPr>
                <p:cNvPr id="43" name="pole tekstowe 42"/>
                <p:cNvSpPr txBox="1">
                  <a:spLocks noChangeArrowheads="1"/>
                </p:cNvSpPr>
                <p:nvPr/>
              </p:nvSpPr>
              <p:spPr bwMode="auto">
                <a:xfrm>
                  <a:off x="1808634" y="1484740"/>
                  <a:ext cx="732949" cy="461634"/>
                </a:xfrm>
                <a:prstGeom prst="rect">
                  <a:avLst/>
                </a:prstGeom>
                <a:solidFill>
                  <a:schemeClr val="bg1"/>
                </a:solidFill>
                <a:ln w="9525">
                  <a:noFill/>
                  <a:miter lim="800000"/>
                  <a:headEnd/>
                  <a:tailEnd/>
                </a:ln>
              </p:spPr>
              <p:txBody>
                <a:bodyPr>
                  <a:spAutoFit/>
                </a:bodyPr>
                <a:lstStyle/>
                <a:p>
                  <a:pPr algn="ctr" eaLnBrk="0" hangingPunct="0">
                    <a:defRPr/>
                  </a:pPr>
                  <a:r>
                    <a:rPr lang="en-GB" sz="2400" b="1" i="1" noProof="0" dirty="0">
                      <a:solidFill>
                        <a:srgbClr val="4F81BD">
                          <a:lumMod val="50000"/>
                        </a:srgbClr>
                      </a:solidFill>
                      <a:latin typeface="Calibri"/>
                    </a:rPr>
                    <a:t>0.4</a:t>
                  </a:r>
                </a:p>
              </p:txBody>
            </p:sp>
            <p:sp>
              <p:nvSpPr>
                <p:cNvPr id="44" name="pole tekstowe 45"/>
                <p:cNvSpPr txBox="1">
                  <a:spLocks noChangeArrowheads="1"/>
                </p:cNvSpPr>
                <p:nvPr/>
              </p:nvSpPr>
              <p:spPr bwMode="auto">
                <a:xfrm>
                  <a:off x="1745638" y="2642266"/>
                  <a:ext cx="770674" cy="461634"/>
                </a:xfrm>
                <a:prstGeom prst="rect">
                  <a:avLst/>
                </a:prstGeom>
                <a:solidFill>
                  <a:schemeClr val="bg1"/>
                </a:solidFill>
                <a:ln w="9525">
                  <a:noFill/>
                  <a:miter lim="800000"/>
                  <a:headEnd/>
                  <a:tailEnd/>
                </a:ln>
              </p:spPr>
              <p:txBody>
                <a:bodyPr>
                  <a:spAutoFit/>
                </a:bodyPr>
                <a:lstStyle/>
                <a:p>
                  <a:pPr algn="ctr" eaLnBrk="0" hangingPunct="0">
                    <a:defRPr/>
                  </a:pPr>
                  <a:r>
                    <a:rPr lang="en-GB" sz="2400" b="1" i="1" noProof="0" dirty="0">
                      <a:solidFill>
                        <a:srgbClr val="4F81BD">
                          <a:lumMod val="50000"/>
                        </a:srgbClr>
                      </a:solidFill>
                      <a:latin typeface="Calibri"/>
                    </a:rPr>
                    <a:t>0.6 </a:t>
                  </a:r>
                </a:p>
              </p:txBody>
            </p:sp>
          </p:grpSp>
          <p:sp>
            <p:nvSpPr>
              <p:cNvPr id="39" name="pole tekstowe 38"/>
              <p:cNvSpPr txBox="1"/>
              <p:nvPr/>
            </p:nvSpPr>
            <p:spPr>
              <a:xfrm>
                <a:off x="2849076" y="4580597"/>
                <a:ext cx="1304947" cy="461634"/>
              </a:xfrm>
              <a:prstGeom prst="rect">
                <a:avLst/>
              </a:prstGeom>
              <a:solidFill>
                <a:schemeClr val="bg2">
                  <a:lumMod val="50000"/>
                  <a:alpha val="50000"/>
                </a:schemeClr>
              </a:solidFill>
            </p:spPr>
            <p:txBody>
              <a:bodyPr wrap="square">
                <a:spAutoFit/>
              </a:bodyPr>
              <a:lstStyle/>
              <a:p>
                <a:pPr algn="ctr" eaLnBrk="0" hangingPunct="0">
                  <a:defRPr/>
                </a:pPr>
                <a:r>
                  <a:rPr lang="en-GB" sz="2400" b="1" i="1" noProof="0" dirty="0">
                    <a:solidFill>
                      <a:srgbClr val="4F81BD">
                        <a:lumMod val="50000"/>
                      </a:srgbClr>
                    </a:solidFill>
                    <a:latin typeface="Calibri"/>
                  </a:rPr>
                  <a:t>350</a:t>
                </a:r>
                <a:endParaRPr lang="en-GB" sz="2400" b="1" i="1" baseline="-25000" noProof="0" dirty="0">
                  <a:solidFill>
                    <a:srgbClr val="4F81BD">
                      <a:lumMod val="50000"/>
                    </a:srgbClr>
                  </a:solidFill>
                  <a:latin typeface="Calibri"/>
                </a:endParaRPr>
              </a:p>
            </p:txBody>
          </p:sp>
        </p:grpSp>
        <p:sp>
          <p:nvSpPr>
            <p:cNvPr id="36" name="pole tekstowe 35"/>
            <p:cNvSpPr txBox="1"/>
            <p:nvPr/>
          </p:nvSpPr>
          <p:spPr bwMode="auto">
            <a:xfrm>
              <a:off x="2014098" y="2563030"/>
              <a:ext cx="1153219" cy="461634"/>
            </a:xfrm>
            <a:prstGeom prst="rect">
              <a:avLst/>
            </a:prstGeom>
            <a:solidFill>
              <a:schemeClr val="bg2">
                <a:lumMod val="50000"/>
                <a:alpha val="50000"/>
              </a:schemeClr>
            </a:solidFill>
          </p:spPr>
          <p:txBody>
            <a:bodyPr wrap="square">
              <a:spAutoFit/>
            </a:bodyPr>
            <a:lstStyle/>
            <a:p>
              <a:pPr algn="ctr" eaLnBrk="0" hangingPunct="0">
                <a:defRPr/>
              </a:pPr>
              <a:r>
                <a:rPr lang="en-GB" sz="2400" b="1" i="1" noProof="0" dirty="0">
                  <a:solidFill>
                    <a:srgbClr val="4F81BD">
                      <a:lumMod val="50000"/>
                    </a:srgbClr>
                  </a:solidFill>
                  <a:latin typeface="Calibri"/>
                </a:rPr>
                <a:t>300</a:t>
              </a:r>
              <a:endParaRPr lang="en-GB" sz="2400" b="1" i="1" baseline="-25000" noProof="0" dirty="0">
                <a:solidFill>
                  <a:srgbClr val="4F81BD">
                    <a:lumMod val="50000"/>
                  </a:srgbClr>
                </a:solidFill>
                <a:latin typeface="Calibri"/>
              </a:endParaRPr>
            </a:p>
          </p:txBody>
        </p:sp>
      </p:grpSp>
      <p:grpSp>
        <p:nvGrpSpPr>
          <p:cNvPr id="56" name="Grupa 44"/>
          <p:cNvGrpSpPr>
            <a:grpSpLocks/>
          </p:cNvGrpSpPr>
          <p:nvPr/>
        </p:nvGrpSpPr>
        <p:grpSpPr bwMode="auto">
          <a:xfrm>
            <a:off x="1967370" y="2617563"/>
            <a:ext cx="4632687" cy="2336219"/>
            <a:chOff x="323528" y="2060848"/>
            <a:chExt cx="4200664" cy="2258447"/>
          </a:xfrm>
        </p:grpSpPr>
        <p:grpSp>
          <p:nvGrpSpPr>
            <p:cNvPr id="57" name="Grupa 23"/>
            <p:cNvGrpSpPr>
              <a:grpSpLocks/>
            </p:cNvGrpSpPr>
            <p:nvPr/>
          </p:nvGrpSpPr>
          <p:grpSpPr bwMode="auto">
            <a:xfrm>
              <a:off x="323528" y="2925238"/>
              <a:ext cx="2900234" cy="1394057"/>
              <a:chOff x="975384" y="3285278"/>
              <a:chExt cx="3281816" cy="1394057"/>
            </a:xfrm>
          </p:grpSpPr>
          <p:grpSp>
            <p:nvGrpSpPr>
              <p:cNvPr id="67" name="Grupa 19"/>
              <p:cNvGrpSpPr>
                <a:grpSpLocks/>
              </p:cNvGrpSpPr>
              <p:nvPr/>
            </p:nvGrpSpPr>
            <p:grpSpPr bwMode="auto">
              <a:xfrm>
                <a:off x="975384" y="3285278"/>
                <a:ext cx="2036991" cy="1249593"/>
                <a:chOff x="831368" y="1557756"/>
                <a:chExt cx="2036991" cy="1249593"/>
              </a:xfrm>
            </p:grpSpPr>
            <p:cxnSp>
              <p:nvCxnSpPr>
                <p:cNvPr id="69" name="Łącznik prosty 26"/>
                <p:cNvCxnSpPr>
                  <a:stCxn id="71" idx="6"/>
                  <a:endCxn id="63" idx="2"/>
                </p:cNvCxnSpPr>
                <p:nvPr/>
              </p:nvCxnSpPr>
              <p:spPr>
                <a:xfrm flipV="1">
                  <a:off x="1457787" y="1557756"/>
                  <a:ext cx="1410572" cy="688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Łącznik prosty 27"/>
                <p:cNvCxnSpPr>
                  <a:stCxn id="71" idx="6"/>
                  <a:endCxn id="68" idx="1"/>
                </p:cNvCxnSpPr>
                <p:nvPr/>
              </p:nvCxnSpPr>
              <p:spPr>
                <a:xfrm>
                  <a:off x="1457787" y="2245936"/>
                  <a:ext cx="1241720" cy="512482"/>
                </a:xfrm>
                <a:prstGeom prst="line">
                  <a:avLst/>
                </a:prstGeom>
              </p:spPr>
              <p:style>
                <a:lnRef idx="1">
                  <a:schemeClr val="accent1"/>
                </a:lnRef>
                <a:fillRef idx="0">
                  <a:schemeClr val="accent1"/>
                </a:fillRef>
                <a:effectRef idx="0">
                  <a:schemeClr val="accent1"/>
                </a:effectRef>
                <a:fontRef idx="minor">
                  <a:schemeClr val="tx1"/>
                </a:fontRef>
              </p:style>
            </p:cxnSp>
            <p:sp>
              <p:nvSpPr>
                <p:cNvPr id="71" name="Elipsa 70"/>
                <p:cNvSpPr/>
                <p:nvPr/>
              </p:nvSpPr>
              <p:spPr>
                <a:xfrm>
                  <a:off x="831368" y="1917325"/>
                  <a:ext cx="626419" cy="65722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2000" b="1" i="1" noProof="0" dirty="0">
                      <a:solidFill>
                        <a:srgbClr val="4F81BD">
                          <a:lumMod val="50000"/>
                        </a:srgbClr>
                      </a:solidFill>
                      <a:latin typeface="Calibri"/>
                    </a:rPr>
                    <a:t>A</a:t>
                  </a:r>
                </a:p>
              </p:txBody>
            </p:sp>
            <p:sp>
              <p:nvSpPr>
                <p:cNvPr id="72" name="pole tekstowe 42"/>
                <p:cNvSpPr txBox="1">
                  <a:spLocks noChangeArrowheads="1"/>
                </p:cNvSpPr>
                <p:nvPr/>
              </p:nvSpPr>
              <p:spPr bwMode="auto">
                <a:xfrm>
                  <a:off x="1891178" y="1628400"/>
                  <a:ext cx="574812" cy="386790"/>
                </a:xfrm>
                <a:prstGeom prst="rect">
                  <a:avLst/>
                </a:prstGeom>
                <a:solidFill>
                  <a:schemeClr val="bg1"/>
                </a:solidFill>
                <a:ln w="9525">
                  <a:noFill/>
                  <a:miter lim="800000"/>
                  <a:headEnd/>
                  <a:tailEnd/>
                </a:ln>
              </p:spPr>
              <p:txBody>
                <a:bodyPr>
                  <a:spAutoFit/>
                </a:bodyPr>
                <a:lstStyle/>
                <a:p>
                  <a:pPr algn="ctr" eaLnBrk="0" hangingPunct="0">
                    <a:defRPr/>
                  </a:pPr>
                  <a:r>
                    <a:rPr lang="en-GB" sz="2000" b="1" i="1" noProof="0" dirty="0">
                      <a:solidFill>
                        <a:srgbClr val="4F81BD">
                          <a:lumMod val="50000"/>
                        </a:srgbClr>
                      </a:solidFill>
                      <a:latin typeface="Calibri"/>
                    </a:rPr>
                    <a:t>0.5</a:t>
                  </a:r>
                </a:p>
              </p:txBody>
            </p:sp>
            <p:sp>
              <p:nvSpPr>
                <p:cNvPr id="73" name="pole tekstowe 45"/>
                <p:cNvSpPr txBox="1">
                  <a:spLocks noChangeArrowheads="1"/>
                </p:cNvSpPr>
                <p:nvPr/>
              </p:nvSpPr>
              <p:spPr bwMode="auto">
                <a:xfrm>
                  <a:off x="1691790" y="2420559"/>
                  <a:ext cx="768812" cy="386790"/>
                </a:xfrm>
                <a:prstGeom prst="rect">
                  <a:avLst/>
                </a:prstGeom>
                <a:solidFill>
                  <a:schemeClr val="bg1"/>
                </a:solidFill>
                <a:ln w="9525">
                  <a:noFill/>
                  <a:miter lim="800000"/>
                  <a:headEnd/>
                  <a:tailEnd/>
                </a:ln>
              </p:spPr>
              <p:txBody>
                <a:bodyPr>
                  <a:spAutoFit/>
                </a:bodyPr>
                <a:lstStyle/>
                <a:p>
                  <a:pPr algn="ctr" eaLnBrk="0" hangingPunct="0">
                    <a:defRPr/>
                  </a:pPr>
                  <a:r>
                    <a:rPr lang="en-GB" sz="2000" b="1" i="1" noProof="0" dirty="0">
                      <a:solidFill>
                        <a:srgbClr val="4F81BD">
                          <a:lumMod val="50000"/>
                        </a:srgbClr>
                      </a:solidFill>
                      <a:latin typeface="Calibri"/>
                    </a:rPr>
                    <a:t>0.5 </a:t>
                  </a:r>
                </a:p>
              </p:txBody>
            </p:sp>
          </p:grpSp>
          <p:sp>
            <p:nvSpPr>
              <p:cNvPr id="68" name="pole tekstowe 67"/>
              <p:cNvSpPr txBox="1"/>
              <p:nvPr/>
            </p:nvSpPr>
            <p:spPr>
              <a:xfrm>
                <a:off x="2843523" y="4292544"/>
                <a:ext cx="1413677" cy="386791"/>
              </a:xfrm>
              <a:prstGeom prst="rect">
                <a:avLst/>
              </a:prstGeom>
              <a:solidFill>
                <a:schemeClr val="bg2">
                  <a:lumMod val="50000"/>
                  <a:alpha val="50000"/>
                </a:schemeClr>
              </a:solidFill>
            </p:spPr>
            <p:txBody>
              <a:bodyPr wrap="square">
                <a:spAutoFit/>
              </a:bodyPr>
              <a:lstStyle/>
              <a:p>
                <a:pPr algn="ctr" eaLnBrk="0" hangingPunct="0">
                  <a:defRPr/>
                </a:pPr>
                <a:r>
                  <a:rPr lang="en-GB" sz="2000" b="1" i="1" noProof="0" dirty="0">
                    <a:solidFill>
                      <a:srgbClr val="4F81BD">
                        <a:lumMod val="50000"/>
                      </a:srgbClr>
                    </a:solidFill>
                    <a:latin typeface="Calibri"/>
                  </a:rPr>
                  <a:t>100</a:t>
                </a:r>
              </a:p>
            </p:txBody>
          </p:sp>
        </p:grpSp>
        <p:grpSp>
          <p:nvGrpSpPr>
            <p:cNvPr id="58" name="Grupa 34"/>
            <p:cNvGrpSpPr>
              <a:grpSpLocks/>
            </p:cNvGrpSpPr>
            <p:nvPr/>
          </p:nvGrpSpPr>
          <p:grpSpPr bwMode="auto">
            <a:xfrm>
              <a:off x="2123674" y="2060848"/>
              <a:ext cx="2400518" cy="1610749"/>
              <a:chOff x="975323" y="3068960"/>
              <a:chExt cx="2716353" cy="1610749"/>
            </a:xfrm>
          </p:grpSpPr>
          <p:grpSp>
            <p:nvGrpSpPr>
              <p:cNvPr id="59" name="Grupa 19"/>
              <p:cNvGrpSpPr>
                <a:grpSpLocks/>
              </p:cNvGrpSpPr>
              <p:nvPr/>
            </p:nvGrpSpPr>
            <p:grpSpPr bwMode="auto">
              <a:xfrm>
                <a:off x="975323" y="3068960"/>
                <a:ext cx="2716353" cy="1466287"/>
                <a:chOff x="831307" y="1341438"/>
                <a:chExt cx="2716353" cy="1466287"/>
              </a:xfrm>
            </p:grpSpPr>
            <p:cxnSp>
              <p:nvCxnSpPr>
                <p:cNvPr id="61" name="Łącznik prosty 37"/>
                <p:cNvCxnSpPr>
                  <a:stCxn id="63" idx="7"/>
                  <a:endCxn id="64" idx="1"/>
                </p:cNvCxnSpPr>
                <p:nvPr/>
              </p:nvCxnSpPr>
              <p:spPr>
                <a:xfrm flipV="1">
                  <a:off x="953964" y="1534833"/>
                  <a:ext cx="1673629" cy="619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Łącznik prosty 38"/>
                <p:cNvCxnSpPr>
                  <a:stCxn id="63" idx="6"/>
                  <a:endCxn id="60" idx="1"/>
                </p:cNvCxnSpPr>
                <p:nvPr/>
              </p:nvCxnSpPr>
              <p:spPr>
                <a:xfrm>
                  <a:off x="975010" y="2205829"/>
                  <a:ext cx="1724436" cy="552963"/>
                </a:xfrm>
                <a:prstGeom prst="line">
                  <a:avLst/>
                </a:prstGeom>
              </p:spPr>
              <p:style>
                <a:lnRef idx="1">
                  <a:schemeClr val="accent1"/>
                </a:lnRef>
                <a:fillRef idx="0">
                  <a:schemeClr val="accent1"/>
                </a:fillRef>
                <a:effectRef idx="0">
                  <a:schemeClr val="accent1"/>
                </a:effectRef>
                <a:fontRef idx="minor">
                  <a:schemeClr val="tx1"/>
                </a:fontRef>
              </p:style>
            </p:cxnSp>
            <p:sp>
              <p:nvSpPr>
                <p:cNvPr id="63" name="Elipsa 62"/>
                <p:cNvSpPr/>
                <p:nvPr/>
              </p:nvSpPr>
              <p:spPr>
                <a:xfrm>
                  <a:off x="831307" y="2133598"/>
                  <a:ext cx="143703" cy="14446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sz="2000" b="1" i="1" noProof="0" dirty="0">
                    <a:solidFill>
                      <a:srgbClr val="4F81BD">
                        <a:lumMod val="50000"/>
                      </a:srgbClr>
                    </a:solidFill>
                    <a:latin typeface="Calibri"/>
                  </a:endParaRPr>
                </a:p>
              </p:txBody>
            </p:sp>
            <p:sp>
              <p:nvSpPr>
                <p:cNvPr id="64" name="pole tekstowe 63"/>
                <p:cNvSpPr txBox="1"/>
                <p:nvPr/>
              </p:nvSpPr>
              <p:spPr>
                <a:xfrm>
                  <a:off x="2627594" y="1341438"/>
                  <a:ext cx="920066" cy="386791"/>
                </a:xfrm>
                <a:prstGeom prst="rect">
                  <a:avLst/>
                </a:prstGeom>
                <a:solidFill>
                  <a:schemeClr val="bg2">
                    <a:lumMod val="50000"/>
                    <a:alpha val="50000"/>
                  </a:schemeClr>
                </a:solidFill>
              </p:spPr>
              <p:txBody>
                <a:bodyPr wrap="square">
                  <a:spAutoFit/>
                </a:bodyPr>
                <a:lstStyle/>
                <a:p>
                  <a:pPr algn="ctr" eaLnBrk="0" hangingPunct="0">
                    <a:defRPr/>
                  </a:pPr>
                  <a:r>
                    <a:rPr lang="en-GB" sz="2000" b="1" i="1" noProof="0" dirty="0">
                      <a:solidFill>
                        <a:srgbClr val="4F81BD">
                          <a:lumMod val="50000"/>
                        </a:srgbClr>
                      </a:solidFill>
                      <a:latin typeface="Calibri"/>
                    </a:rPr>
                    <a:t>1000</a:t>
                  </a:r>
                </a:p>
              </p:txBody>
            </p:sp>
            <p:sp>
              <p:nvSpPr>
                <p:cNvPr id="65" name="pole tekstowe 42"/>
                <p:cNvSpPr txBox="1">
                  <a:spLocks noChangeArrowheads="1"/>
                </p:cNvSpPr>
                <p:nvPr/>
              </p:nvSpPr>
              <p:spPr bwMode="auto">
                <a:xfrm>
                  <a:off x="1691728" y="1485900"/>
                  <a:ext cx="687979" cy="386791"/>
                </a:xfrm>
                <a:prstGeom prst="rect">
                  <a:avLst/>
                </a:prstGeom>
                <a:solidFill>
                  <a:schemeClr val="bg1"/>
                </a:solidFill>
                <a:ln w="9525">
                  <a:noFill/>
                  <a:miter lim="800000"/>
                  <a:headEnd/>
                  <a:tailEnd/>
                </a:ln>
              </p:spPr>
              <p:txBody>
                <a:bodyPr>
                  <a:spAutoFit/>
                </a:bodyPr>
                <a:lstStyle/>
                <a:p>
                  <a:pPr algn="ctr" eaLnBrk="0" hangingPunct="0">
                    <a:defRPr/>
                  </a:pPr>
                  <a:r>
                    <a:rPr lang="en-GB" sz="2000" b="1" i="1" noProof="0" dirty="0">
                      <a:solidFill>
                        <a:srgbClr val="4F81BD">
                          <a:lumMod val="50000"/>
                        </a:srgbClr>
                      </a:solidFill>
                      <a:latin typeface="Calibri"/>
                    </a:rPr>
                    <a:t>0.2</a:t>
                  </a:r>
                  <a:endParaRPr lang="en-GB" sz="2000" b="1" i="1" baseline="-25000" noProof="0" dirty="0">
                    <a:solidFill>
                      <a:srgbClr val="4F81BD">
                        <a:lumMod val="50000"/>
                      </a:srgbClr>
                    </a:solidFill>
                    <a:latin typeface="Calibri"/>
                  </a:endParaRPr>
                </a:p>
              </p:txBody>
            </p:sp>
            <p:sp>
              <p:nvSpPr>
                <p:cNvPr id="66" name="pole tekstowe 45"/>
                <p:cNvSpPr txBox="1">
                  <a:spLocks noChangeArrowheads="1"/>
                </p:cNvSpPr>
                <p:nvPr/>
              </p:nvSpPr>
              <p:spPr bwMode="auto">
                <a:xfrm>
                  <a:off x="1691728" y="2420934"/>
                  <a:ext cx="768811" cy="386791"/>
                </a:xfrm>
                <a:prstGeom prst="rect">
                  <a:avLst/>
                </a:prstGeom>
                <a:solidFill>
                  <a:schemeClr val="bg1"/>
                </a:solidFill>
                <a:ln w="9525">
                  <a:noFill/>
                  <a:miter lim="800000"/>
                  <a:headEnd/>
                  <a:tailEnd/>
                </a:ln>
              </p:spPr>
              <p:txBody>
                <a:bodyPr>
                  <a:spAutoFit/>
                </a:bodyPr>
                <a:lstStyle/>
                <a:p>
                  <a:pPr algn="ctr" eaLnBrk="0" hangingPunct="0">
                    <a:defRPr/>
                  </a:pPr>
                  <a:r>
                    <a:rPr lang="en-GB" sz="2000" b="1" i="1" noProof="0" dirty="0">
                      <a:solidFill>
                        <a:srgbClr val="4F81BD">
                          <a:lumMod val="50000"/>
                        </a:srgbClr>
                      </a:solidFill>
                      <a:latin typeface="Calibri"/>
                    </a:rPr>
                    <a:t>0.8</a:t>
                  </a:r>
                </a:p>
              </p:txBody>
            </p:sp>
          </p:grpSp>
          <p:sp>
            <p:nvSpPr>
              <p:cNvPr id="60" name="pole tekstowe 59"/>
              <p:cNvSpPr txBox="1"/>
              <p:nvPr/>
            </p:nvSpPr>
            <p:spPr>
              <a:xfrm>
                <a:off x="2843462" y="4292918"/>
                <a:ext cx="848214" cy="386791"/>
              </a:xfrm>
              <a:prstGeom prst="rect">
                <a:avLst/>
              </a:prstGeom>
              <a:solidFill>
                <a:schemeClr val="bg2">
                  <a:lumMod val="50000"/>
                  <a:alpha val="50000"/>
                </a:schemeClr>
              </a:solidFill>
            </p:spPr>
            <p:txBody>
              <a:bodyPr wrap="square">
                <a:spAutoFit/>
              </a:bodyPr>
              <a:lstStyle/>
              <a:p>
                <a:pPr algn="ctr" eaLnBrk="0" hangingPunct="0">
                  <a:defRPr/>
                </a:pPr>
                <a:r>
                  <a:rPr lang="en-GB" sz="2000" b="1" i="1" noProof="0" dirty="0">
                    <a:solidFill>
                      <a:srgbClr val="4F81BD">
                        <a:lumMod val="50000"/>
                      </a:srgbClr>
                    </a:solidFill>
                    <a:latin typeface="Calibri"/>
                  </a:rPr>
                  <a:t>400</a:t>
                </a:r>
                <a:endParaRPr lang="en-GB" sz="2000" b="1" i="1" baseline="-25000" noProof="0" dirty="0">
                  <a:solidFill>
                    <a:srgbClr val="4F81BD">
                      <a:lumMod val="50000"/>
                    </a:srgbClr>
                  </a:solidFill>
                  <a:latin typeface="Calibri"/>
                </a:endParaRPr>
              </a:p>
            </p:txBody>
          </p:sp>
        </p:grpSp>
      </p:grpSp>
      <p:sp>
        <p:nvSpPr>
          <p:cNvPr id="3" name="Prostokąt 2"/>
          <p:cNvSpPr/>
          <p:nvPr/>
        </p:nvSpPr>
        <p:spPr>
          <a:xfrm>
            <a:off x="1213855" y="1498554"/>
            <a:ext cx="5806205" cy="646331"/>
          </a:xfrm>
          <a:prstGeom prst="rect">
            <a:avLst/>
          </a:prstGeom>
        </p:spPr>
        <p:txBody>
          <a:bodyPr wrap="none">
            <a:spAutoFit/>
          </a:bodyPr>
          <a:lstStyle/>
          <a:p>
            <a:r>
              <a:rPr lang="en-GB" sz="3600" b="1" noProof="0" dirty="0">
                <a:solidFill>
                  <a:srgbClr val="4BACC6">
                    <a:lumMod val="50000"/>
                  </a:srgbClr>
                </a:solidFill>
                <a:latin typeface="Calibri"/>
              </a:rPr>
              <a:t>Which lottery do you prefer? </a:t>
            </a:r>
          </a:p>
        </p:txBody>
      </p:sp>
    </p:spTree>
    <p:extLst>
      <p:ext uri="{BB962C8B-B14F-4D97-AF65-F5344CB8AC3E}">
        <p14:creationId xmlns:p14="http://schemas.microsoft.com/office/powerpoint/2010/main" val="1171374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Task: Reduction of Compound Lotteries</a:t>
            </a:r>
          </a:p>
        </p:txBody>
      </p:sp>
      <p:grpSp>
        <p:nvGrpSpPr>
          <p:cNvPr id="8" name="Grupa 44"/>
          <p:cNvGrpSpPr>
            <a:grpSpLocks/>
          </p:cNvGrpSpPr>
          <p:nvPr/>
        </p:nvGrpSpPr>
        <p:grpSpPr bwMode="auto">
          <a:xfrm>
            <a:off x="1955154" y="2235751"/>
            <a:ext cx="3768311" cy="1716568"/>
            <a:chOff x="323528" y="2060848"/>
            <a:chExt cx="4200664" cy="2331489"/>
          </a:xfrm>
        </p:grpSpPr>
        <p:grpSp>
          <p:nvGrpSpPr>
            <p:cNvPr id="12" name="Grupa 23"/>
            <p:cNvGrpSpPr>
              <a:grpSpLocks/>
            </p:cNvGrpSpPr>
            <p:nvPr/>
          </p:nvGrpSpPr>
          <p:grpSpPr bwMode="auto">
            <a:xfrm>
              <a:off x="323528" y="2925238"/>
              <a:ext cx="2773826" cy="1467099"/>
              <a:chOff x="975384" y="3285278"/>
              <a:chExt cx="3138777" cy="1467099"/>
            </a:xfrm>
          </p:grpSpPr>
          <p:grpSp>
            <p:nvGrpSpPr>
              <p:cNvPr id="22" name="Grupa 19"/>
              <p:cNvGrpSpPr>
                <a:grpSpLocks/>
              </p:cNvGrpSpPr>
              <p:nvPr/>
            </p:nvGrpSpPr>
            <p:grpSpPr bwMode="auto">
              <a:xfrm>
                <a:off x="975384" y="3285278"/>
                <a:ext cx="2036991" cy="1322636"/>
                <a:chOff x="831368" y="1557756"/>
                <a:chExt cx="2036991" cy="1322636"/>
              </a:xfrm>
            </p:grpSpPr>
            <p:cxnSp>
              <p:nvCxnSpPr>
                <p:cNvPr id="24" name="Łącznik prosty 26"/>
                <p:cNvCxnSpPr>
                  <a:stCxn id="26" idx="6"/>
                  <a:endCxn id="18" idx="2"/>
                </p:cNvCxnSpPr>
                <p:nvPr/>
              </p:nvCxnSpPr>
              <p:spPr>
                <a:xfrm flipV="1">
                  <a:off x="1457787" y="1557756"/>
                  <a:ext cx="1410572" cy="688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Łącznik prosty 27"/>
                <p:cNvCxnSpPr>
                  <a:stCxn id="26" idx="6"/>
                  <a:endCxn id="23" idx="1"/>
                </p:cNvCxnSpPr>
                <p:nvPr/>
              </p:nvCxnSpPr>
              <p:spPr>
                <a:xfrm>
                  <a:off x="1457787" y="2245936"/>
                  <a:ext cx="1241722" cy="549002"/>
                </a:xfrm>
                <a:prstGeom prst="line">
                  <a:avLst/>
                </a:prstGeom>
              </p:spPr>
              <p:style>
                <a:lnRef idx="1">
                  <a:schemeClr val="accent1"/>
                </a:lnRef>
                <a:fillRef idx="0">
                  <a:schemeClr val="accent1"/>
                </a:fillRef>
                <a:effectRef idx="0">
                  <a:schemeClr val="accent1"/>
                </a:effectRef>
                <a:fontRef idx="minor">
                  <a:schemeClr val="tx1"/>
                </a:fontRef>
              </p:style>
            </p:cxnSp>
            <p:sp>
              <p:nvSpPr>
                <p:cNvPr id="26" name="Elipsa 25"/>
                <p:cNvSpPr/>
                <p:nvPr/>
              </p:nvSpPr>
              <p:spPr>
                <a:xfrm>
                  <a:off x="831368" y="1917325"/>
                  <a:ext cx="626419" cy="65722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600" b="1" i="1" noProof="0" dirty="0">
                      <a:solidFill>
                        <a:srgbClr val="4F81BD">
                          <a:lumMod val="50000"/>
                        </a:srgbClr>
                      </a:solidFill>
                      <a:latin typeface="Calibri"/>
                    </a:rPr>
                    <a:t>A</a:t>
                  </a:r>
                </a:p>
              </p:txBody>
            </p:sp>
            <p:sp>
              <p:nvSpPr>
                <p:cNvPr id="27" name="pole tekstowe 42"/>
                <p:cNvSpPr txBox="1">
                  <a:spLocks noChangeArrowheads="1"/>
                </p:cNvSpPr>
                <p:nvPr/>
              </p:nvSpPr>
              <p:spPr bwMode="auto">
                <a:xfrm>
                  <a:off x="1891178" y="1628400"/>
                  <a:ext cx="574812" cy="459833"/>
                </a:xfrm>
                <a:prstGeom prst="rect">
                  <a:avLst/>
                </a:prstGeom>
                <a:solidFill>
                  <a:schemeClr val="bg1"/>
                </a:solidFill>
                <a:ln w="9525">
                  <a:noFill/>
                  <a:miter lim="800000"/>
                  <a:headEnd/>
                  <a:tailEnd/>
                </a:ln>
              </p:spPr>
              <p:txBody>
                <a:bodyPr>
                  <a:spAutoFit/>
                </a:bodyPr>
                <a:lstStyle/>
                <a:p>
                  <a:pPr algn="ctr" eaLnBrk="0" hangingPunct="0">
                    <a:defRPr/>
                  </a:pPr>
                  <a:r>
                    <a:rPr lang="en-GB" sz="1600" b="1" i="1" noProof="0" dirty="0">
                      <a:solidFill>
                        <a:srgbClr val="4F81BD">
                          <a:lumMod val="50000"/>
                        </a:srgbClr>
                      </a:solidFill>
                      <a:latin typeface="Calibri"/>
                    </a:rPr>
                    <a:t>0.5</a:t>
                  </a:r>
                </a:p>
              </p:txBody>
            </p:sp>
            <p:sp>
              <p:nvSpPr>
                <p:cNvPr id="28" name="pole tekstowe 45"/>
                <p:cNvSpPr txBox="1">
                  <a:spLocks noChangeArrowheads="1"/>
                </p:cNvSpPr>
                <p:nvPr/>
              </p:nvSpPr>
              <p:spPr bwMode="auto">
                <a:xfrm>
                  <a:off x="1691790" y="2420559"/>
                  <a:ext cx="768812" cy="459833"/>
                </a:xfrm>
                <a:prstGeom prst="rect">
                  <a:avLst/>
                </a:prstGeom>
                <a:solidFill>
                  <a:schemeClr val="bg1"/>
                </a:solidFill>
                <a:ln w="9525">
                  <a:noFill/>
                  <a:miter lim="800000"/>
                  <a:headEnd/>
                  <a:tailEnd/>
                </a:ln>
              </p:spPr>
              <p:txBody>
                <a:bodyPr>
                  <a:spAutoFit/>
                </a:bodyPr>
                <a:lstStyle/>
                <a:p>
                  <a:pPr algn="ctr" eaLnBrk="0" hangingPunct="0">
                    <a:defRPr/>
                  </a:pPr>
                  <a:r>
                    <a:rPr lang="en-GB" sz="1600" b="1" i="1" noProof="0" dirty="0">
                      <a:solidFill>
                        <a:srgbClr val="4F81BD">
                          <a:lumMod val="50000"/>
                        </a:srgbClr>
                      </a:solidFill>
                      <a:latin typeface="Calibri"/>
                    </a:rPr>
                    <a:t>0.5 </a:t>
                  </a:r>
                </a:p>
              </p:txBody>
            </p:sp>
          </p:grpSp>
          <p:sp>
            <p:nvSpPr>
              <p:cNvPr id="23" name="pole tekstowe 22"/>
              <p:cNvSpPr txBox="1"/>
              <p:nvPr/>
            </p:nvSpPr>
            <p:spPr>
              <a:xfrm>
                <a:off x="2843524" y="4292544"/>
                <a:ext cx="1270637" cy="459833"/>
              </a:xfrm>
              <a:prstGeom prst="rect">
                <a:avLst/>
              </a:prstGeom>
              <a:solidFill>
                <a:schemeClr val="bg2">
                  <a:lumMod val="50000"/>
                  <a:alpha val="50000"/>
                </a:schemeClr>
              </a:solidFill>
            </p:spPr>
            <p:txBody>
              <a:bodyPr wrap="square">
                <a:spAutoFit/>
              </a:bodyPr>
              <a:lstStyle/>
              <a:p>
                <a:pPr algn="ctr" eaLnBrk="0" hangingPunct="0">
                  <a:defRPr/>
                </a:pPr>
                <a:r>
                  <a:rPr lang="en-GB" sz="1600" b="1" i="1" noProof="0" dirty="0">
                    <a:solidFill>
                      <a:srgbClr val="4F81BD">
                        <a:lumMod val="50000"/>
                      </a:srgbClr>
                    </a:solidFill>
                    <a:latin typeface="Calibri"/>
                  </a:rPr>
                  <a:t>100</a:t>
                </a:r>
              </a:p>
            </p:txBody>
          </p:sp>
        </p:grpSp>
        <p:grpSp>
          <p:nvGrpSpPr>
            <p:cNvPr id="13" name="Grupa 34"/>
            <p:cNvGrpSpPr>
              <a:grpSpLocks/>
            </p:cNvGrpSpPr>
            <p:nvPr/>
          </p:nvGrpSpPr>
          <p:grpSpPr bwMode="auto">
            <a:xfrm>
              <a:off x="2123674" y="2060848"/>
              <a:ext cx="2400518" cy="1683791"/>
              <a:chOff x="975323" y="3068960"/>
              <a:chExt cx="2716353" cy="1683791"/>
            </a:xfrm>
          </p:grpSpPr>
          <p:grpSp>
            <p:nvGrpSpPr>
              <p:cNvPr id="14" name="Grupa 19"/>
              <p:cNvGrpSpPr>
                <a:grpSpLocks/>
              </p:cNvGrpSpPr>
              <p:nvPr/>
            </p:nvGrpSpPr>
            <p:grpSpPr bwMode="auto">
              <a:xfrm>
                <a:off x="975323" y="3068960"/>
                <a:ext cx="2716353" cy="1539330"/>
                <a:chOff x="831307" y="1341438"/>
                <a:chExt cx="2716353" cy="1539330"/>
              </a:xfrm>
            </p:grpSpPr>
            <p:cxnSp>
              <p:nvCxnSpPr>
                <p:cNvPr id="16" name="Łącznik prosty 37"/>
                <p:cNvCxnSpPr>
                  <a:stCxn id="18" idx="7"/>
                  <a:endCxn id="19" idx="1"/>
                </p:cNvCxnSpPr>
                <p:nvPr/>
              </p:nvCxnSpPr>
              <p:spPr>
                <a:xfrm flipV="1">
                  <a:off x="953965" y="1571355"/>
                  <a:ext cx="1673629" cy="58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Łącznik prosty 38"/>
                <p:cNvCxnSpPr>
                  <a:stCxn id="18" idx="6"/>
                  <a:endCxn id="15" idx="1"/>
                </p:cNvCxnSpPr>
                <p:nvPr/>
              </p:nvCxnSpPr>
              <p:spPr>
                <a:xfrm>
                  <a:off x="975011" y="2205829"/>
                  <a:ext cx="1724436" cy="589483"/>
                </a:xfrm>
                <a:prstGeom prst="line">
                  <a:avLst/>
                </a:prstGeom>
              </p:spPr>
              <p:style>
                <a:lnRef idx="1">
                  <a:schemeClr val="accent1"/>
                </a:lnRef>
                <a:fillRef idx="0">
                  <a:schemeClr val="accent1"/>
                </a:fillRef>
                <a:effectRef idx="0">
                  <a:schemeClr val="accent1"/>
                </a:effectRef>
                <a:fontRef idx="minor">
                  <a:schemeClr val="tx1"/>
                </a:fontRef>
              </p:style>
            </p:cxnSp>
            <p:sp>
              <p:nvSpPr>
                <p:cNvPr id="18" name="Elipsa 17"/>
                <p:cNvSpPr/>
                <p:nvPr/>
              </p:nvSpPr>
              <p:spPr>
                <a:xfrm>
                  <a:off x="831307" y="2133598"/>
                  <a:ext cx="143703" cy="14446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sz="1600" b="1" i="1" noProof="0" dirty="0">
                    <a:solidFill>
                      <a:srgbClr val="4F81BD">
                        <a:lumMod val="50000"/>
                      </a:srgbClr>
                    </a:solidFill>
                    <a:latin typeface="Calibri"/>
                  </a:endParaRPr>
                </a:p>
              </p:txBody>
            </p:sp>
            <p:sp>
              <p:nvSpPr>
                <p:cNvPr id="19" name="pole tekstowe 18"/>
                <p:cNvSpPr txBox="1"/>
                <p:nvPr/>
              </p:nvSpPr>
              <p:spPr>
                <a:xfrm>
                  <a:off x="2627594" y="1341438"/>
                  <a:ext cx="920066" cy="459833"/>
                </a:xfrm>
                <a:prstGeom prst="rect">
                  <a:avLst/>
                </a:prstGeom>
                <a:solidFill>
                  <a:schemeClr val="bg2">
                    <a:lumMod val="50000"/>
                    <a:alpha val="50000"/>
                  </a:schemeClr>
                </a:solidFill>
              </p:spPr>
              <p:txBody>
                <a:bodyPr wrap="square">
                  <a:spAutoFit/>
                </a:bodyPr>
                <a:lstStyle/>
                <a:p>
                  <a:pPr algn="ctr" eaLnBrk="0" hangingPunct="0">
                    <a:defRPr/>
                  </a:pPr>
                  <a:r>
                    <a:rPr lang="en-GB" sz="1600" b="1" i="1" noProof="0" dirty="0">
                      <a:solidFill>
                        <a:srgbClr val="4F81BD">
                          <a:lumMod val="50000"/>
                        </a:srgbClr>
                      </a:solidFill>
                      <a:latin typeface="Calibri"/>
                    </a:rPr>
                    <a:t>1000</a:t>
                  </a:r>
                </a:p>
              </p:txBody>
            </p:sp>
            <p:sp>
              <p:nvSpPr>
                <p:cNvPr id="20" name="pole tekstowe 42"/>
                <p:cNvSpPr txBox="1">
                  <a:spLocks noChangeArrowheads="1"/>
                </p:cNvSpPr>
                <p:nvPr/>
              </p:nvSpPr>
              <p:spPr bwMode="auto">
                <a:xfrm>
                  <a:off x="1691729" y="1485900"/>
                  <a:ext cx="687980" cy="459833"/>
                </a:xfrm>
                <a:prstGeom prst="rect">
                  <a:avLst/>
                </a:prstGeom>
                <a:solidFill>
                  <a:schemeClr val="bg1"/>
                </a:solidFill>
                <a:ln w="9525">
                  <a:noFill/>
                  <a:miter lim="800000"/>
                  <a:headEnd/>
                  <a:tailEnd/>
                </a:ln>
              </p:spPr>
              <p:txBody>
                <a:bodyPr>
                  <a:spAutoFit/>
                </a:bodyPr>
                <a:lstStyle/>
                <a:p>
                  <a:pPr algn="ctr" eaLnBrk="0" hangingPunct="0">
                    <a:defRPr/>
                  </a:pPr>
                  <a:r>
                    <a:rPr lang="en-GB" sz="1600" b="1" i="1" noProof="0" dirty="0">
                      <a:solidFill>
                        <a:srgbClr val="4F81BD">
                          <a:lumMod val="50000"/>
                        </a:srgbClr>
                      </a:solidFill>
                      <a:latin typeface="Calibri"/>
                    </a:rPr>
                    <a:t>0.2</a:t>
                  </a:r>
                  <a:endParaRPr lang="en-GB" sz="1600" b="1" i="1" baseline="-25000" noProof="0" dirty="0">
                    <a:solidFill>
                      <a:srgbClr val="4F81BD">
                        <a:lumMod val="50000"/>
                      </a:srgbClr>
                    </a:solidFill>
                    <a:latin typeface="Calibri"/>
                  </a:endParaRPr>
                </a:p>
              </p:txBody>
            </p:sp>
            <p:sp>
              <p:nvSpPr>
                <p:cNvPr id="21" name="pole tekstowe 45"/>
                <p:cNvSpPr txBox="1">
                  <a:spLocks noChangeArrowheads="1"/>
                </p:cNvSpPr>
                <p:nvPr/>
              </p:nvSpPr>
              <p:spPr bwMode="auto">
                <a:xfrm>
                  <a:off x="1691729" y="2420935"/>
                  <a:ext cx="768811" cy="459833"/>
                </a:xfrm>
                <a:prstGeom prst="rect">
                  <a:avLst/>
                </a:prstGeom>
                <a:solidFill>
                  <a:schemeClr val="bg1"/>
                </a:solidFill>
                <a:ln w="9525">
                  <a:noFill/>
                  <a:miter lim="800000"/>
                  <a:headEnd/>
                  <a:tailEnd/>
                </a:ln>
              </p:spPr>
              <p:txBody>
                <a:bodyPr>
                  <a:spAutoFit/>
                </a:bodyPr>
                <a:lstStyle/>
                <a:p>
                  <a:pPr algn="ctr" eaLnBrk="0" hangingPunct="0">
                    <a:defRPr/>
                  </a:pPr>
                  <a:r>
                    <a:rPr lang="en-GB" sz="1600" b="1" i="1" noProof="0" dirty="0">
                      <a:solidFill>
                        <a:srgbClr val="4F81BD">
                          <a:lumMod val="50000"/>
                        </a:srgbClr>
                      </a:solidFill>
                      <a:latin typeface="Calibri"/>
                    </a:rPr>
                    <a:t>0.8</a:t>
                  </a:r>
                </a:p>
              </p:txBody>
            </p:sp>
          </p:grpSp>
          <p:sp>
            <p:nvSpPr>
              <p:cNvPr id="15" name="pole tekstowe 14"/>
              <p:cNvSpPr txBox="1"/>
              <p:nvPr/>
            </p:nvSpPr>
            <p:spPr>
              <a:xfrm>
                <a:off x="2843462" y="4292918"/>
                <a:ext cx="848214" cy="459833"/>
              </a:xfrm>
              <a:prstGeom prst="rect">
                <a:avLst/>
              </a:prstGeom>
              <a:solidFill>
                <a:schemeClr val="bg2">
                  <a:lumMod val="50000"/>
                  <a:alpha val="50000"/>
                </a:schemeClr>
              </a:solidFill>
            </p:spPr>
            <p:txBody>
              <a:bodyPr wrap="square">
                <a:spAutoFit/>
              </a:bodyPr>
              <a:lstStyle/>
              <a:p>
                <a:pPr algn="ctr" eaLnBrk="0" hangingPunct="0">
                  <a:defRPr/>
                </a:pPr>
                <a:r>
                  <a:rPr lang="en-GB" sz="1600" b="1" i="1" noProof="0" dirty="0">
                    <a:solidFill>
                      <a:srgbClr val="4F81BD">
                        <a:lumMod val="50000"/>
                      </a:srgbClr>
                    </a:solidFill>
                    <a:latin typeface="Calibri"/>
                  </a:rPr>
                  <a:t>400</a:t>
                </a:r>
                <a:endParaRPr lang="en-GB" sz="1600" b="1" i="1" baseline="-25000" noProof="0" dirty="0">
                  <a:solidFill>
                    <a:srgbClr val="4F81BD">
                      <a:lumMod val="50000"/>
                    </a:srgbClr>
                  </a:solidFill>
                  <a:latin typeface="Calibri"/>
                </a:endParaRPr>
              </a:p>
            </p:txBody>
          </p:sp>
        </p:grpSp>
      </p:grpSp>
      <p:grpSp>
        <p:nvGrpSpPr>
          <p:cNvPr id="33" name="Grupa 77"/>
          <p:cNvGrpSpPr>
            <a:grpSpLocks/>
          </p:cNvGrpSpPr>
          <p:nvPr/>
        </p:nvGrpSpPr>
        <p:grpSpPr bwMode="auto">
          <a:xfrm>
            <a:off x="8431719" y="2076341"/>
            <a:ext cx="3152743" cy="2025650"/>
            <a:chOff x="4427984" y="3429000"/>
            <a:chExt cx="2369742" cy="2025516"/>
          </a:xfrm>
        </p:grpSpPr>
        <p:cxnSp>
          <p:nvCxnSpPr>
            <p:cNvPr id="34" name="Łącznik prosty 67"/>
            <p:cNvCxnSpPr>
              <a:stCxn id="54" idx="6"/>
              <a:endCxn id="47" idx="1"/>
            </p:cNvCxnSpPr>
            <p:nvPr/>
          </p:nvCxnSpPr>
          <p:spPr>
            <a:xfrm flipV="1">
              <a:off x="4698606" y="4477475"/>
              <a:ext cx="1385212" cy="79648"/>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Grupa 45"/>
            <p:cNvGrpSpPr>
              <a:grpSpLocks/>
            </p:cNvGrpSpPr>
            <p:nvPr/>
          </p:nvGrpSpPr>
          <p:grpSpPr bwMode="auto">
            <a:xfrm>
              <a:off x="4427984" y="3429000"/>
              <a:ext cx="2369742" cy="2025516"/>
              <a:chOff x="323528" y="2564904"/>
              <a:chExt cx="2369742" cy="2025516"/>
            </a:xfrm>
          </p:grpSpPr>
          <p:grpSp>
            <p:nvGrpSpPr>
              <p:cNvPr id="37" name="Grupa 23"/>
              <p:cNvGrpSpPr>
                <a:grpSpLocks/>
              </p:cNvGrpSpPr>
              <p:nvPr/>
            </p:nvGrpSpPr>
            <p:grpSpPr bwMode="auto">
              <a:xfrm>
                <a:off x="323528" y="2749558"/>
                <a:ext cx="2165443" cy="1840862"/>
                <a:chOff x="975384" y="3109598"/>
                <a:chExt cx="2450350" cy="1840862"/>
              </a:xfrm>
            </p:grpSpPr>
            <p:grpSp>
              <p:nvGrpSpPr>
                <p:cNvPr id="50" name="Grupa 19"/>
                <p:cNvGrpSpPr>
                  <a:grpSpLocks/>
                </p:cNvGrpSpPr>
                <p:nvPr/>
              </p:nvGrpSpPr>
              <p:grpSpPr bwMode="auto">
                <a:xfrm>
                  <a:off x="975384" y="3109598"/>
                  <a:ext cx="1873693" cy="1655930"/>
                  <a:chOff x="831368" y="1382076"/>
                  <a:chExt cx="1873693" cy="1655930"/>
                </a:xfrm>
              </p:grpSpPr>
              <p:cxnSp>
                <p:nvCxnSpPr>
                  <p:cNvPr id="52" name="Łącznik prosty 58"/>
                  <p:cNvCxnSpPr>
                    <a:stCxn id="54" idx="6"/>
                    <a:endCxn id="48" idx="1"/>
                  </p:cNvCxnSpPr>
                  <p:nvPr/>
                </p:nvCxnSpPr>
                <p:spPr>
                  <a:xfrm flipV="1">
                    <a:off x="1137596" y="1382076"/>
                    <a:ext cx="1567465" cy="943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Łącznik prosty 59"/>
                  <p:cNvCxnSpPr>
                    <a:stCxn id="54" idx="6"/>
                    <a:endCxn id="51" idx="1"/>
                  </p:cNvCxnSpPr>
                  <p:nvPr/>
                </p:nvCxnSpPr>
                <p:spPr>
                  <a:xfrm>
                    <a:off x="1137596" y="2325544"/>
                    <a:ext cx="1567464" cy="712462"/>
                  </a:xfrm>
                  <a:prstGeom prst="line">
                    <a:avLst/>
                  </a:prstGeom>
                </p:spPr>
                <p:style>
                  <a:lnRef idx="1">
                    <a:schemeClr val="accent1"/>
                  </a:lnRef>
                  <a:fillRef idx="0">
                    <a:schemeClr val="accent1"/>
                  </a:fillRef>
                  <a:effectRef idx="0">
                    <a:schemeClr val="accent1"/>
                  </a:effectRef>
                  <a:fontRef idx="minor">
                    <a:schemeClr val="tx1"/>
                  </a:fontRef>
                </p:style>
              </p:cxnSp>
              <p:sp>
                <p:nvSpPr>
                  <p:cNvPr id="54" name="Elipsa 53"/>
                  <p:cNvSpPr/>
                  <p:nvPr/>
                </p:nvSpPr>
                <p:spPr>
                  <a:xfrm>
                    <a:off x="831368" y="2133984"/>
                    <a:ext cx="306228" cy="38312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b="1" i="1" noProof="0" dirty="0">
                        <a:solidFill>
                          <a:srgbClr val="4BACC6">
                            <a:lumMod val="50000"/>
                          </a:srgbClr>
                        </a:solidFill>
                        <a:latin typeface="Calibri"/>
                      </a:rPr>
                      <a:t>A</a:t>
                    </a:r>
                  </a:p>
                </p:txBody>
              </p:sp>
              <p:sp>
                <p:nvSpPr>
                  <p:cNvPr id="55" name="pole tekstowe 54"/>
                  <p:cNvSpPr txBox="1">
                    <a:spLocks noChangeArrowheads="1"/>
                  </p:cNvSpPr>
                  <p:nvPr/>
                </p:nvSpPr>
                <p:spPr bwMode="auto">
                  <a:xfrm>
                    <a:off x="1808634" y="1484740"/>
                    <a:ext cx="732949" cy="369863"/>
                  </a:xfrm>
                  <a:prstGeom prst="rect">
                    <a:avLst/>
                  </a:prstGeom>
                  <a:solidFill>
                    <a:schemeClr val="bg1"/>
                  </a:solidFill>
                  <a:ln w="9525">
                    <a:noFill/>
                    <a:miter lim="800000"/>
                    <a:headEnd/>
                    <a:tailEnd/>
                  </a:ln>
                </p:spPr>
                <p:txBody>
                  <a:bodyPr>
                    <a:spAutoFit/>
                  </a:bodyPr>
                  <a:lstStyle/>
                  <a:p>
                    <a:pPr algn="ctr" eaLnBrk="0" hangingPunct="0">
                      <a:defRPr/>
                    </a:pPr>
                    <a:r>
                      <a:rPr lang="en-GB" i="1" noProof="0" dirty="0">
                        <a:solidFill>
                          <a:srgbClr val="4F81BD">
                            <a:lumMod val="50000"/>
                          </a:srgbClr>
                        </a:solidFill>
                        <a:latin typeface="Calibri"/>
                      </a:rPr>
                      <a:t>0.1</a:t>
                    </a:r>
                  </a:p>
                </p:txBody>
              </p:sp>
              <p:sp>
                <p:nvSpPr>
                  <p:cNvPr id="56" name="pole tekstowe 45"/>
                  <p:cNvSpPr txBox="1">
                    <a:spLocks noChangeArrowheads="1"/>
                  </p:cNvSpPr>
                  <p:nvPr/>
                </p:nvSpPr>
                <p:spPr bwMode="auto">
                  <a:xfrm>
                    <a:off x="1789771" y="2637189"/>
                    <a:ext cx="770674" cy="369863"/>
                  </a:xfrm>
                  <a:prstGeom prst="rect">
                    <a:avLst/>
                  </a:prstGeom>
                  <a:solidFill>
                    <a:schemeClr val="bg1"/>
                  </a:solidFill>
                  <a:ln w="9525">
                    <a:noFill/>
                    <a:miter lim="800000"/>
                    <a:headEnd/>
                    <a:tailEnd/>
                  </a:ln>
                </p:spPr>
                <p:txBody>
                  <a:bodyPr>
                    <a:spAutoFit/>
                  </a:bodyPr>
                  <a:lstStyle/>
                  <a:p>
                    <a:pPr algn="ctr" eaLnBrk="0" hangingPunct="0">
                      <a:defRPr/>
                    </a:pPr>
                    <a:r>
                      <a:rPr lang="en-GB" i="1" noProof="0" dirty="0">
                        <a:solidFill>
                          <a:srgbClr val="4F81BD">
                            <a:lumMod val="50000"/>
                          </a:srgbClr>
                        </a:solidFill>
                        <a:latin typeface="Calibri"/>
                      </a:rPr>
                      <a:t>0.5 </a:t>
                    </a:r>
                  </a:p>
                </p:txBody>
              </p:sp>
            </p:grpSp>
            <p:sp>
              <p:nvSpPr>
                <p:cNvPr id="51" name="pole tekstowe 50"/>
                <p:cNvSpPr txBox="1"/>
                <p:nvPr/>
              </p:nvSpPr>
              <p:spPr>
                <a:xfrm>
                  <a:off x="2849076" y="4580597"/>
                  <a:ext cx="576658" cy="369863"/>
                </a:xfrm>
                <a:prstGeom prst="rect">
                  <a:avLst/>
                </a:prstGeom>
                <a:solidFill>
                  <a:schemeClr val="bg2">
                    <a:lumMod val="50000"/>
                    <a:alpha val="50000"/>
                  </a:schemeClr>
                </a:solidFill>
              </p:spPr>
              <p:txBody>
                <a:bodyPr>
                  <a:spAutoFit/>
                </a:bodyPr>
                <a:lstStyle/>
                <a:p>
                  <a:pPr algn="ctr" eaLnBrk="0" hangingPunct="0">
                    <a:defRPr/>
                  </a:pPr>
                  <a:r>
                    <a:rPr lang="en-GB" i="1" noProof="0" dirty="0">
                      <a:solidFill>
                        <a:srgbClr val="4F81BD">
                          <a:lumMod val="50000"/>
                        </a:srgbClr>
                      </a:solidFill>
                      <a:latin typeface="Calibri"/>
                    </a:rPr>
                    <a:t>100</a:t>
                  </a:r>
                  <a:endParaRPr lang="en-GB" i="1" baseline="-25000" noProof="0" dirty="0">
                    <a:solidFill>
                      <a:srgbClr val="4F81BD">
                        <a:lumMod val="50000"/>
                      </a:srgbClr>
                    </a:solidFill>
                    <a:latin typeface="Calibri"/>
                  </a:endParaRPr>
                </a:p>
              </p:txBody>
            </p:sp>
          </p:grpSp>
          <p:grpSp>
            <p:nvGrpSpPr>
              <p:cNvPr id="45" name="Grupa 34"/>
              <p:cNvGrpSpPr>
                <a:grpSpLocks/>
              </p:cNvGrpSpPr>
              <p:nvPr/>
            </p:nvGrpSpPr>
            <p:grpSpPr bwMode="auto">
              <a:xfrm>
                <a:off x="1044284" y="2564904"/>
                <a:ext cx="1648986" cy="1233405"/>
                <a:chOff x="-246082" y="3573016"/>
                <a:chExt cx="1865942" cy="1233405"/>
              </a:xfrm>
            </p:grpSpPr>
            <p:grpSp>
              <p:nvGrpSpPr>
                <p:cNvPr id="46" name="Grupa 19"/>
                <p:cNvGrpSpPr>
                  <a:grpSpLocks/>
                </p:cNvGrpSpPr>
                <p:nvPr/>
              </p:nvGrpSpPr>
              <p:grpSpPr bwMode="auto">
                <a:xfrm>
                  <a:off x="-246082" y="3573016"/>
                  <a:ext cx="1865942" cy="1233405"/>
                  <a:chOff x="-390098" y="1845494"/>
                  <a:chExt cx="1865942" cy="1233405"/>
                </a:xfrm>
              </p:grpSpPr>
              <p:sp>
                <p:nvSpPr>
                  <p:cNvPr id="48" name="pole tekstowe 47"/>
                  <p:cNvSpPr txBox="1"/>
                  <p:nvPr/>
                </p:nvSpPr>
                <p:spPr>
                  <a:xfrm>
                    <a:off x="668008" y="1845494"/>
                    <a:ext cx="807836" cy="369307"/>
                  </a:xfrm>
                  <a:prstGeom prst="rect">
                    <a:avLst/>
                  </a:prstGeom>
                  <a:solidFill>
                    <a:schemeClr val="bg2">
                      <a:lumMod val="50000"/>
                      <a:alpha val="50000"/>
                    </a:schemeClr>
                  </a:solidFill>
                </p:spPr>
                <p:txBody>
                  <a:bodyPr wrap="square">
                    <a:spAutoFit/>
                  </a:bodyPr>
                  <a:lstStyle/>
                  <a:p>
                    <a:pPr algn="ctr" eaLnBrk="0" hangingPunct="0">
                      <a:defRPr/>
                    </a:pPr>
                    <a:r>
                      <a:rPr lang="en-GB" i="1" noProof="0" dirty="0">
                        <a:solidFill>
                          <a:srgbClr val="4F81BD">
                            <a:lumMod val="50000"/>
                          </a:srgbClr>
                        </a:solidFill>
                        <a:latin typeface="Calibri"/>
                      </a:rPr>
                      <a:t>1000</a:t>
                    </a:r>
                    <a:endParaRPr lang="en-GB" i="1" baseline="-25000" noProof="0" dirty="0">
                      <a:solidFill>
                        <a:srgbClr val="4F81BD">
                          <a:lumMod val="50000"/>
                        </a:srgbClr>
                      </a:solidFill>
                      <a:latin typeface="Calibri"/>
                    </a:endParaRPr>
                  </a:p>
                </p:txBody>
              </p:sp>
              <p:sp>
                <p:nvSpPr>
                  <p:cNvPr id="49" name="pole tekstowe 45"/>
                  <p:cNvSpPr txBox="1">
                    <a:spLocks noChangeArrowheads="1"/>
                  </p:cNvSpPr>
                  <p:nvPr/>
                </p:nvSpPr>
                <p:spPr bwMode="auto">
                  <a:xfrm>
                    <a:off x="-390098" y="2709037"/>
                    <a:ext cx="977266" cy="369862"/>
                  </a:xfrm>
                  <a:prstGeom prst="rect">
                    <a:avLst/>
                  </a:prstGeom>
                  <a:solidFill>
                    <a:schemeClr val="bg1"/>
                  </a:solidFill>
                  <a:ln w="9525">
                    <a:noFill/>
                    <a:miter lim="800000"/>
                    <a:headEnd/>
                    <a:tailEnd/>
                  </a:ln>
                </p:spPr>
                <p:txBody>
                  <a:bodyPr>
                    <a:spAutoFit/>
                  </a:bodyPr>
                  <a:lstStyle/>
                  <a:p>
                    <a:pPr algn="ctr" eaLnBrk="0" hangingPunct="0">
                      <a:defRPr/>
                    </a:pPr>
                    <a:r>
                      <a:rPr lang="en-GB" i="1" noProof="0" dirty="0">
                        <a:solidFill>
                          <a:srgbClr val="4F81BD">
                            <a:lumMod val="50000"/>
                          </a:srgbClr>
                        </a:solidFill>
                        <a:latin typeface="Calibri"/>
                      </a:rPr>
                      <a:t>0.4</a:t>
                    </a:r>
                  </a:p>
                </p:txBody>
              </p:sp>
            </p:grpSp>
            <p:sp>
              <p:nvSpPr>
                <p:cNvPr id="47" name="pole tekstowe 46"/>
                <p:cNvSpPr txBox="1"/>
                <p:nvPr/>
              </p:nvSpPr>
              <p:spPr>
                <a:xfrm>
                  <a:off x="812024" y="4436559"/>
                  <a:ext cx="576658" cy="369862"/>
                </a:xfrm>
                <a:prstGeom prst="rect">
                  <a:avLst/>
                </a:prstGeom>
                <a:solidFill>
                  <a:schemeClr val="bg2">
                    <a:lumMod val="50000"/>
                    <a:alpha val="50000"/>
                  </a:schemeClr>
                </a:solidFill>
              </p:spPr>
              <p:txBody>
                <a:bodyPr>
                  <a:spAutoFit/>
                </a:bodyPr>
                <a:lstStyle/>
                <a:p>
                  <a:pPr algn="ctr" eaLnBrk="0" hangingPunct="0">
                    <a:defRPr/>
                  </a:pPr>
                  <a:r>
                    <a:rPr lang="en-GB" i="1" noProof="0" dirty="0">
                      <a:solidFill>
                        <a:srgbClr val="4F81BD">
                          <a:lumMod val="50000"/>
                        </a:srgbClr>
                      </a:solidFill>
                      <a:latin typeface="Calibri"/>
                    </a:rPr>
                    <a:t>400</a:t>
                  </a:r>
                  <a:endParaRPr lang="en-GB" i="1" baseline="-25000" noProof="0" dirty="0">
                    <a:solidFill>
                      <a:srgbClr val="4F81BD">
                        <a:lumMod val="50000"/>
                      </a:srgbClr>
                    </a:solidFill>
                    <a:latin typeface="Calibri"/>
                  </a:endParaRPr>
                </a:p>
              </p:txBody>
            </p:sp>
          </p:grpSp>
        </p:grpSp>
      </p:grpSp>
      <p:sp>
        <p:nvSpPr>
          <p:cNvPr id="6" name="Prostokąt 5"/>
          <p:cNvSpPr/>
          <p:nvPr/>
        </p:nvSpPr>
        <p:spPr>
          <a:xfrm>
            <a:off x="4549020" y="3742761"/>
            <a:ext cx="4787340"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noProof="0" dirty="0">
                <a:solidFill>
                  <a:prstClr val="black"/>
                </a:solidFill>
                <a:latin typeface="Calibri"/>
              </a:rPr>
              <a:t>kill(all);</a:t>
            </a:r>
          </a:p>
          <a:p>
            <a:r>
              <a:rPr lang="en-GB" sz="1600" noProof="0" dirty="0">
                <a:solidFill>
                  <a:prstClr val="black"/>
                </a:solidFill>
                <a:latin typeface="Calibri"/>
              </a:rPr>
              <a:t>load (descriptive);</a:t>
            </a:r>
          </a:p>
          <a:p>
            <a:r>
              <a:rPr lang="en-GB" sz="1600" noProof="0" dirty="0" err="1">
                <a:solidFill>
                  <a:prstClr val="black"/>
                </a:solidFill>
                <a:latin typeface="Calibri"/>
              </a:rPr>
              <a:t>lotery</a:t>
            </a:r>
            <a:r>
              <a:rPr lang="en-GB" sz="1600" noProof="0" dirty="0">
                <a:solidFill>
                  <a:prstClr val="black"/>
                </a:solidFill>
                <a:latin typeface="Calibri"/>
              </a:rPr>
              <a:t> : [100,100,100,100,100,400,400,400,400,1000];</a:t>
            </a:r>
          </a:p>
          <a:p>
            <a:r>
              <a:rPr lang="en-GB" sz="1600" noProof="0" dirty="0">
                <a:solidFill>
                  <a:prstClr val="black"/>
                </a:solidFill>
                <a:latin typeface="Calibri"/>
              </a:rPr>
              <a:t>mean (</a:t>
            </a:r>
            <a:r>
              <a:rPr lang="en-GB" sz="1600" noProof="0" dirty="0" err="1">
                <a:solidFill>
                  <a:prstClr val="black"/>
                </a:solidFill>
                <a:latin typeface="Calibri"/>
              </a:rPr>
              <a:t>lotery</a:t>
            </a:r>
            <a:r>
              <a:rPr lang="en-GB" sz="1600" noProof="0" dirty="0">
                <a:solidFill>
                  <a:prstClr val="black"/>
                </a:solidFill>
                <a:latin typeface="Calibri"/>
              </a:rPr>
              <a:t>); </a:t>
            </a:r>
          </a:p>
          <a:p>
            <a:r>
              <a:rPr lang="en-GB" sz="1600" noProof="0" dirty="0">
                <a:solidFill>
                  <a:prstClr val="black"/>
                </a:solidFill>
                <a:latin typeface="Calibri"/>
              </a:rPr>
              <a:t>var (</a:t>
            </a:r>
            <a:r>
              <a:rPr lang="en-GB" sz="1600" noProof="0" dirty="0" err="1">
                <a:solidFill>
                  <a:prstClr val="black"/>
                </a:solidFill>
                <a:latin typeface="Calibri"/>
              </a:rPr>
              <a:t>lotery</a:t>
            </a:r>
            <a:r>
              <a:rPr lang="en-GB" sz="1600" noProof="0" dirty="0">
                <a:solidFill>
                  <a:prstClr val="black"/>
                </a:solidFill>
                <a:latin typeface="Calibri"/>
              </a:rPr>
              <a:t>), </a:t>
            </a:r>
            <a:r>
              <a:rPr lang="en-GB" sz="1600" noProof="0" dirty="0" err="1">
                <a:solidFill>
                  <a:prstClr val="black"/>
                </a:solidFill>
                <a:latin typeface="Calibri"/>
              </a:rPr>
              <a:t>numer</a:t>
            </a:r>
            <a:r>
              <a:rPr lang="en-GB" sz="1600" noProof="0" dirty="0">
                <a:solidFill>
                  <a:prstClr val="black"/>
                </a:solidFill>
                <a:latin typeface="Calibri"/>
              </a:rPr>
              <a:t>;</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974" y="4406642"/>
            <a:ext cx="19431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9" name="Grupa 45"/>
          <p:cNvGrpSpPr>
            <a:grpSpLocks/>
          </p:cNvGrpSpPr>
          <p:nvPr/>
        </p:nvGrpSpPr>
        <p:grpSpPr bwMode="auto">
          <a:xfrm>
            <a:off x="1790591" y="4778118"/>
            <a:ext cx="2721980" cy="1654037"/>
            <a:chOff x="188634" y="2563030"/>
            <a:chExt cx="2978683" cy="2036465"/>
          </a:xfrm>
        </p:grpSpPr>
        <p:grpSp>
          <p:nvGrpSpPr>
            <p:cNvPr id="60" name="Grupa 23"/>
            <p:cNvGrpSpPr>
              <a:grpSpLocks/>
            </p:cNvGrpSpPr>
            <p:nvPr/>
          </p:nvGrpSpPr>
          <p:grpSpPr bwMode="auto">
            <a:xfrm>
              <a:off x="188634" y="2752500"/>
              <a:ext cx="2943946" cy="1846995"/>
              <a:chOff x="822742" y="3112540"/>
              <a:chExt cx="3331281" cy="1846995"/>
            </a:xfrm>
          </p:grpSpPr>
          <p:grpSp>
            <p:nvGrpSpPr>
              <p:cNvPr id="62" name="Grupa 19"/>
              <p:cNvGrpSpPr>
                <a:grpSpLocks/>
              </p:cNvGrpSpPr>
              <p:nvPr/>
            </p:nvGrpSpPr>
            <p:grpSpPr bwMode="auto">
              <a:xfrm>
                <a:off x="822742" y="3112540"/>
                <a:ext cx="2065639" cy="1636186"/>
                <a:chOff x="678726" y="1385018"/>
                <a:chExt cx="2065639" cy="1636186"/>
              </a:xfrm>
            </p:grpSpPr>
            <p:cxnSp>
              <p:nvCxnSpPr>
                <p:cNvPr id="64" name="Łącznik prosty 58"/>
                <p:cNvCxnSpPr>
                  <a:stCxn id="66" idx="6"/>
                  <a:endCxn id="61" idx="1"/>
                </p:cNvCxnSpPr>
                <p:nvPr/>
              </p:nvCxnSpPr>
              <p:spPr>
                <a:xfrm flipV="1">
                  <a:off x="1330611" y="1385018"/>
                  <a:ext cx="1413754" cy="1063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Łącznik prosty 59"/>
                <p:cNvCxnSpPr>
                  <a:stCxn id="66" idx="6"/>
                  <a:endCxn id="63" idx="1"/>
                </p:cNvCxnSpPr>
                <p:nvPr/>
              </p:nvCxnSpPr>
              <p:spPr>
                <a:xfrm>
                  <a:off x="1330611" y="2448223"/>
                  <a:ext cx="1374449" cy="558731"/>
                </a:xfrm>
                <a:prstGeom prst="line">
                  <a:avLst/>
                </a:prstGeom>
              </p:spPr>
              <p:style>
                <a:lnRef idx="1">
                  <a:schemeClr val="accent1"/>
                </a:lnRef>
                <a:fillRef idx="0">
                  <a:schemeClr val="accent1"/>
                </a:fillRef>
                <a:effectRef idx="0">
                  <a:schemeClr val="accent1"/>
                </a:effectRef>
                <a:fontRef idx="minor">
                  <a:schemeClr val="tx1"/>
                </a:fontRef>
              </p:style>
            </p:cxnSp>
            <p:sp>
              <p:nvSpPr>
                <p:cNvPr id="66" name="Elipsa 65"/>
                <p:cNvSpPr/>
                <p:nvPr/>
              </p:nvSpPr>
              <p:spPr>
                <a:xfrm>
                  <a:off x="678726" y="2133985"/>
                  <a:ext cx="651885" cy="62847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b="1" i="1" noProof="0" dirty="0">
                      <a:solidFill>
                        <a:srgbClr val="4F81BD">
                          <a:lumMod val="50000"/>
                        </a:srgbClr>
                      </a:solidFill>
                      <a:latin typeface="Calibri"/>
                    </a:rPr>
                    <a:t>B</a:t>
                  </a:r>
                </a:p>
              </p:txBody>
            </p:sp>
            <p:sp>
              <p:nvSpPr>
                <p:cNvPr id="67" name="pole tekstowe 66"/>
                <p:cNvSpPr txBox="1">
                  <a:spLocks noChangeArrowheads="1"/>
                </p:cNvSpPr>
                <p:nvPr/>
              </p:nvSpPr>
              <p:spPr bwMode="auto">
                <a:xfrm>
                  <a:off x="1808634" y="1484740"/>
                  <a:ext cx="732950" cy="378938"/>
                </a:xfrm>
                <a:prstGeom prst="rect">
                  <a:avLst/>
                </a:prstGeom>
                <a:solidFill>
                  <a:schemeClr val="bg1"/>
                </a:solidFill>
                <a:ln w="9525">
                  <a:noFill/>
                  <a:miter lim="800000"/>
                  <a:headEnd/>
                  <a:tailEnd/>
                </a:ln>
              </p:spPr>
              <p:txBody>
                <a:bodyPr>
                  <a:spAutoFit/>
                </a:bodyPr>
                <a:lstStyle/>
                <a:p>
                  <a:pPr algn="ctr" eaLnBrk="0" hangingPunct="0">
                    <a:defRPr/>
                  </a:pPr>
                  <a:r>
                    <a:rPr lang="en-GB" sz="1400" b="1" i="1" noProof="0" dirty="0">
                      <a:solidFill>
                        <a:srgbClr val="4F81BD">
                          <a:lumMod val="50000"/>
                        </a:srgbClr>
                      </a:solidFill>
                      <a:latin typeface="Calibri"/>
                    </a:rPr>
                    <a:t>0.4</a:t>
                  </a:r>
                </a:p>
              </p:txBody>
            </p:sp>
            <p:sp>
              <p:nvSpPr>
                <p:cNvPr id="68" name="pole tekstowe 45"/>
                <p:cNvSpPr txBox="1">
                  <a:spLocks noChangeArrowheads="1"/>
                </p:cNvSpPr>
                <p:nvPr/>
              </p:nvSpPr>
              <p:spPr bwMode="auto">
                <a:xfrm>
                  <a:off x="1745639" y="2642266"/>
                  <a:ext cx="770674" cy="378938"/>
                </a:xfrm>
                <a:prstGeom prst="rect">
                  <a:avLst/>
                </a:prstGeom>
                <a:solidFill>
                  <a:schemeClr val="bg1"/>
                </a:solidFill>
                <a:ln w="9525">
                  <a:noFill/>
                  <a:miter lim="800000"/>
                  <a:headEnd/>
                  <a:tailEnd/>
                </a:ln>
              </p:spPr>
              <p:txBody>
                <a:bodyPr>
                  <a:spAutoFit/>
                </a:bodyPr>
                <a:lstStyle/>
                <a:p>
                  <a:pPr algn="ctr" eaLnBrk="0" hangingPunct="0">
                    <a:defRPr/>
                  </a:pPr>
                  <a:r>
                    <a:rPr lang="en-GB" sz="1400" b="1" i="1" noProof="0" dirty="0">
                      <a:solidFill>
                        <a:srgbClr val="4F81BD">
                          <a:lumMod val="50000"/>
                        </a:srgbClr>
                      </a:solidFill>
                      <a:latin typeface="Calibri"/>
                    </a:rPr>
                    <a:t>0.6 </a:t>
                  </a:r>
                </a:p>
              </p:txBody>
            </p:sp>
          </p:grpSp>
          <p:sp>
            <p:nvSpPr>
              <p:cNvPr id="63" name="pole tekstowe 62"/>
              <p:cNvSpPr txBox="1"/>
              <p:nvPr/>
            </p:nvSpPr>
            <p:spPr>
              <a:xfrm>
                <a:off x="2849076" y="4580597"/>
                <a:ext cx="1304947" cy="378938"/>
              </a:xfrm>
              <a:prstGeom prst="rect">
                <a:avLst/>
              </a:prstGeom>
              <a:solidFill>
                <a:schemeClr val="bg2">
                  <a:lumMod val="50000"/>
                  <a:alpha val="50000"/>
                </a:schemeClr>
              </a:solidFill>
            </p:spPr>
            <p:txBody>
              <a:bodyPr wrap="square">
                <a:spAutoFit/>
              </a:bodyPr>
              <a:lstStyle/>
              <a:p>
                <a:pPr algn="ctr" eaLnBrk="0" hangingPunct="0">
                  <a:defRPr/>
                </a:pPr>
                <a:r>
                  <a:rPr lang="en-GB" sz="1400" b="1" i="1" noProof="0" dirty="0">
                    <a:solidFill>
                      <a:srgbClr val="4F81BD">
                        <a:lumMod val="50000"/>
                      </a:srgbClr>
                    </a:solidFill>
                    <a:latin typeface="Calibri"/>
                  </a:rPr>
                  <a:t>350</a:t>
                </a:r>
                <a:endParaRPr lang="en-GB" sz="1400" b="1" i="1" baseline="-25000" noProof="0" dirty="0">
                  <a:solidFill>
                    <a:srgbClr val="4F81BD">
                      <a:lumMod val="50000"/>
                    </a:srgbClr>
                  </a:solidFill>
                  <a:latin typeface="Calibri"/>
                </a:endParaRPr>
              </a:p>
            </p:txBody>
          </p:sp>
        </p:grpSp>
        <p:sp>
          <p:nvSpPr>
            <p:cNvPr id="61" name="pole tekstowe 60"/>
            <p:cNvSpPr txBox="1"/>
            <p:nvPr/>
          </p:nvSpPr>
          <p:spPr bwMode="auto">
            <a:xfrm>
              <a:off x="2014098" y="2563030"/>
              <a:ext cx="1153219" cy="378938"/>
            </a:xfrm>
            <a:prstGeom prst="rect">
              <a:avLst/>
            </a:prstGeom>
            <a:solidFill>
              <a:schemeClr val="bg2">
                <a:lumMod val="50000"/>
                <a:alpha val="50000"/>
              </a:schemeClr>
            </a:solidFill>
          </p:spPr>
          <p:txBody>
            <a:bodyPr wrap="square">
              <a:spAutoFit/>
            </a:bodyPr>
            <a:lstStyle/>
            <a:p>
              <a:pPr algn="ctr" eaLnBrk="0" hangingPunct="0">
                <a:defRPr/>
              </a:pPr>
              <a:r>
                <a:rPr lang="en-GB" sz="1400" b="1" i="1" noProof="0" dirty="0">
                  <a:solidFill>
                    <a:srgbClr val="4F81BD">
                      <a:lumMod val="50000"/>
                    </a:srgbClr>
                  </a:solidFill>
                  <a:latin typeface="Calibri"/>
                </a:rPr>
                <a:t>250</a:t>
              </a:r>
              <a:endParaRPr lang="en-GB" sz="1400" b="1" i="1" baseline="-25000" noProof="0" dirty="0">
                <a:solidFill>
                  <a:srgbClr val="4F81BD">
                    <a:lumMod val="50000"/>
                  </a:srgbClr>
                </a:solidFill>
                <a:latin typeface="Calibri"/>
              </a:endParaRPr>
            </a:p>
          </p:txBody>
        </p:sp>
      </p:grpSp>
      <p:sp>
        <p:nvSpPr>
          <p:cNvPr id="69" name="Prostokąt 68"/>
          <p:cNvSpPr/>
          <p:nvPr/>
        </p:nvSpPr>
        <p:spPr>
          <a:xfrm>
            <a:off x="4560601" y="5291437"/>
            <a:ext cx="4787340"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noProof="0" dirty="0">
                <a:solidFill>
                  <a:prstClr val="black"/>
                </a:solidFill>
                <a:latin typeface="Calibri"/>
              </a:rPr>
              <a:t>kill(all);</a:t>
            </a:r>
          </a:p>
          <a:p>
            <a:r>
              <a:rPr lang="en-GB" sz="1600" noProof="0" dirty="0">
                <a:solidFill>
                  <a:prstClr val="black"/>
                </a:solidFill>
                <a:latin typeface="Calibri"/>
              </a:rPr>
              <a:t>load (descriptive);</a:t>
            </a:r>
          </a:p>
          <a:p>
            <a:r>
              <a:rPr lang="en-GB" sz="1600" noProof="0" dirty="0" err="1">
                <a:solidFill>
                  <a:prstClr val="black"/>
                </a:solidFill>
                <a:latin typeface="Calibri"/>
              </a:rPr>
              <a:t>lotery</a:t>
            </a:r>
            <a:r>
              <a:rPr lang="en-GB" sz="1600" noProof="0" dirty="0">
                <a:solidFill>
                  <a:prstClr val="black"/>
                </a:solidFill>
                <a:latin typeface="Calibri"/>
              </a:rPr>
              <a:t> : [250,250, 350,350,350];</a:t>
            </a:r>
          </a:p>
          <a:p>
            <a:r>
              <a:rPr lang="en-GB" sz="1600" noProof="0" dirty="0">
                <a:solidFill>
                  <a:prstClr val="black"/>
                </a:solidFill>
                <a:latin typeface="Calibri"/>
              </a:rPr>
              <a:t>mean (</a:t>
            </a:r>
            <a:r>
              <a:rPr lang="en-GB" sz="1600" noProof="0" dirty="0" err="1">
                <a:solidFill>
                  <a:prstClr val="black"/>
                </a:solidFill>
                <a:latin typeface="Calibri"/>
              </a:rPr>
              <a:t>lotery</a:t>
            </a:r>
            <a:r>
              <a:rPr lang="en-GB" sz="1600" noProof="0" dirty="0">
                <a:solidFill>
                  <a:prstClr val="black"/>
                </a:solidFill>
                <a:latin typeface="Calibri"/>
              </a:rPr>
              <a:t>); </a:t>
            </a:r>
          </a:p>
          <a:p>
            <a:r>
              <a:rPr lang="en-GB" sz="1600" noProof="0" dirty="0">
                <a:solidFill>
                  <a:prstClr val="black"/>
                </a:solidFill>
                <a:latin typeface="Calibri"/>
              </a:rPr>
              <a:t>var (</a:t>
            </a:r>
            <a:r>
              <a:rPr lang="en-GB" sz="1600" noProof="0" dirty="0" err="1">
                <a:solidFill>
                  <a:prstClr val="black"/>
                </a:solidFill>
                <a:latin typeface="Calibri"/>
              </a:rPr>
              <a:t>lotery</a:t>
            </a:r>
            <a:r>
              <a:rPr lang="en-GB" sz="1600" noProof="0" dirty="0">
                <a:solidFill>
                  <a:prstClr val="black"/>
                </a:solidFill>
                <a:latin typeface="Calibri"/>
              </a:rPr>
              <a:t>), </a:t>
            </a:r>
            <a:r>
              <a:rPr lang="en-GB" sz="1600" noProof="0" dirty="0" err="1">
                <a:solidFill>
                  <a:prstClr val="black"/>
                </a:solidFill>
                <a:latin typeface="Calibri"/>
              </a:rPr>
              <a:t>numer</a:t>
            </a:r>
            <a:r>
              <a:rPr lang="en-GB" sz="1600" noProof="0" dirty="0">
                <a:solidFill>
                  <a:prstClr val="black"/>
                </a:solidFill>
                <a:latin typeface="Calibri"/>
              </a:rPr>
              <a:t>;</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324" y="5831644"/>
            <a:ext cx="18097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Prostokąt 56"/>
          <p:cNvSpPr/>
          <p:nvPr/>
        </p:nvSpPr>
        <p:spPr>
          <a:xfrm>
            <a:off x="462012" y="1218052"/>
            <a:ext cx="9546079" cy="954107"/>
          </a:xfrm>
          <a:prstGeom prst="rect">
            <a:avLst/>
          </a:prstGeom>
        </p:spPr>
        <p:txBody>
          <a:bodyPr wrap="square">
            <a:spAutoFit/>
          </a:bodyPr>
          <a:lstStyle/>
          <a:p>
            <a:r>
              <a:rPr lang="en-GB" sz="2800" b="1" noProof="0" dirty="0">
                <a:solidFill>
                  <a:srgbClr val="4BACC6">
                    <a:lumMod val="50000"/>
                  </a:srgbClr>
                </a:solidFill>
                <a:latin typeface="Calibri"/>
              </a:rPr>
              <a:t>You should be able to reduce the compound Lotteries and </a:t>
            </a:r>
          </a:p>
          <a:p>
            <a:r>
              <a:rPr lang="en-GB" sz="2800" b="1" noProof="0" dirty="0">
                <a:solidFill>
                  <a:srgbClr val="4BACC6">
                    <a:lumMod val="50000"/>
                  </a:srgbClr>
                </a:solidFill>
                <a:latin typeface="Calibri"/>
              </a:rPr>
              <a:t>calculate every statistics which characterizes the lottery.</a:t>
            </a:r>
          </a:p>
        </p:txBody>
      </p:sp>
    </p:spTree>
    <p:extLst>
      <p:ext uri="{BB962C8B-B14F-4D97-AF65-F5344CB8AC3E}">
        <p14:creationId xmlns:p14="http://schemas.microsoft.com/office/powerpoint/2010/main" val="3215762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Axioms of rational choice:</a:t>
            </a:r>
          </a:p>
        </p:txBody>
      </p:sp>
      <p:sp>
        <p:nvSpPr>
          <p:cNvPr id="58" name="Prostokąt 57"/>
          <p:cNvSpPr/>
          <p:nvPr/>
        </p:nvSpPr>
        <p:spPr>
          <a:xfrm>
            <a:off x="399470" y="1333590"/>
            <a:ext cx="4211638" cy="101441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en-GB" sz="2000" noProof="0" dirty="0">
                <a:solidFill>
                  <a:srgbClr val="4F81BD">
                    <a:lumMod val="50000"/>
                  </a:srgbClr>
                </a:solidFill>
                <a:latin typeface="Calibri"/>
              </a:rPr>
              <a:t>COMPLETENESS</a:t>
            </a:r>
          </a:p>
          <a:p>
            <a:pPr>
              <a:defRPr/>
            </a:pPr>
            <a:r>
              <a:rPr lang="en-GB" sz="2000" noProof="0" dirty="0">
                <a:solidFill>
                  <a:srgbClr val="4F81BD">
                    <a:lumMod val="50000"/>
                  </a:srgbClr>
                </a:solidFill>
                <a:latin typeface="Calibri"/>
              </a:rPr>
              <a:t>For each of the two lotteries L1 and L2:</a:t>
            </a:r>
          </a:p>
          <a:p>
            <a:pPr>
              <a:defRPr/>
            </a:pPr>
            <a:r>
              <a:rPr lang="en-GB" sz="2000" noProof="0" dirty="0">
                <a:solidFill>
                  <a:srgbClr val="4F81BD">
                    <a:lumMod val="50000"/>
                  </a:srgbClr>
                </a:solidFill>
                <a:latin typeface="Calibri"/>
              </a:rPr>
              <a:t>L1≻L2 or L2≻L1 or L2 ~ L2</a:t>
            </a:r>
          </a:p>
        </p:txBody>
      </p:sp>
      <p:sp>
        <p:nvSpPr>
          <p:cNvPr id="70" name="Prostokąt 69"/>
          <p:cNvSpPr/>
          <p:nvPr/>
        </p:nvSpPr>
        <p:spPr>
          <a:xfrm>
            <a:off x="5050009" y="1333590"/>
            <a:ext cx="5003602"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GB" sz="2000" noProof="0" dirty="0">
                <a:solidFill>
                  <a:srgbClr val="4F81BD">
                    <a:lumMod val="50000"/>
                  </a:srgbClr>
                </a:solidFill>
                <a:latin typeface="Calibri"/>
              </a:rPr>
              <a:t>TRANSITIVITY</a:t>
            </a:r>
          </a:p>
          <a:p>
            <a:pPr>
              <a:defRPr/>
            </a:pPr>
            <a:r>
              <a:rPr lang="en-GB" sz="2000" noProof="0" dirty="0">
                <a:solidFill>
                  <a:srgbClr val="4F81BD">
                    <a:lumMod val="50000"/>
                  </a:srgbClr>
                </a:solidFill>
                <a:latin typeface="Calibri"/>
              </a:rPr>
              <a:t>If the player L1≻ L2 and L2 ≻ L3, then L1 ≻ L3</a:t>
            </a:r>
          </a:p>
        </p:txBody>
      </p:sp>
      <p:sp>
        <p:nvSpPr>
          <p:cNvPr id="71" name="Prostokąt 70"/>
          <p:cNvSpPr/>
          <p:nvPr/>
        </p:nvSpPr>
        <p:spPr>
          <a:xfrm>
            <a:off x="4917262" y="2232066"/>
            <a:ext cx="5867400" cy="163195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en-GB" sz="2000" noProof="0" dirty="0">
                <a:solidFill>
                  <a:srgbClr val="4F81BD">
                    <a:lumMod val="50000"/>
                  </a:srgbClr>
                </a:solidFill>
                <a:latin typeface="Calibri"/>
              </a:rPr>
              <a:t>CONTINUITY</a:t>
            </a:r>
          </a:p>
          <a:p>
            <a:pPr>
              <a:defRPr/>
            </a:pPr>
            <a:r>
              <a:rPr lang="en-GB" sz="2000" noProof="0" dirty="0">
                <a:solidFill>
                  <a:srgbClr val="4F81BD">
                    <a:lumMod val="50000"/>
                  </a:srgbClr>
                </a:solidFill>
                <a:latin typeface="Calibri"/>
              </a:rPr>
              <a:t>If </a:t>
            </a:r>
            <a:r>
              <a:rPr lang="en-GB" sz="2000" noProof="0" dirty="0" err="1">
                <a:solidFill>
                  <a:srgbClr val="4F81BD">
                    <a:lumMod val="50000"/>
                  </a:srgbClr>
                </a:solidFill>
                <a:latin typeface="Calibri"/>
              </a:rPr>
              <a:t>payofs</a:t>
            </a:r>
            <a:r>
              <a:rPr lang="en-GB" sz="2000" noProof="0" dirty="0">
                <a:solidFill>
                  <a:srgbClr val="4F81BD">
                    <a:lumMod val="50000"/>
                  </a:srgbClr>
                </a:solidFill>
                <a:latin typeface="Calibri"/>
              </a:rPr>
              <a:t> y1 ≻ y2 and y2 ≻ y3, then</a:t>
            </a:r>
          </a:p>
          <a:p>
            <a:pPr>
              <a:defRPr/>
            </a:pPr>
            <a:r>
              <a:rPr lang="en-GB" sz="2000" noProof="0" dirty="0">
                <a:solidFill>
                  <a:srgbClr val="4F81BD">
                    <a:lumMod val="50000"/>
                  </a:srgbClr>
                </a:solidFill>
                <a:latin typeface="Calibri"/>
              </a:rPr>
              <a:t>there is a 0 &lt;t &lt;1 for which L1 ~ L2, where</a:t>
            </a:r>
          </a:p>
          <a:p>
            <a:pPr>
              <a:defRPr/>
            </a:pPr>
            <a:r>
              <a:rPr lang="en-GB" sz="2000" noProof="0" dirty="0">
                <a:solidFill>
                  <a:srgbClr val="4F81BD">
                    <a:lumMod val="50000"/>
                  </a:srgbClr>
                </a:solidFill>
                <a:latin typeface="Calibri"/>
              </a:rPr>
              <a:t>L1 = [(0, y1); (1, y2)]</a:t>
            </a:r>
          </a:p>
          <a:p>
            <a:pPr>
              <a:defRPr/>
            </a:pPr>
            <a:r>
              <a:rPr lang="en-GB" sz="2000" noProof="0" dirty="0">
                <a:solidFill>
                  <a:srgbClr val="4F81BD">
                    <a:lumMod val="50000"/>
                  </a:srgbClr>
                </a:solidFill>
                <a:latin typeface="Calibri"/>
              </a:rPr>
              <a:t>L2 = [(t, y1); ((1-t), y3)]</a:t>
            </a:r>
          </a:p>
        </p:txBody>
      </p:sp>
      <p:sp>
        <p:nvSpPr>
          <p:cNvPr id="6" name="Prostokąt 5"/>
          <p:cNvSpPr/>
          <p:nvPr/>
        </p:nvSpPr>
        <p:spPr>
          <a:xfrm>
            <a:off x="470674" y="4000157"/>
            <a:ext cx="8893175" cy="132343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en-GB" sz="2000" noProof="0" dirty="0">
                <a:solidFill>
                  <a:srgbClr val="4F81BD">
                    <a:lumMod val="50000"/>
                  </a:srgbClr>
                </a:solidFill>
                <a:latin typeface="Calibri"/>
              </a:rPr>
              <a:t>INDEPENDENCE FROM IRRELEVANT ALTERNATIVES</a:t>
            </a:r>
          </a:p>
          <a:p>
            <a:pPr>
              <a:defRPr/>
            </a:pPr>
            <a:r>
              <a:rPr lang="en-GB" sz="2000" noProof="0" dirty="0">
                <a:solidFill>
                  <a:srgbClr val="4F81BD">
                    <a:lumMod val="50000"/>
                  </a:srgbClr>
                </a:solidFill>
                <a:latin typeface="Calibri"/>
              </a:rPr>
              <a:t>If the payments y1 </a:t>
            </a:r>
            <a:r>
              <a:rPr lang="en-GB" sz="2000" noProof="0" dirty="0">
                <a:solidFill>
                  <a:srgbClr val="4F81BD">
                    <a:lumMod val="50000"/>
                  </a:srgbClr>
                </a:solidFill>
              </a:rPr>
              <a:t>≻(~) </a:t>
            </a:r>
            <a:r>
              <a:rPr lang="en-GB" sz="2000" noProof="0" dirty="0">
                <a:solidFill>
                  <a:srgbClr val="4F81BD">
                    <a:lumMod val="50000"/>
                  </a:srgbClr>
                </a:solidFill>
                <a:latin typeface="Calibri"/>
              </a:rPr>
              <a:t>y2 and y3 will be any other payment,</a:t>
            </a:r>
          </a:p>
          <a:p>
            <a:pPr>
              <a:defRPr/>
            </a:pPr>
            <a:r>
              <a:rPr lang="en-GB" sz="2000" noProof="0" dirty="0">
                <a:solidFill>
                  <a:srgbClr val="4F81BD">
                    <a:lumMod val="50000"/>
                  </a:srgbClr>
                </a:solidFill>
                <a:latin typeface="Calibri"/>
              </a:rPr>
              <a:t>for each 0 &lt;t &lt;1 lotteries: L1 = [(t, y1); ((1-t), y3)], L2 = [(t, y2); ((1-t), y3)]</a:t>
            </a:r>
          </a:p>
          <a:p>
            <a:pPr>
              <a:defRPr/>
            </a:pPr>
            <a:r>
              <a:rPr lang="en-GB" sz="2000" noProof="0" dirty="0">
                <a:solidFill>
                  <a:srgbClr val="4F81BD">
                    <a:lumMod val="50000"/>
                  </a:srgbClr>
                </a:solidFill>
                <a:latin typeface="Calibri"/>
              </a:rPr>
              <a:t>the L1 </a:t>
            </a:r>
            <a:r>
              <a:rPr lang="en-GB" sz="2000" noProof="0" dirty="0">
                <a:solidFill>
                  <a:srgbClr val="4F81BD">
                    <a:lumMod val="50000"/>
                  </a:srgbClr>
                </a:solidFill>
              </a:rPr>
              <a:t>≻(~) </a:t>
            </a:r>
            <a:r>
              <a:rPr lang="en-GB" sz="2000" noProof="0" dirty="0">
                <a:solidFill>
                  <a:srgbClr val="4F81BD">
                    <a:lumMod val="50000"/>
                  </a:srgbClr>
                </a:solidFill>
                <a:latin typeface="Calibri"/>
              </a:rPr>
              <a:t>L2 will be valued the same. </a:t>
            </a:r>
          </a:p>
        </p:txBody>
      </p:sp>
      <p:sp>
        <p:nvSpPr>
          <p:cNvPr id="7" name="Prostokąt 6"/>
          <p:cNvSpPr/>
          <p:nvPr/>
        </p:nvSpPr>
        <p:spPr>
          <a:xfrm>
            <a:off x="2763918" y="5397734"/>
            <a:ext cx="8964488"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GB" sz="2000" noProof="0" dirty="0">
                <a:solidFill>
                  <a:srgbClr val="4F81BD">
                    <a:lumMod val="50000"/>
                  </a:srgbClr>
                </a:solidFill>
                <a:latin typeface="Calibri"/>
              </a:rPr>
              <a:t>MONOTONICITY</a:t>
            </a:r>
          </a:p>
          <a:p>
            <a:pPr>
              <a:defRPr/>
            </a:pPr>
            <a:r>
              <a:rPr lang="en-GB" sz="2000" noProof="0" dirty="0">
                <a:solidFill>
                  <a:srgbClr val="4F81BD">
                    <a:lumMod val="50000"/>
                  </a:srgbClr>
                </a:solidFill>
                <a:latin typeface="Calibri"/>
              </a:rPr>
              <a:t>If payouts y1 ≻ y2 and L1 = [(p1, y1), (1-p1, y2)], L2 = [(p2, y1), (1-p2, y2)], then L1 ≻ L2, when p1&gt; p2 (a lottery is preferred, for which the probability of winning y1 is higher)</a:t>
            </a:r>
          </a:p>
        </p:txBody>
      </p:sp>
    </p:spTree>
    <p:extLst>
      <p:ext uri="{BB962C8B-B14F-4D97-AF65-F5344CB8AC3E}">
        <p14:creationId xmlns:p14="http://schemas.microsoft.com/office/powerpoint/2010/main" val="2962971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von Neumann-Morgenstern utility function</a:t>
            </a:r>
          </a:p>
        </p:txBody>
      </p:sp>
      <mc:AlternateContent xmlns:mc="http://schemas.openxmlformats.org/markup-compatibility/2006" xmlns:a14="http://schemas.microsoft.com/office/drawing/2010/main">
        <mc:Choice Requires="a14">
          <p:sp>
            <p:nvSpPr>
              <p:cNvPr id="3" name="Prostokąt 2"/>
              <p:cNvSpPr/>
              <p:nvPr/>
            </p:nvSpPr>
            <p:spPr>
              <a:xfrm>
                <a:off x="291966" y="1461266"/>
                <a:ext cx="11608067" cy="4871783"/>
              </a:xfrm>
              <a:prstGeom prst="rect">
                <a:avLst/>
              </a:prstGeom>
            </p:spPr>
            <p:txBody>
              <a:bodyPr wrap="square">
                <a:spAutoFit/>
              </a:bodyPr>
              <a:lstStyle/>
              <a:p>
                <a:pPr algn="just"/>
                <a:r>
                  <a:rPr lang="en-GB" sz="2800" b="1" noProof="0" dirty="0">
                    <a:solidFill>
                      <a:srgbClr val="4BACC6">
                        <a:lumMod val="50000"/>
                      </a:srgbClr>
                    </a:solidFill>
                    <a:latin typeface="Calibri"/>
                  </a:rPr>
                  <a:t>By satisfying the axioms of the rational choice, individual preferences can be represented by the VNM (von Neumann-Morgenstern) function;</a:t>
                </a:r>
              </a:p>
              <a:p>
                <a:pPr algn="just"/>
                <a:endParaRPr lang="en-GB" sz="2800" b="1" noProof="0" dirty="0">
                  <a:solidFill>
                    <a:srgbClr val="4BACC6">
                      <a:lumMod val="50000"/>
                    </a:srgbClr>
                  </a:solidFill>
                  <a:latin typeface="Calibri"/>
                </a:endParaRPr>
              </a:p>
              <a:p>
                <a:pPr algn="just"/>
                <a:r>
                  <a:rPr lang="en-GB" sz="2800" b="1" noProof="0" dirty="0">
                    <a:solidFill>
                      <a:srgbClr val="4BACC6">
                        <a:lumMod val="50000"/>
                      </a:srgbClr>
                    </a:solidFill>
                    <a:latin typeface="Calibri"/>
                  </a:rPr>
                  <a:t>The VNM function assigns values to lotteries L1 and L2 in such a way that</a:t>
                </a:r>
              </a:p>
              <a:p>
                <a:pPr algn="just"/>
                <a:endParaRPr lang="en-GB" sz="2800" b="1" noProof="0" dirty="0">
                  <a:solidFill>
                    <a:srgbClr val="4BACC6">
                      <a:lumMod val="50000"/>
                    </a:srgbClr>
                  </a:solidFill>
                  <a:latin typeface="Calibri"/>
                </a:endParaRPr>
              </a:p>
              <a:p>
                <a:pPr algn="ctr"/>
                <a:r>
                  <a:rPr lang="en-GB" sz="2800" b="1" noProof="0" dirty="0">
                    <a:solidFill>
                      <a:srgbClr val="4BACC6">
                        <a:lumMod val="50000"/>
                      </a:srgbClr>
                    </a:solidFill>
                    <a:latin typeface="Calibri"/>
                  </a:rPr>
                  <a:t>EU(L1)&gt; EU(L2) &lt;=&gt; L1 ≻ L2</a:t>
                </a:r>
              </a:p>
              <a:p>
                <a:pPr algn="just"/>
                <a:endParaRPr lang="en-GB" sz="2800" b="1" noProof="0" dirty="0">
                  <a:solidFill>
                    <a:srgbClr val="4BACC6">
                      <a:lumMod val="50000"/>
                    </a:srgbClr>
                  </a:solidFill>
                  <a:latin typeface="Calibri"/>
                </a:endParaRPr>
              </a:p>
              <a:p>
                <a:pPr algn="just"/>
                <a:r>
                  <a:rPr lang="en-GB" sz="2800" b="1" noProof="0" dirty="0">
                    <a:solidFill>
                      <a:srgbClr val="4BACC6">
                        <a:lumMod val="50000"/>
                      </a:srgbClr>
                    </a:solidFill>
                    <a:latin typeface="Calibri"/>
                  </a:rPr>
                  <a:t>The utility function VNM is a function-weighted probability utility function depending on the state of wealth</a:t>
                </a:r>
              </a:p>
              <a:p>
                <a:pPr algn="just"/>
                <a:endParaRPr lang="en-GB" sz="2800" b="1" noProof="0" dirty="0">
                  <a:solidFill>
                    <a:srgbClr val="4BACC6">
                      <a:lumMod val="50000"/>
                    </a:srgbClr>
                  </a:solidFill>
                  <a:latin typeface="Calibri"/>
                </a:endParaRPr>
              </a:p>
              <a:p>
                <a:pPr algn="ctr"/>
                <a:r>
                  <a:rPr lang="en-GB" sz="2800" b="1" noProof="0" dirty="0">
                    <a:solidFill>
                      <a:srgbClr val="4BACC6">
                        <a:lumMod val="50000"/>
                      </a:srgbClr>
                    </a:solidFill>
                    <a:latin typeface="Calibri"/>
                  </a:rPr>
                  <a:t>EU (L1) = </a:t>
                </a:r>
                <a14:m>
                  <m:oMath xmlns:m="http://schemas.openxmlformats.org/officeDocument/2006/math">
                    <m:nary>
                      <m:naryPr>
                        <m:chr m:val="∑"/>
                        <m:ctrlPr>
                          <a:rPr lang="en-GB" sz="2800" b="1" i="1" noProof="0" smtClean="0">
                            <a:solidFill>
                              <a:srgbClr val="4BACC6">
                                <a:lumMod val="50000"/>
                              </a:srgbClr>
                            </a:solidFill>
                            <a:latin typeface="Cambria Math" panose="02040503050406030204" pitchFamily="18" charset="0"/>
                          </a:rPr>
                        </m:ctrlPr>
                      </m:naryPr>
                      <m:sub>
                        <m:r>
                          <m:rPr>
                            <m:brk m:alnAt="23"/>
                          </m:rPr>
                          <a:rPr lang="en-GB" sz="2800" b="1" i="1" noProof="0" smtClean="0">
                            <a:solidFill>
                              <a:srgbClr val="4BACC6">
                                <a:lumMod val="50000"/>
                              </a:srgbClr>
                            </a:solidFill>
                            <a:latin typeface="Cambria Math"/>
                          </a:rPr>
                          <m:t>𝒊</m:t>
                        </m:r>
                        <m:r>
                          <a:rPr lang="en-GB" sz="2800" b="1" i="1" noProof="0" smtClean="0">
                            <a:solidFill>
                              <a:srgbClr val="4BACC6">
                                <a:lumMod val="50000"/>
                              </a:srgbClr>
                            </a:solidFill>
                            <a:latin typeface="Cambria Math"/>
                          </a:rPr>
                          <m:t>=</m:t>
                        </m:r>
                        <m:r>
                          <a:rPr lang="en-GB" sz="2800" b="1" i="1" noProof="0" smtClean="0">
                            <a:solidFill>
                              <a:srgbClr val="4BACC6">
                                <a:lumMod val="50000"/>
                              </a:srgbClr>
                            </a:solidFill>
                            <a:latin typeface="Cambria Math"/>
                          </a:rPr>
                          <m:t>𝟏</m:t>
                        </m:r>
                      </m:sub>
                      <m:sup>
                        <m:r>
                          <a:rPr lang="en-GB" sz="2800" b="1" i="1" noProof="0" smtClean="0">
                            <a:solidFill>
                              <a:srgbClr val="4BACC6">
                                <a:lumMod val="50000"/>
                              </a:srgbClr>
                            </a:solidFill>
                            <a:latin typeface="Cambria Math"/>
                          </a:rPr>
                          <m:t>𝒌</m:t>
                        </m:r>
                      </m:sup>
                      <m:e>
                        <m:sSub>
                          <m:sSubPr>
                            <m:ctrlPr>
                              <a:rPr lang="en-GB" sz="2800" b="1" i="1" noProof="0" smtClean="0">
                                <a:solidFill>
                                  <a:srgbClr val="4BACC6">
                                    <a:lumMod val="50000"/>
                                  </a:srgbClr>
                                </a:solidFill>
                                <a:latin typeface="Cambria Math" panose="02040503050406030204" pitchFamily="18" charset="0"/>
                              </a:rPr>
                            </m:ctrlPr>
                          </m:sSubPr>
                          <m:e>
                            <m:r>
                              <a:rPr lang="en-GB" sz="2800" b="1" i="1" noProof="0" smtClean="0">
                                <a:solidFill>
                                  <a:srgbClr val="4BACC6">
                                    <a:lumMod val="50000"/>
                                  </a:srgbClr>
                                </a:solidFill>
                                <a:latin typeface="Cambria Math"/>
                              </a:rPr>
                              <m:t>𝒑</m:t>
                            </m:r>
                          </m:e>
                          <m:sub>
                            <m:r>
                              <a:rPr lang="en-GB" sz="2800" b="1" i="1" noProof="0" smtClean="0">
                                <a:solidFill>
                                  <a:srgbClr val="4BACC6">
                                    <a:lumMod val="50000"/>
                                  </a:srgbClr>
                                </a:solidFill>
                                <a:latin typeface="Cambria Math"/>
                              </a:rPr>
                              <m:t>𝒊</m:t>
                            </m:r>
                          </m:sub>
                        </m:sSub>
                        <m:r>
                          <a:rPr lang="en-GB" sz="2800" b="1" i="1" noProof="0" smtClean="0">
                            <a:solidFill>
                              <a:srgbClr val="4BACC6">
                                <a:lumMod val="50000"/>
                              </a:srgbClr>
                            </a:solidFill>
                            <a:latin typeface="Cambria Math"/>
                          </a:rPr>
                          <m:t>𝑼</m:t>
                        </m:r>
                        <m:r>
                          <a:rPr lang="en-GB" sz="2800" b="1" i="1" noProof="0" smtClean="0">
                            <a:solidFill>
                              <a:srgbClr val="4BACC6">
                                <a:lumMod val="50000"/>
                              </a:srgbClr>
                            </a:solidFill>
                            <a:latin typeface="Cambria Math"/>
                          </a:rPr>
                          <m:t>(</m:t>
                        </m:r>
                        <m:sSub>
                          <m:sSubPr>
                            <m:ctrlPr>
                              <a:rPr lang="en-GB" sz="2800" b="1" i="1" noProof="0" smtClean="0">
                                <a:solidFill>
                                  <a:srgbClr val="4BACC6">
                                    <a:lumMod val="50000"/>
                                  </a:srgbClr>
                                </a:solidFill>
                                <a:latin typeface="Cambria Math" panose="02040503050406030204" pitchFamily="18" charset="0"/>
                              </a:rPr>
                            </m:ctrlPr>
                          </m:sSubPr>
                          <m:e>
                            <m:r>
                              <a:rPr lang="en-GB" sz="2800" b="1" i="1" noProof="0" smtClean="0">
                                <a:solidFill>
                                  <a:srgbClr val="4BACC6">
                                    <a:lumMod val="50000"/>
                                  </a:srgbClr>
                                </a:solidFill>
                                <a:latin typeface="Cambria Math"/>
                              </a:rPr>
                              <m:t>𝒙</m:t>
                            </m:r>
                          </m:e>
                          <m:sub>
                            <m:r>
                              <a:rPr lang="en-GB" sz="2800" b="1" i="1" noProof="0" smtClean="0">
                                <a:solidFill>
                                  <a:srgbClr val="4BACC6">
                                    <a:lumMod val="50000"/>
                                  </a:srgbClr>
                                </a:solidFill>
                                <a:latin typeface="Cambria Math"/>
                              </a:rPr>
                              <m:t>𝒊</m:t>
                            </m:r>
                          </m:sub>
                        </m:sSub>
                        <m:r>
                          <a:rPr lang="en-GB" sz="2800" b="1" i="1" noProof="0" smtClean="0">
                            <a:solidFill>
                              <a:srgbClr val="4BACC6">
                                <a:lumMod val="50000"/>
                              </a:srgbClr>
                            </a:solidFill>
                            <a:latin typeface="Cambria Math"/>
                          </a:rPr>
                          <m:t>)</m:t>
                        </m:r>
                      </m:e>
                    </m:nary>
                  </m:oMath>
                </a14:m>
                <a:endParaRPr lang="en-GB" sz="2800" b="1" noProof="0" dirty="0">
                  <a:solidFill>
                    <a:srgbClr val="4BACC6">
                      <a:lumMod val="50000"/>
                    </a:srgbClr>
                  </a:solidFill>
                  <a:latin typeface="Calibri"/>
                </a:endParaRPr>
              </a:p>
            </p:txBody>
          </p:sp>
        </mc:Choice>
        <mc:Fallback xmlns="">
          <p:sp>
            <p:nvSpPr>
              <p:cNvPr id="3" name="Prostokąt 2"/>
              <p:cNvSpPr>
                <a:spLocks noRot="1" noChangeAspect="1" noMove="1" noResize="1" noEditPoints="1" noAdjustHandles="1" noChangeArrowheads="1" noChangeShapeType="1" noTextEdit="1"/>
              </p:cNvSpPr>
              <p:nvPr/>
            </p:nvSpPr>
            <p:spPr>
              <a:xfrm>
                <a:off x="291966" y="1461266"/>
                <a:ext cx="11608067" cy="4871783"/>
              </a:xfrm>
              <a:prstGeom prst="rect">
                <a:avLst/>
              </a:prstGeom>
              <a:blipFill>
                <a:blip r:embed="rId2"/>
                <a:stretch>
                  <a:fillRect l="-1103" t="-1252" r="-1050" b="-2628"/>
                </a:stretch>
              </a:blipFill>
            </p:spPr>
            <p:txBody>
              <a:bodyPr/>
              <a:lstStyle/>
              <a:p>
                <a:r>
                  <a:rPr lang="pl-PL">
                    <a:noFill/>
                  </a:rPr>
                  <a:t> </a:t>
                </a:r>
              </a:p>
            </p:txBody>
          </p:sp>
        </mc:Fallback>
      </mc:AlternateContent>
    </p:spTree>
    <p:extLst>
      <p:ext uri="{BB962C8B-B14F-4D97-AF65-F5344CB8AC3E}">
        <p14:creationId xmlns:p14="http://schemas.microsoft.com/office/powerpoint/2010/main" val="3905346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798897"/>
          </a:xfrm>
          <a:solidFill>
            <a:schemeClr val="accent5">
              <a:lumMod val="20000"/>
              <a:lumOff val="80000"/>
            </a:schemeClr>
          </a:solidFill>
        </p:spPr>
        <p:txBody>
          <a:bodyPr>
            <a:normAutofit/>
          </a:bodyPr>
          <a:lstStyle/>
          <a:p>
            <a:r>
              <a:rPr lang="en-GB" b="1" i="1" noProof="0" dirty="0">
                <a:solidFill>
                  <a:schemeClr val="accent5">
                    <a:lumMod val="50000"/>
                  </a:schemeClr>
                </a:solidFill>
              </a:rPr>
              <a:t>Are you rational? </a:t>
            </a:r>
          </a:p>
        </p:txBody>
      </p:sp>
      <p:sp>
        <p:nvSpPr>
          <p:cNvPr id="10" name="Prostokąt 9"/>
          <p:cNvSpPr/>
          <p:nvPr/>
        </p:nvSpPr>
        <p:spPr>
          <a:xfrm>
            <a:off x="361950" y="798897"/>
            <a:ext cx="11210925" cy="5509200"/>
          </a:xfrm>
          <a:prstGeom prst="rect">
            <a:avLst/>
          </a:prstGeom>
        </p:spPr>
        <p:txBody>
          <a:bodyPr wrap="square">
            <a:spAutoFit/>
          </a:bodyPr>
          <a:lstStyle/>
          <a:p>
            <a:pPr algn="just"/>
            <a:r>
              <a:rPr lang="en-GB" sz="3200" b="1" noProof="0" dirty="0">
                <a:solidFill>
                  <a:schemeClr val="accent5">
                    <a:lumMod val="50000"/>
                  </a:schemeClr>
                </a:solidFill>
              </a:rPr>
              <a:t>Economists and psychologists Kahneman and Tversky, Allais, Savage, and.... conducted different experimental studies and showed that people do not follow rational choice's axioms. And these are not just random cases.</a:t>
            </a:r>
          </a:p>
          <a:p>
            <a:pPr algn="just"/>
            <a:endParaRPr lang="en-GB" sz="3200" b="1" noProof="0" dirty="0">
              <a:solidFill>
                <a:schemeClr val="accent5">
                  <a:lumMod val="50000"/>
                </a:schemeClr>
              </a:solidFill>
              <a:latin typeface="Calibri"/>
            </a:endParaRPr>
          </a:p>
          <a:p>
            <a:pPr algn="just"/>
            <a:r>
              <a:rPr lang="en-GB" sz="3200" b="1" noProof="0" dirty="0">
                <a:solidFill>
                  <a:schemeClr val="accent5">
                    <a:lumMod val="50000"/>
                  </a:schemeClr>
                </a:solidFill>
                <a:latin typeface="Calibri"/>
              </a:rPr>
              <a:t>The </a:t>
            </a:r>
            <a:r>
              <a:rPr lang="en-GB" sz="3200" b="1" noProof="0" dirty="0" err="1">
                <a:solidFill>
                  <a:schemeClr val="accent5">
                    <a:lumMod val="50000"/>
                  </a:schemeClr>
                </a:solidFill>
                <a:latin typeface="Calibri"/>
              </a:rPr>
              <a:t>behavioral</a:t>
            </a:r>
            <a:r>
              <a:rPr lang="en-GB" sz="3200" b="1" noProof="0" dirty="0">
                <a:solidFill>
                  <a:schemeClr val="accent5">
                    <a:lumMod val="50000"/>
                  </a:schemeClr>
                </a:solidFill>
                <a:latin typeface="Calibri"/>
              </a:rPr>
              <a:t> economics shows the existence of irrationality. There is some tendency to do systematic errors (cognitive biases). These errors can be investigated.</a:t>
            </a:r>
          </a:p>
          <a:p>
            <a:pPr algn="just"/>
            <a:endParaRPr lang="en-GB" sz="3200" b="1" noProof="0" dirty="0">
              <a:solidFill>
                <a:schemeClr val="accent5">
                  <a:lumMod val="50000"/>
                </a:schemeClr>
              </a:solidFill>
              <a:latin typeface="Calibri"/>
            </a:endParaRPr>
          </a:p>
          <a:p>
            <a:pPr algn="just"/>
            <a:r>
              <a:rPr lang="en-GB" sz="3200" b="1" noProof="0" dirty="0">
                <a:solidFill>
                  <a:schemeClr val="accent5">
                    <a:lumMod val="50000"/>
                  </a:schemeClr>
                </a:solidFill>
                <a:latin typeface="Calibri"/>
              </a:rPr>
              <a:t>The economic theory can not deny the existence of those cognitive biases and we should not deny it in our life too. </a:t>
            </a:r>
          </a:p>
        </p:txBody>
      </p:sp>
    </p:spTree>
    <p:extLst>
      <p:ext uri="{BB962C8B-B14F-4D97-AF65-F5344CB8AC3E}">
        <p14:creationId xmlns:p14="http://schemas.microsoft.com/office/powerpoint/2010/main" val="221827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ytuł 1"/>
          <p:cNvSpPr>
            <a:spLocks noGrp="1"/>
          </p:cNvSpPr>
          <p:nvPr>
            <p:ph type="title"/>
          </p:nvPr>
        </p:nvSpPr>
        <p:spPr>
          <a:xfrm>
            <a:off x="0" y="0"/>
            <a:ext cx="12192000" cy="798897"/>
          </a:xfrm>
          <a:solidFill>
            <a:schemeClr val="accent5">
              <a:lumMod val="20000"/>
              <a:lumOff val="80000"/>
            </a:schemeClr>
          </a:solidFill>
        </p:spPr>
        <p:txBody>
          <a:bodyPr>
            <a:normAutofit/>
          </a:bodyPr>
          <a:lstStyle/>
          <a:p>
            <a:r>
              <a:rPr lang="en-GB" b="1" i="1" noProof="0" dirty="0">
                <a:solidFill>
                  <a:schemeClr val="accent5">
                    <a:lumMod val="50000"/>
                  </a:schemeClr>
                </a:solidFill>
              </a:rPr>
              <a:t>Exp 1  </a:t>
            </a:r>
          </a:p>
        </p:txBody>
      </p:sp>
      <p:sp>
        <p:nvSpPr>
          <p:cNvPr id="2" name="Prostokąt 1"/>
          <p:cNvSpPr/>
          <p:nvPr/>
        </p:nvSpPr>
        <p:spPr>
          <a:xfrm>
            <a:off x="7100760" y="880679"/>
            <a:ext cx="4832605" cy="584775"/>
          </a:xfrm>
          <a:prstGeom prst="rect">
            <a:avLst/>
          </a:prstGeom>
        </p:spPr>
        <p:txBody>
          <a:bodyPr wrap="none">
            <a:spAutoFit/>
          </a:bodyPr>
          <a:lstStyle/>
          <a:p>
            <a:r>
              <a:rPr lang="en-GB" sz="3200" noProof="0" dirty="0">
                <a:solidFill>
                  <a:schemeClr val="accent5">
                    <a:lumMod val="50000"/>
                  </a:schemeClr>
                </a:solidFill>
              </a:rPr>
              <a:t>What lottery do you prefer?</a:t>
            </a:r>
          </a:p>
        </p:txBody>
      </p:sp>
      <p:grpSp>
        <p:nvGrpSpPr>
          <p:cNvPr id="37" name="Grupa 19"/>
          <p:cNvGrpSpPr>
            <a:grpSpLocks/>
          </p:cNvGrpSpPr>
          <p:nvPr/>
        </p:nvGrpSpPr>
        <p:grpSpPr bwMode="auto">
          <a:xfrm>
            <a:off x="6159318" y="2439713"/>
            <a:ext cx="3602037" cy="433387"/>
            <a:chOff x="-259112" y="1917166"/>
            <a:chExt cx="4251499" cy="431792"/>
          </a:xfrm>
        </p:grpSpPr>
        <p:cxnSp>
          <p:nvCxnSpPr>
            <p:cNvPr id="38" name="Łącznik prosty 37"/>
            <p:cNvCxnSpPr>
              <a:stCxn id="39" idx="6"/>
              <a:endCxn id="40" idx="1"/>
            </p:cNvCxnSpPr>
            <p:nvPr/>
          </p:nvCxnSpPr>
          <p:spPr>
            <a:xfrm>
              <a:off x="323618" y="2133853"/>
              <a:ext cx="2390883" cy="9490"/>
            </a:xfrm>
            <a:prstGeom prst="line">
              <a:avLst/>
            </a:prstGeom>
          </p:spPr>
          <p:style>
            <a:lnRef idx="1">
              <a:schemeClr val="accent1"/>
            </a:lnRef>
            <a:fillRef idx="0">
              <a:schemeClr val="accent1"/>
            </a:fillRef>
            <a:effectRef idx="0">
              <a:schemeClr val="accent1"/>
            </a:effectRef>
            <a:fontRef idx="minor">
              <a:schemeClr val="tx1"/>
            </a:fontRef>
          </p:style>
        </p:cxnSp>
        <p:sp>
          <p:nvSpPr>
            <p:cNvPr id="39" name="Elipsa 9"/>
            <p:cNvSpPr/>
            <p:nvPr/>
          </p:nvSpPr>
          <p:spPr>
            <a:xfrm>
              <a:off x="-259112" y="1917166"/>
              <a:ext cx="582730" cy="431792"/>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B</a:t>
              </a:r>
            </a:p>
          </p:txBody>
        </p:sp>
        <p:sp>
          <p:nvSpPr>
            <p:cNvPr id="40" name="pole tekstowe 39"/>
            <p:cNvSpPr txBox="1"/>
            <p:nvPr/>
          </p:nvSpPr>
          <p:spPr>
            <a:xfrm>
              <a:off x="2714501" y="1988340"/>
              <a:ext cx="1277886" cy="30842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24 000</a:t>
              </a:r>
              <a:endParaRPr lang="en-GB" sz="1400" i="1" baseline="-25000" noProof="0" dirty="0">
                <a:solidFill>
                  <a:schemeClr val="accent1">
                    <a:lumMod val="50000"/>
                  </a:schemeClr>
                </a:solidFill>
              </a:endParaRPr>
            </a:p>
          </p:txBody>
        </p:sp>
        <p:sp>
          <p:nvSpPr>
            <p:cNvPr id="41" name="pole tekstowe 42"/>
            <p:cNvSpPr txBox="1">
              <a:spLocks noChangeArrowheads="1"/>
            </p:cNvSpPr>
            <p:nvPr/>
          </p:nvSpPr>
          <p:spPr bwMode="auto">
            <a:xfrm>
              <a:off x="1185535" y="1988340"/>
              <a:ext cx="897519" cy="308424"/>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1</a:t>
              </a:r>
            </a:p>
          </p:txBody>
        </p:sp>
      </p:grpSp>
      <p:grpSp>
        <p:nvGrpSpPr>
          <p:cNvPr id="42" name="Grupa 73"/>
          <p:cNvGrpSpPr>
            <a:grpSpLocks/>
          </p:cNvGrpSpPr>
          <p:nvPr/>
        </p:nvGrpSpPr>
        <p:grpSpPr bwMode="auto">
          <a:xfrm>
            <a:off x="1982604" y="1576112"/>
            <a:ext cx="3816350" cy="2252662"/>
            <a:chOff x="4716016" y="692696"/>
            <a:chExt cx="3816424" cy="2252191"/>
          </a:xfrm>
        </p:grpSpPr>
        <p:grpSp>
          <p:nvGrpSpPr>
            <p:cNvPr id="43" name="Grupa 46"/>
            <p:cNvGrpSpPr>
              <a:grpSpLocks/>
            </p:cNvGrpSpPr>
            <p:nvPr/>
          </p:nvGrpSpPr>
          <p:grpSpPr bwMode="auto">
            <a:xfrm>
              <a:off x="4716016" y="692696"/>
              <a:ext cx="3816424" cy="1316089"/>
              <a:chOff x="-115096" y="2709138"/>
              <a:chExt cx="4503393" cy="1315310"/>
            </a:xfrm>
          </p:grpSpPr>
          <p:grpSp>
            <p:nvGrpSpPr>
              <p:cNvPr id="47" name="Grupa 19"/>
              <p:cNvGrpSpPr>
                <a:grpSpLocks/>
              </p:cNvGrpSpPr>
              <p:nvPr/>
            </p:nvGrpSpPr>
            <p:grpSpPr bwMode="auto">
              <a:xfrm>
                <a:off x="-115096" y="2709138"/>
                <a:ext cx="4421086" cy="1315310"/>
                <a:chOff x="-259112" y="981616"/>
                <a:chExt cx="4421086" cy="1315310"/>
              </a:xfrm>
            </p:grpSpPr>
            <p:cxnSp>
              <p:nvCxnSpPr>
                <p:cNvPr id="51" name="Łącznik prosty 50"/>
                <p:cNvCxnSpPr>
                  <a:stCxn id="53" idx="6"/>
                  <a:endCxn id="54" idx="1"/>
                </p:cNvCxnSpPr>
                <p:nvPr/>
              </p:nvCxnSpPr>
              <p:spPr>
                <a:xfrm flipV="1">
                  <a:off x="323482" y="1135480"/>
                  <a:ext cx="2306021" cy="924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Łącznik prosty 51"/>
                <p:cNvCxnSpPr>
                  <a:stCxn id="53" idx="6"/>
                  <a:endCxn id="50" idx="1"/>
                </p:cNvCxnSpPr>
                <p:nvPr/>
              </p:nvCxnSpPr>
              <p:spPr>
                <a:xfrm>
                  <a:off x="323482" y="2060252"/>
                  <a:ext cx="2392193" cy="11103"/>
                </a:xfrm>
                <a:prstGeom prst="line">
                  <a:avLst/>
                </a:prstGeom>
              </p:spPr>
              <p:style>
                <a:lnRef idx="1">
                  <a:schemeClr val="accent1"/>
                </a:lnRef>
                <a:fillRef idx="0">
                  <a:schemeClr val="accent1"/>
                </a:fillRef>
                <a:effectRef idx="0">
                  <a:schemeClr val="accent1"/>
                </a:effectRef>
                <a:fontRef idx="minor">
                  <a:schemeClr val="tx1"/>
                </a:fontRef>
              </p:style>
            </p:cxnSp>
            <p:sp>
              <p:nvSpPr>
                <p:cNvPr id="53" name="Elipsa 20"/>
                <p:cNvSpPr/>
                <p:nvPr/>
              </p:nvSpPr>
              <p:spPr>
                <a:xfrm>
                  <a:off x="-259112" y="1844525"/>
                  <a:ext cx="582594" cy="431454"/>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A</a:t>
                  </a:r>
                </a:p>
              </p:txBody>
            </p:sp>
            <p:sp>
              <p:nvSpPr>
                <p:cNvPr id="54" name="pole tekstowe 53"/>
                <p:cNvSpPr txBox="1"/>
                <p:nvPr/>
              </p:nvSpPr>
              <p:spPr>
                <a:xfrm>
                  <a:off x="2629504" y="981616"/>
                  <a:ext cx="1532352" cy="307728"/>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27 500</a:t>
                  </a:r>
                  <a:endParaRPr lang="en-GB" sz="1400" i="1" baseline="-25000" noProof="0" dirty="0">
                    <a:solidFill>
                      <a:schemeClr val="accent1">
                        <a:lumMod val="50000"/>
                      </a:schemeClr>
                    </a:solidFill>
                  </a:endParaRPr>
                </a:p>
              </p:txBody>
            </p:sp>
            <p:sp>
              <p:nvSpPr>
                <p:cNvPr id="55" name="pole tekstowe 42"/>
                <p:cNvSpPr txBox="1">
                  <a:spLocks noChangeArrowheads="1"/>
                </p:cNvSpPr>
                <p:nvPr/>
              </p:nvSpPr>
              <p:spPr bwMode="auto">
                <a:xfrm>
                  <a:off x="1355665" y="1413070"/>
                  <a:ext cx="897307" cy="307728"/>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0.33</a:t>
                  </a:r>
                </a:p>
              </p:txBody>
            </p:sp>
            <p:sp>
              <p:nvSpPr>
                <p:cNvPr id="57" name="pole tekstowe 56"/>
                <p:cNvSpPr txBox="1">
                  <a:spLocks noChangeArrowheads="1"/>
                </p:cNvSpPr>
                <p:nvPr/>
              </p:nvSpPr>
              <p:spPr bwMode="auto">
                <a:xfrm>
                  <a:off x="1269494" y="1988871"/>
                  <a:ext cx="1127721" cy="307728"/>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0.66 </a:t>
                  </a:r>
                </a:p>
              </p:txBody>
            </p:sp>
          </p:grpSp>
          <p:sp>
            <p:nvSpPr>
              <p:cNvPr id="50" name="pole tekstowe 49"/>
              <p:cNvSpPr txBox="1"/>
              <p:nvPr/>
            </p:nvSpPr>
            <p:spPr>
              <a:xfrm>
                <a:off x="2859691" y="3645013"/>
                <a:ext cx="1528606" cy="307728"/>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24 000</a:t>
                </a:r>
              </a:p>
            </p:txBody>
          </p:sp>
        </p:grpSp>
        <p:cxnSp>
          <p:nvCxnSpPr>
            <p:cNvPr id="44" name="Łącznik prosty 43"/>
            <p:cNvCxnSpPr>
              <a:stCxn id="53" idx="6"/>
              <a:endCxn id="45" idx="1"/>
            </p:cNvCxnSpPr>
            <p:nvPr/>
          </p:nvCxnSpPr>
          <p:spPr bwMode="auto">
            <a:xfrm>
              <a:off x="5209739" y="1771970"/>
              <a:ext cx="2170154" cy="1018962"/>
            </a:xfrm>
            <a:prstGeom prst="line">
              <a:avLst/>
            </a:prstGeom>
          </p:spPr>
          <p:style>
            <a:lnRef idx="1">
              <a:schemeClr val="accent1"/>
            </a:lnRef>
            <a:fillRef idx="0">
              <a:schemeClr val="accent1"/>
            </a:fillRef>
            <a:effectRef idx="0">
              <a:schemeClr val="accent1"/>
            </a:effectRef>
            <a:fontRef idx="minor">
              <a:schemeClr val="tx1"/>
            </a:fontRef>
          </p:style>
        </p:cxnSp>
        <p:sp>
          <p:nvSpPr>
            <p:cNvPr id="45" name="pole tekstowe 44"/>
            <p:cNvSpPr txBox="1"/>
            <p:nvPr/>
          </p:nvSpPr>
          <p:spPr bwMode="auto">
            <a:xfrm>
              <a:off x="7379893" y="2636976"/>
              <a:ext cx="1020783" cy="307911"/>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sp>
          <p:nvSpPr>
            <p:cNvPr id="46" name="pole tekstowe 42"/>
            <p:cNvSpPr txBox="1">
              <a:spLocks noChangeArrowheads="1"/>
            </p:cNvSpPr>
            <p:nvPr/>
          </p:nvSpPr>
          <p:spPr bwMode="auto">
            <a:xfrm>
              <a:off x="6155907" y="2276690"/>
              <a:ext cx="760427" cy="307911"/>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0.01</a:t>
              </a:r>
            </a:p>
          </p:txBody>
        </p:sp>
      </p:grpSp>
      <p:sp>
        <p:nvSpPr>
          <p:cNvPr id="58" name="pole tekstowe 57"/>
          <p:cNvSpPr txBox="1"/>
          <p:nvPr/>
        </p:nvSpPr>
        <p:spPr>
          <a:xfrm>
            <a:off x="2036145" y="5007067"/>
            <a:ext cx="1582737"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
        <p:nvSpPr>
          <p:cNvPr id="59" name="pole tekstowe 58"/>
          <p:cNvSpPr txBox="1"/>
          <p:nvPr/>
        </p:nvSpPr>
        <p:spPr>
          <a:xfrm>
            <a:off x="7267777" y="4822401"/>
            <a:ext cx="1584325"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Tree>
    <p:extLst>
      <p:ext uri="{BB962C8B-B14F-4D97-AF65-F5344CB8AC3E}">
        <p14:creationId xmlns:p14="http://schemas.microsoft.com/office/powerpoint/2010/main" val="16093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Linda</a:t>
            </a:r>
          </a:p>
        </p:txBody>
      </p:sp>
      <p:sp>
        <p:nvSpPr>
          <p:cNvPr id="4" name="Prostokąt 3"/>
          <p:cNvSpPr/>
          <p:nvPr/>
        </p:nvSpPr>
        <p:spPr>
          <a:xfrm>
            <a:off x="417094" y="1442015"/>
            <a:ext cx="11357811" cy="4524315"/>
          </a:xfrm>
          <a:prstGeom prst="rect">
            <a:avLst/>
          </a:prstGeom>
        </p:spPr>
        <p:txBody>
          <a:bodyPr wrap="square">
            <a:spAutoFit/>
          </a:bodyPr>
          <a:lstStyle/>
          <a:p>
            <a:pPr algn="just"/>
            <a:r>
              <a:rPr lang="en-GB" sz="3200" noProof="0" dirty="0">
                <a:solidFill>
                  <a:srgbClr val="4BACC6">
                    <a:lumMod val="50000"/>
                  </a:srgbClr>
                </a:solidFill>
                <a:latin typeface="Calibri"/>
              </a:rPr>
              <a:t>Linda is 31 years old, single, outspoken, and very bright. She majored in philosophy. As a student, she was deeply concerned with issues of discrimination and social justice, and also participated in anti-nuclear demonstrations.</a:t>
            </a:r>
          </a:p>
          <a:p>
            <a:pPr algn="just"/>
            <a:br>
              <a:rPr lang="en-GB" sz="3200" noProof="0" dirty="0">
                <a:solidFill>
                  <a:srgbClr val="4BACC6">
                    <a:lumMod val="50000"/>
                  </a:srgbClr>
                </a:solidFill>
                <a:latin typeface="Calibri"/>
              </a:rPr>
            </a:br>
            <a:r>
              <a:rPr lang="en-GB" sz="3200" noProof="0" dirty="0">
                <a:solidFill>
                  <a:srgbClr val="4BACC6">
                    <a:lumMod val="50000"/>
                  </a:srgbClr>
                </a:solidFill>
                <a:latin typeface="Calibri"/>
              </a:rPr>
              <a:t>Which is more probable?</a:t>
            </a:r>
          </a:p>
          <a:p>
            <a:pPr lvl="1" algn="just"/>
            <a:br>
              <a:rPr lang="en-GB" sz="3200" noProof="0" dirty="0">
                <a:solidFill>
                  <a:srgbClr val="4BACC6">
                    <a:lumMod val="50000"/>
                  </a:srgbClr>
                </a:solidFill>
                <a:latin typeface="Calibri"/>
              </a:rPr>
            </a:br>
            <a:r>
              <a:rPr lang="en-GB" sz="3200" noProof="0" dirty="0">
                <a:solidFill>
                  <a:srgbClr val="4BACC6">
                    <a:lumMod val="50000"/>
                  </a:srgbClr>
                </a:solidFill>
                <a:latin typeface="Calibri"/>
              </a:rPr>
              <a:t>A - Linda is a bank teller</a:t>
            </a:r>
          </a:p>
          <a:p>
            <a:pPr lvl="1" algn="just"/>
            <a:r>
              <a:rPr lang="en-GB" sz="3200" noProof="0" dirty="0">
                <a:solidFill>
                  <a:srgbClr val="4BACC6">
                    <a:lumMod val="50000"/>
                  </a:srgbClr>
                </a:solidFill>
                <a:latin typeface="Calibri"/>
              </a:rPr>
              <a:t>B - Linda is a bank teller and is active in the feminist movement. </a:t>
            </a:r>
          </a:p>
        </p:txBody>
      </p:sp>
    </p:spTree>
    <p:extLst>
      <p:ext uri="{BB962C8B-B14F-4D97-AF65-F5344CB8AC3E}">
        <p14:creationId xmlns:p14="http://schemas.microsoft.com/office/powerpoint/2010/main" val="2969766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ytuł 1"/>
          <p:cNvSpPr>
            <a:spLocks noGrp="1"/>
          </p:cNvSpPr>
          <p:nvPr>
            <p:ph type="title"/>
          </p:nvPr>
        </p:nvSpPr>
        <p:spPr>
          <a:xfrm>
            <a:off x="0" y="0"/>
            <a:ext cx="12192000" cy="798897"/>
          </a:xfrm>
          <a:solidFill>
            <a:schemeClr val="accent5">
              <a:lumMod val="20000"/>
              <a:lumOff val="80000"/>
            </a:schemeClr>
          </a:solidFill>
        </p:spPr>
        <p:txBody>
          <a:bodyPr>
            <a:normAutofit/>
          </a:bodyPr>
          <a:lstStyle/>
          <a:p>
            <a:r>
              <a:rPr lang="en-GB" b="1" i="1" noProof="0" dirty="0">
                <a:solidFill>
                  <a:schemeClr val="accent5">
                    <a:lumMod val="50000"/>
                  </a:schemeClr>
                </a:solidFill>
              </a:rPr>
              <a:t>Exp 1  </a:t>
            </a:r>
          </a:p>
        </p:txBody>
      </p:sp>
      <p:sp>
        <p:nvSpPr>
          <p:cNvPr id="24" name="Prostokąt 23"/>
          <p:cNvSpPr/>
          <p:nvPr/>
        </p:nvSpPr>
        <p:spPr>
          <a:xfrm>
            <a:off x="7100760" y="880679"/>
            <a:ext cx="4832605" cy="584775"/>
          </a:xfrm>
          <a:prstGeom prst="rect">
            <a:avLst/>
          </a:prstGeom>
        </p:spPr>
        <p:txBody>
          <a:bodyPr wrap="none">
            <a:spAutoFit/>
          </a:bodyPr>
          <a:lstStyle/>
          <a:p>
            <a:r>
              <a:rPr lang="en-GB" sz="3200" noProof="0" dirty="0">
                <a:solidFill>
                  <a:schemeClr val="accent5">
                    <a:lumMod val="50000"/>
                  </a:schemeClr>
                </a:solidFill>
              </a:rPr>
              <a:t>What lottery do you prefer?</a:t>
            </a:r>
          </a:p>
        </p:txBody>
      </p:sp>
      <p:grpSp>
        <p:nvGrpSpPr>
          <p:cNvPr id="31" name="Grupa 46"/>
          <p:cNvGrpSpPr>
            <a:grpSpLocks/>
          </p:cNvGrpSpPr>
          <p:nvPr/>
        </p:nvGrpSpPr>
        <p:grpSpPr bwMode="auto">
          <a:xfrm>
            <a:off x="1774825" y="3500438"/>
            <a:ext cx="3748088" cy="1820862"/>
            <a:chOff x="-115096" y="2709138"/>
            <a:chExt cx="4421086" cy="1819072"/>
          </a:xfrm>
        </p:grpSpPr>
        <p:grpSp>
          <p:nvGrpSpPr>
            <p:cNvPr id="32" name="Grupa 19"/>
            <p:cNvGrpSpPr>
              <a:grpSpLocks/>
            </p:cNvGrpSpPr>
            <p:nvPr/>
          </p:nvGrpSpPr>
          <p:grpSpPr bwMode="auto">
            <a:xfrm>
              <a:off x="-115096" y="2709138"/>
              <a:ext cx="4421086" cy="1665176"/>
              <a:chOff x="-259112" y="981616"/>
              <a:chExt cx="4421086" cy="1665176"/>
            </a:xfrm>
          </p:grpSpPr>
          <p:cxnSp>
            <p:nvCxnSpPr>
              <p:cNvPr id="34" name="Łącznik prosty 33"/>
              <p:cNvCxnSpPr>
                <a:stCxn id="36" idx="6"/>
                <a:endCxn id="37" idx="1"/>
              </p:cNvCxnSpPr>
              <p:nvPr/>
            </p:nvCxnSpPr>
            <p:spPr>
              <a:xfrm flipV="1">
                <a:off x="323251" y="1135452"/>
                <a:ext cx="2306979" cy="924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Łącznik prosty 34"/>
              <p:cNvCxnSpPr>
                <a:stCxn id="36" idx="6"/>
                <a:endCxn id="33" idx="1"/>
              </p:cNvCxnSpPr>
              <p:nvPr/>
            </p:nvCxnSpPr>
            <p:spPr>
              <a:xfrm>
                <a:off x="323251" y="2060055"/>
                <a:ext cx="2306979" cy="586797"/>
              </a:xfrm>
              <a:prstGeom prst="line">
                <a:avLst/>
              </a:prstGeom>
            </p:spPr>
            <p:style>
              <a:lnRef idx="1">
                <a:schemeClr val="accent1"/>
              </a:lnRef>
              <a:fillRef idx="0">
                <a:schemeClr val="accent1"/>
              </a:fillRef>
              <a:effectRef idx="0">
                <a:schemeClr val="accent1"/>
              </a:effectRef>
              <a:fontRef idx="minor">
                <a:schemeClr val="tx1"/>
              </a:fontRef>
            </p:style>
          </p:cxnSp>
          <p:sp>
            <p:nvSpPr>
              <p:cNvPr id="36" name="Elipsa 83"/>
              <p:cNvSpPr/>
              <p:nvPr/>
            </p:nvSpPr>
            <p:spPr>
              <a:xfrm>
                <a:off x="-259112" y="1845952"/>
                <a:ext cx="582363" cy="42979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C</a:t>
                </a:r>
              </a:p>
            </p:txBody>
          </p:sp>
          <p:sp>
            <p:nvSpPr>
              <p:cNvPr id="37" name="pole tekstowe 36"/>
              <p:cNvSpPr txBox="1"/>
              <p:nvPr/>
            </p:nvSpPr>
            <p:spPr>
              <a:xfrm>
                <a:off x="2630230" y="981616"/>
                <a:ext cx="1531744" cy="307672"/>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27 500</a:t>
                </a:r>
                <a:endParaRPr lang="en-GB" sz="1400" i="1" baseline="-25000" noProof="0" dirty="0">
                  <a:solidFill>
                    <a:schemeClr val="accent1">
                      <a:lumMod val="50000"/>
                    </a:schemeClr>
                  </a:solidFill>
                </a:endParaRPr>
              </a:p>
            </p:txBody>
          </p:sp>
          <p:sp>
            <p:nvSpPr>
              <p:cNvPr id="38" name="pole tekstowe 42"/>
              <p:cNvSpPr txBox="1">
                <a:spLocks noChangeArrowheads="1"/>
              </p:cNvSpPr>
              <p:nvPr/>
            </p:nvSpPr>
            <p:spPr bwMode="auto">
              <a:xfrm>
                <a:off x="1270760" y="1341624"/>
                <a:ext cx="896950" cy="307672"/>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0.33</a:t>
                </a:r>
              </a:p>
            </p:txBody>
          </p:sp>
          <p:sp>
            <p:nvSpPr>
              <p:cNvPr id="39" name="pole tekstowe 38"/>
              <p:cNvSpPr txBox="1">
                <a:spLocks noChangeArrowheads="1"/>
              </p:cNvSpPr>
              <p:nvPr/>
            </p:nvSpPr>
            <p:spPr bwMode="auto">
              <a:xfrm>
                <a:off x="1100358" y="2277328"/>
                <a:ext cx="1127274" cy="307672"/>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0.67 </a:t>
                </a:r>
              </a:p>
            </p:txBody>
          </p:sp>
        </p:grpSp>
        <p:sp>
          <p:nvSpPr>
            <p:cNvPr id="33" name="pole tekstowe 32"/>
            <p:cNvSpPr txBox="1"/>
            <p:nvPr/>
          </p:nvSpPr>
          <p:spPr>
            <a:xfrm>
              <a:off x="2774246" y="4220538"/>
              <a:ext cx="1529871" cy="307672"/>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grpSp>
        <p:nvGrpSpPr>
          <p:cNvPr id="40" name="Grupa 46"/>
          <p:cNvGrpSpPr>
            <a:grpSpLocks/>
          </p:cNvGrpSpPr>
          <p:nvPr/>
        </p:nvGrpSpPr>
        <p:grpSpPr bwMode="auto">
          <a:xfrm>
            <a:off x="5951538" y="3500438"/>
            <a:ext cx="3816350" cy="2036762"/>
            <a:chOff x="-115096" y="2709138"/>
            <a:chExt cx="4503392" cy="2034969"/>
          </a:xfrm>
        </p:grpSpPr>
        <p:grpSp>
          <p:nvGrpSpPr>
            <p:cNvPr id="41" name="Grupa 19"/>
            <p:cNvGrpSpPr>
              <a:grpSpLocks/>
            </p:cNvGrpSpPr>
            <p:nvPr/>
          </p:nvGrpSpPr>
          <p:grpSpPr bwMode="auto">
            <a:xfrm>
              <a:off x="-115096" y="2709138"/>
              <a:ext cx="4421086" cy="1881073"/>
              <a:chOff x="-259112" y="981616"/>
              <a:chExt cx="4421086" cy="1881073"/>
            </a:xfrm>
          </p:grpSpPr>
          <p:cxnSp>
            <p:nvCxnSpPr>
              <p:cNvPr id="43" name="Łącznik prosty 42"/>
              <p:cNvCxnSpPr>
                <a:stCxn id="45" idx="6"/>
                <a:endCxn id="46" idx="1"/>
              </p:cNvCxnSpPr>
              <p:nvPr/>
            </p:nvCxnSpPr>
            <p:spPr>
              <a:xfrm flipV="1">
                <a:off x="323481" y="1135467"/>
                <a:ext cx="2306022" cy="924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Łącznik prosty 43"/>
              <p:cNvCxnSpPr>
                <a:stCxn id="45" idx="6"/>
                <a:endCxn id="42" idx="1"/>
              </p:cNvCxnSpPr>
              <p:nvPr/>
            </p:nvCxnSpPr>
            <p:spPr>
              <a:xfrm>
                <a:off x="323481" y="2060166"/>
                <a:ext cx="2392193" cy="802568"/>
              </a:xfrm>
              <a:prstGeom prst="line">
                <a:avLst/>
              </a:prstGeom>
            </p:spPr>
            <p:style>
              <a:lnRef idx="1">
                <a:schemeClr val="accent1"/>
              </a:lnRef>
              <a:fillRef idx="0">
                <a:schemeClr val="accent1"/>
              </a:fillRef>
              <a:effectRef idx="0">
                <a:schemeClr val="accent1"/>
              </a:effectRef>
              <a:fontRef idx="minor">
                <a:schemeClr val="tx1"/>
              </a:fontRef>
            </p:style>
          </p:cxnSp>
          <p:sp>
            <p:nvSpPr>
              <p:cNvPr id="45" name="Elipsa 96"/>
              <p:cNvSpPr/>
              <p:nvPr/>
            </p:nvSpPr>
            <p:spPr>
              <a:xfrm>
                <a:off x="-259112" y="1844456"/>
                <a:ext cx="582593" cy="43142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D</a:t>
                </a:r>
              </a:p>
            </p:txBody>
          </p:sp>
          <p:sp>
            <p:nvSpPr>
              <p:cNvPr id="46" name="pole tekstowe 45"/>
              <p:cNvSpPr txBox="1"/>
              <p:nvPr/>
            </p:nvSpPr>
            <p:spPr>
              <a:xfrm>
                <a:off x="2629503" y="981616"/>
                <a:ext cx="1532352" cy="30770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24 000</a:t>
                </a:r>
                <a:endParaRPr lang="en-GB" sz="1400" i="1" baseline="-25000" noProof="0" dirty="0">
                  <a:solidFill>
                    <a:schemeClr val="accent1">
                      <a:lumMod val="50000"/>
                    </a:schemeClr>
                  </a:solidFill>
                </a:endParaRPr>
              </a:p>
            </p:txBody>
          </p:sp>
          <p:sp>
            <p:nvSpPr>
              <p:cNvPr id="47" name="pole tekstowe 42"/>
              <p:cNvSpPr txBox="1">
                <a:spLocks noChangeArrowheads="1"/>
              </p:cNvSpPr>
              <p:nvPr/>
            </p:nvSpPr>
            <p:spPr bwMode="auto">
              <a:xfrm>
                <a:off x="1269493" y="1341661"/>
                <a:ext cx="897306" cy="307704"/>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0.34</a:t>
                </a:r>
              </a:p>
            </p:txBody>
          </p:sp>
          <p:sp>
            <p:nvSpPr>
              <p:cNvPr id="48" name="pole tekstowe 47"/>
              <p:cNvSpPr txBox="1">
                <a:spLocks noChangeArrowheads="1"/>
              </p:cNvSpPr>
              <p:nvPr/>
            </p:nvSpPr>
            <p:spPr bwMode="auto">
              <a:xfrm>
                <a:off x="1269493" y="2420211"/>
                <a:ext cx="1127721" cy="309291"/>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0,66 </a:t>
                </a:r>
              </a:p>
            </p:txBody>
          </p:sp>
        </p:grpSp>
        <p:sp>
          <p:nvSpPr>
            <p:cNvPr id="42" name="pole tekstowe 41"/>
            <p:cNvSpPr txBox="1"/>
            <p:nvPr/>
          </p:nvSpPr>
          <p:spPr>
            <a:xfrm>
              <a:off x="2859690" y="4436403"/>
              <a:ext cx="1528606" cy="30770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sp>
        <p:nvSpPr>
          <p:cNvPr id="49" name="pole tekstowe 48"/>
          <p:cNvSpPr txBox="1"/>
          <p:nvPr/>
        </p:nvSpPr>
        <p:spPr>
          <a:xfrm>
            <a:off x="1919289" y="6021388"/>
            <a:ext cx="1584325"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
        <p:nvSpPr>
          <p:cNvPr id="50" name="pole tekstowe 49"/>
          <p:cNvSpPr txBox="1"/>
          <p:nvPr/>
        </p:nvSpPr>
        <p:spPr>
          <a:xfrm>
            <a:off x="7464426" y="6021388"/>
            <a:ext cx="1584325"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Tree>
    <p:extLst>
      <p:ext uri="{BB962C8B-B14F-4D97-AF65-F5344CB8AC3E}">
        <p14:creationId xmlns:p14="http://schemas.microsoft.com/office/powerpoint/2010/main" val="37346791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7" name="Grupa 19"/>
          <p:cNvGrpSpPr>
            <a:grpSpLocks/>
          </p:cNvGrpSpPr>
          <p:nvPr/>
        </p:nvGrpSpPr>
        <p:grpSpPr bwMode="auto">
          <a:xfrm>
            <a:off x="6024564" y="1700214"/>
            <a:ext cx="3602037" cy="433387"/>
            <a:chOff x="-259112" y="1917166"/>
            <a:chExt cx="4251499" cy="431792"/>
          </a:xfrm>
        </p:grpSpPr>
        <p:cxnSp>
          <p:nvCxnSpPr>
            <p:cNvPr id="8" name="Łącznik prosty 7"/>
            <p:cNvCxnSpPr>
              <a:stCxn id="10" idx="6"/>
              <a:endCxn id="11" idx="1"/>
            </p:cNvCxnSpPr>
            <p:nvPr/>
          </p:nvCxnSpPr>
          <p:spPr>
            <a:xfrm>
              <a:off x="323618" y="2133853"/>
              <a:ext cx="2390883" cy="9490"/>
            </a:xfrm>
            <a:prstGeom prst="line">
              <a:avLst/>
            </a:prstGeom>
          </p:spPr>
          <p:style>
            <a:lnRef idx="1">
              <a:schemeClr val="accent1"/>
            </a:lnRef>
            <a:fillRef idx="0">
              <a:schemeClr val="accent1"/>
            </a:fillRef>
            <a:effectRef idx="0">
              <a:schemeClr val="accent1"/>
            </a:effectRef>
            <a:fontRef idx="minor">
              <a:schemeClr val="tx1"/>
            </a:fontRef>
          </p:style>
        </p:cxnSp>
        <p:sp>
          <p:nvSpPr>
            <p:cNvPr id="10" name="Elipsa 9"/>
            <p:cNvSpPr/>
            <p:nvPr/>
          </p:nvSpPr>
          <p:spPr>
            <a:xfrm>
              <a:off x="-259112" y="1917166"/>
              <a:ext cx="582730" cy="431792"/>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B</a:t>
              </a:r>
            </a:p>
          </p:txBody>
        </p:sp>
        <p:sp>
          <p:nvSpPr>
            <p:cNvPr id="11" name="pole tekstowe 10"/>
            <p:cNvSpPr txBox="1"/>
            <p:nvPr/>
          </p:nvSpPr>
          <p:spPr>
            <a:xfrm>
              <a:off x="2714501" y="1988340"/>
              <a:ext cx="1277886" cy="30842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24 000</a:t>
              </a:r>
              <a:endParaRPr lang="en-GB" sz="1400" i="1" baseline="-25000" noProof="0" dirty="0">
                <a:solidFill>
                  <a:schemeClr val="accent1">
                    <a:lumMod val="50000"/>
                  </a:schemeClr>
                </a:solidFill>
              </a:endParaRPr>
            </a:p>
          </p:txBody>
        </p:sp>
        <p:sp>
          <p:nvSpPr>
            <p:cNvPr id="12" name="pole tekstowe 42"/>
            <p:cNvSpPr txBox="1">
              <a:spLocks noChangeArrowheads="1"/>
            </p:cNvSpPr>
            <p:nvPr/>
          </p:nvSpPr>
          <p:spPr bwMode="auto">
            <a:xfrm>
              <a:off x="1185535" y="1988340"/>
              <a:ext cx="897519" cy="308424"/>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1</a:t>
              </a:r>
            </a:p>
          </p:txBody>
        </p:sp>
      </p:grpSp>
      <p:grpSp>
        <p:nvGrpSpPr>
          <p:cNvPr id="47108" name="Grupa 73"/>
          <p:cNvGrpSpPr>
            <a:grpSpLocks/>
          </p:cNvGrpSpPr>
          <p:nvPr/>
        </p:nvGrpSpPr>
        <p:grpSpPr bwMode="auto">
          <a:xfrm>
            <a:off x="1847850" y="836613"/>
            <a:ext cx="3816350" cy="2252662"/>
            <a:chOff x="4716016" y="692696"/>
            <a:chExt cx="3816424" cy="2252191"/>
          </a:xfrm>
        </p:grpSpPr>
        <p:grpSp>
          <p:nvGrpSpPr>
            <p:cNvPr id="47131" name="Grupa 46"/>
            <p:cNvGrpSpPr>
              <a:grpSpLocks/>
            </p:cNvGrpSpPr>
            <p:nvPr/>
          </p:nvGrpSpPr>
          <p:grpSpPr bwMode="auto">
            <a:xfrm>
              <a:off x="4716016" y="692696"/>
              <a:ext cx="3816424" cy="1316089"/>
              <a:chOff x="-115096" y="2709138"/>
              <a:chExt cx="4503393" cy="1315310"/>
            </a:xfrm>
          </p:grpSpPr>
          <p:grpSp>
            <p:nvGrpSpPr>
              <p:cNvPr id="47135" name="Grupa 19"/>
              <p:cNvGrpSpPr>
                <a:grpSpLocks/>
              </p:cNvGrpSpPr>
              <p:nvPr/>
            </p:nvGrpSpPr>
            <p:grpSpPr bwMode="auto">
              <a:xfrm>
                <a:off x="-115096" y="2709138"/>
                <a:ext cx="4421086" cy="1315310"/>
                <a:chOff x="-259112" y="981616"/>
                <a:chExt cx="4421086" cy="1315310"/>
              </a:xfrm>
            </p:grpSpPr>
            <p:cxnSp>
              <p:nvCxnSpPr>
                <p:cNvPr id="19" name="Łącznik prosty 18"/>
                <p:cNvCxnSpPr>
                  <a:stCxn id="21" idx="6"/>
                  <a:endCxn id="22" idx="1"/>
                </p:cNvCxnSpPr>
                <p:nvPr/>
              </p:nvCxnSpPr>
              <p:spPr>
                <a:xfrm flipV="1">
                  <a:off x="323482" y="1135480"/>
                  <a:ext cx="2306021" cy="924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Łącznik prosty 19"/>
                <p:cNvCxnSpPr>
                  <a:stCxn id="21" idx="6"/>
                  <a:endCxn id="18" idx="1"/>
                </p:cNvCxnSpPr>
                <p:nvPr/>
              </p:nvCxnSpPr>
              <p:spPr>
                <a:xfrm>
                  <a:off x="323482" y="2060252"/>
                  <a:ext cx="2392193" cy="11103"/>
                </a:xfrm>
                <a:prstGeom prst="line">
                  <a:avLst/>
                </a:prstGeom>
              </p:spPr>
              <p:style>
                <a:lnRef idx="1">
                  <a:schemeClr val="accent1"/>
                </a:lnRef>
                <a:fillRef idx="0">
                  <a:schemeClr val="accent1"/>
                </a:fillRef>
                <a:effectRef idx="0">
                  <a:schemeClr val="accent1"/>
                </a:effectRef>
                <a:fontRef idx="minor">
                  <a:schemeClr val="tx1"/>
                </a:fontRef>
              </p:style>
            </p:cxnSp>
            <p:sp>
              <p:nvSpPr>
                <p:cNvPr id="21" name="Elipsa 20"/>
                <p:cNvSpPr/>
                <p:nvPr/>
              </p:nvSpPr>
              <p:spPr>
                <a:xfrm>
                  <a:off x="-259112" y="1844525"/>
                  <a:ext cx="582594" cy="431454"/>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A</a:t>
                  </a:r>
                </a:p>
              </p:txBody>
            </p:sp>
            <p:sp>
              <p:nvSpPr>
                <p:cNvPr id="22" name="pole tekstowe 21"/>
                <p:cNvSpPr txBox="1"/>
                <p:nvPr/>
              </p:nvSpPr>
              <p:spPr>
                <a:xfrm>
                  <a:off x="2629504" y="981616"/>
                  <a:ext cx="1532352" cy="307728"/>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27 500</a:t>
                  </a:r>
                  <a:endParaRPr lang="en-GB" sz="1400" i="1" baseline="-25000" noProof="0" dirty="0">
                    <a:solidFill>
                      <a:schemeClr val="accent1">
                        <a:lumMod val="50000"/>
                      </a:schemeClr>
                    </a:solidFill>
                  </a:endParaRPr>
                </a:p>
              </p:txBody>
            </p:sp>
            <p:sp>
              <p:nvSpPr>
                <p:cNvPr id="23" name="pole tekstowe 42"/>
                <p:cNvSpPr txBox="1">
                  <a:spLocks noChangeArrowheads="1"/>
                </p:cNvSpPr>
                <p:nvPr/>
              </p:nvSpPr>
              <p:spPr bwMode="auto">
                <a:xfrm>
                  <a:off x="1355665" y="1413070"/>
                  <a:ext cx="897307" cy="307728"/>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0.33</a:t>
                  </a:r>
                </a:p>
              </p:txBody>
            </p:sp>
            <p:sp>
              <p:nvSpPr>
                <p:cNvPr id="24" name="pole tekstowe 23"/>
                <p:cNvSpPr txBox="1">
                  <a:spLocks noChangeArrowheads="1"/>
                </p:cNvSpPr>
                <p:nvPr/>
              </p:nvSpPr>
              <p:spPr bwMode="auto">
                <a:xfrm>
                  <a:off x="1269494" y="1988871"/>
                  <a:ext cx="1127721" cy="307728"/>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0.66 </a:t>
                  </a:r>
                </a:p>
              </p:txBody>
            </p:sp>
          </p:grpSp>
          <p:sp>
            <p:nvSpPr>
              <p:cNvPr id="18" name="pole tekstowe 17"/>
              <p:cNvSpPr txBox="1"/>
              <p:nvPr/>
            </p:nvSpPr>
            <p:spPr>
              <a:xfrm>
                <a:off x="2859691" y="3645013"/>
                <a:ext cx="1528606" cy="307728"/>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24 000</a:t>
                </a:r>
              </a:p>
            </p:txBody>
          </p:sp>
        </p:grpSp>
        <p:cxnSp>
          <p:nvCxnSpPr>
            <p:cNvPr id="48" name="Łącznik prosty 47"/>
            <p:cNvCxnSpPr>
              <a:stCxn id="21" idx="6"/>
              <a:endCxn id="49" idx="1"/>
            </p:cNvCxnSpPr>
            <p:nvPr/>
          </p:nvCxnSpPr>
          <p:spPr bwMode="auto">
            <a:xfrm>
              <a:off x="5209739" y="1771970"/>
              <a:ext cx="2170154" cy="1018962"/>
            </a:xfrm>
            <a:prstGeom prst="line">
              <a:avLst/>
            </a:prstGeom>
          </p:spPr>
          <p:style>
            <a:lnRef idx="1">
              <a:schemeClr val="accent1"/>
            </a:lnRef>
            <a:fillRef idx="0">
              <a:schemeClr val="accent1"/>
            </a:fillRef>
            <a:effectRef idx="0">
              <a:schemeClr val="accent1"/>
            </a:effectRef>
            <a:fontRef idx="minor">
              <a:schemeClr val="tx1"/>
            </a:fontRef>
          </p:style>
        </p:cxnSp>
        <p:sp>
          <p:nvSpPr>
            <p:cNvPr id="49" name="pole tekstowe 48"/>
            <p:cNvSpPr txBox="1"/>
            <p:nvPr/>
          </p:nvSpPr>
          <p:spPr bwMode="auto">
            <a:xfrm>
              <a:off x="7379893" y="2636976"/>
              <a:ext cx="1020783" cy="307911"/>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sp>
          <p:nvSpPr>
            <p:cNvPr id="56" name="pole tekstowe 42"/>
            <p:cNvSpPr txBox="1">
              <a:spLocks noChangeArrowheads="1"/>
            </p:cNvSpPr>
            <p:nvPr/>
          </p:nvSpPr>
          <p:spPr bwMode="auto">
            <a:xfrm>
              <a:off x="6155907" y="2276690"/>
              <a:ext cx="760427" cy="307911"/>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0.01</a:t>
              </a:r>
            </a:p>
          </p:txBody>
        </p:sp>
      </p:grpSp>
      <p:grpSp>
        <p:nvGrpSpPr>
          <p:cNvPr id="47109" name="Grupa 46"/>
          <p:cNvGrpSpPr>
            <a:grpSpLocks/>
          </p:cNvGrpSpPr>
          <p:nvPr/>
        </p:nvGrpSpPr>
        <p:grpSpPr bwMode="auto">
          <a:xfrm>
            <a:off x="1774825" y="3500438"/>
            <a:ext cx="3748088" cy="1820862"/>
            <a:chOff x="-115096" y="2709138"/>
            <a:chExt cx="4421086" cy="1819072"/>
          </a:xfrm>
        </p:grpSpPr>
        <p:grpSp>
          <p:nvGrpSpPr>
            <p:cNvPr id="47123" name="Grupa 19"/>
            <p:cNvGrpSpPr>
              <a:grpSpLocks/>
            </p:cNvGrpSpPr>
            <p:nvPr/>
          </p:nvGrpSpPr>
          <p:grpSpPr bwMode="auto">
            <a:xfrm>
              <a:off x="-115096" y="2709138"/>
              <a:ext cx="4421086" cy="1665176"/>
              <a:chOff x="-259112" y="981616"/>
              <a:chExt cx="4421086" cy="1665176"/>
            </a:xfrm>
          </p:grpSpPr>
          <p:cxnSp>
            <p:nvCxnSpPr>
              <p:cNvPr id="82" name="Łącznik prosty 81"/>
              <p:cNvCxnSpPr>
                <a:stCxn id="84" idx="6"/>
                <a:endCxn id="85" idx="1"/>
              </p:cNvCxnSpPr>
              <p:nvPr/>
            </p:nvCxnSpPr>
            <p:spPr>
              <a:xfrm flipV="1">
                <a:off x="323251" y="1135452"/>
                <a:ext cx="2306979" cy="924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Łącznik prosty 82"/>
              <p:cNvCxnSpPr>
                <a:stCxn id="84" idx="6"/>
                <a:endCxn id="81" idx="1"/>
              </p:cNvCxnSpPr>
              <p:nvPr/>
            </p:nvCxnSpPr>
            <p:spPr>
              <a:xfrm>
                <a:off x="323251" y="2060055"/>
                <a:ext cx="2306979" cy="586797"/>
              </a:xfrm>
              <a:prstGeom prst="line">
                <a:avLst/>
              </a:prstGeom>
            </p:spPr>
            <p:style>
              <a:lnRef idx="1">
                <a:schemeClr val="accent1"/>
              </a:lnRef>
              <a:fillRef idx="0">
                <a:schemeClr val="accent1"/>
              </a:fillRef>
              <a:effectRef idx="0">
                <a:schemeClr val="accent1"/>
              </a:effectRef>
              <a:fontRef idx="minor">
                <a:schemeClr val="tx1"/>
              </a:fontRef>
            </p:style>
          </p:cxnSp>
          <p:sp>
            <p:nvSpPr>
              <p:cNvPr id="84" name="Elipsa 83"/>
              <p:cNvSpPr/>
              <p:nvPr/>
            </p:nvSpPr>
            <p:spPr>
              <a:xfrm>
                <a:off x="-259112" y="1845952"/>
                <a:ext cx="582363" cy="42979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C</a:t>
                </a:r>
              </a:p>
            </p:txBody>
          </p:sp>
          <p:sp>
            <p:nvSpPr>
              <p:cNvPr id="85" name="pole tekstowe 84"/>
              <p:cNvSpPr txBox="1"/>
              <p:nvPr/>
            </p:nvSpPr>
            <p:spPr>
              <a:xfrm>
                <a:off x="2630230" y="981616"/>
                <a:ext cx="1531744" cy="307672"/>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27 500</a:t>
                </a:r>
                <a:endParaRPr lang="en-GB" sz="1400" i="1" baseline="-25000" noProof="0" dirty="0">
                  <a:solidFill>
                    <a:schemeClr val="accent1">
                      <a:lumMod val="50000"/>
                    </a:schemeClr>
                  </a:solidFill>
                </a:endParaRPr>
              </a:p>
            </p:txBody>
          </p:sp>
          <p:sp>
            <p:nvSpPr>
              <p:cNvPr id="86" name="pole tekstowe 42"/>
              <p:cNvSpPr txBox="1">
                <a:spLocks noChangeArrowheads="1"/>
              </p:cNvSpPr>
              <p:nvPr/>
            </p:nvSpPr>
            <p:spPr bwMode="auto">
              <a:xfrm>
                <a:off x="1270760" y="1341624"/>
                <a:ext cx="896950" cy="307672"/>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0.33</a:t>
                </a:r>
              </a:p>
            </p:txBody>
          </p:sp>
          <p:sp>
            <p:nvSpPr>
              <p:cNvPr id="87" name="pole tekstowe 86"/>
              <p:cNvSpPr txBox="1">
                <a:spLocks noChangeArrowheads="1"/>
              </p:cNvSpPr>
              <p:nvPr/>
            </p:nvSpPr>
            <p:spPr bwMode="auto">
              <a:xfrm>
                <a:off x="1100358" y="2277328"/>
                <a:ext cx="1127274" cy="307672"/>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0.67 </a:t>
                </a:r>
              </a:p>
            </p:txBody>
          </p:sp>
        </p:grpSp>
        <p:sp>
          <p:nvSpPr>
            <p:cNvPr id="81" name="pole tekstowe 80"/>
            <p:cNvSpPr txBox="1"/>
            <p:nvPr/>
          </p:nvSpPr>
          <p:spPr>
            <a:xfrm>
              <a:off x="2774246" y="4220538"/>
              <a:ext cx="1529871" cy="307672"/>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grpSp>
        <p:nvGrpSpPr>
          <p:cNvPr id="47110" name="Grupa 46"/>
          <p:cNvGrpSpPr>
            <a:grpSpLocks/>
          </p:cNvGrpSpPr>
          <p:nvPr/>
        </p:nvGrpSpPr>
        <p:grpSpPr bwMode="auto">
          <a:xfrm>
            <a:off x="5951538" y="3500438"/>
            <a:ext cx="3816350" cy="2036762"/>
            <a:chOff x="-115096" y="2709138"/>
            <a:chExt cx="4503392" cy="2034969"/>
          </a:xfrm>
        </p:grpSpPr>
        <p:grpSp>
          <p:nvGrpSpPr>
            <p:cNvPr id="47115" name="Grupa 19"/>
            <p:cNvGrpSpPr>
              <a:grpSpLocks/>
            </p:cNvGrpSpPr>
            <p:nvPr/>
          </p:nvGrpSpPr>
          <p:grpSpPr bwMode="auto">
            <a:xfrm>
              <a:off x="-115096" y="2709138"/>
              <a:ext cx="4421086" cy="1881073"/>
              <a:chOff x="-259112" y="981616"/>
              <a:chExt cx="4421086" cy="1881073"/>
            </a:xfrm>
          </p:grpSpPr>
          <p:cxnSp>
            <p:nvCxnSpPr>
              <p:cNvPr id="95" name="Łącznik prosty 94"/>
              <p:cNvCxnSpPr>
                <a:stCxn id="97" idx="6"/>
                <a:endCxn id="98" idx="1"/>
              </p:cNvCxnSpPr>
              <p:nvPr/>
            </p:nvCxnSpPr>
            <p:spPr>
              <a:xfrm flipV="1">
                <a:off x="323481" y="1135467"/>
                <a:ext cx="2306022" cy="924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Łącznik prosty 95"/>
              <p:cNvCxnSpPr>
                <a:stCxn id="97" idx="6"/>
                <a:endCxn id="94" idx="1"/>
              </p:cNvCxnSpPr>
              <p:nvPr/>
            </p:nvCxnSpPr>
            <p:spPr>
              <a:xfrm>
                <a:off x="323481" y="2060166"/>
                <a:ext cx="2392193" cy="802568"/>
              </a:xfrm>
              <a:prstGeom prst="line">
                <a:avLst/>
              </a:prstGeom>
            </p:spPr>
            <p:style>
              <a:lnRef idx="1">
                <a:schemeClr val="accent1"/>
              </a:lnRef>
              <a:fillRef idx="0">
                <a:schemeClr val="accent1"/>
              </a:fillRef>
              <a:effectRef idx="0">
                <a:schemeClr val="accent1"/>
              </a:effectRef>
              <a:fontRef idx="minor">
                <a:schemeClr val="tx1"/>
              </a:fontRef>
            </p:style>
          </p:cxnSp>
          <p:sp>
            <p:nvSpPr>
              <p:cNvPr id="97" name="Elipsa 96"/>
              <p:cNvSpPr/>
              <p:nvPr/>
            </p:nvSpPr>
            <p:spPr>
              <a:xfrm>
                <a:off x="-259112" y="1844456"/>
                <a:ext cx="582593" cy="43142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D</a:t>
                </a:r>
              </a:p>
            </p:txBody>
          </p:sp>
          <p:sp>
            <p:nvSpPr>
              <p:cNvPr id="98" name="pole tekstowe 97"/>
              <p:cNvSpPr txBox="1"/>
              <p:nvPr/>
            </p:nvSpPr>
            <p:spPr>
              <a:xfrm>
                <a:off x="2629503" y="981616"/>
                <a:ext cx="1532352" cy="30770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24 000</a:t>
                </a:r>
                <a:endParaRPr lang="en-GB" sz="1400" i="1" baseline="-25000" noProof="0" dirty="0">
                  <a:solidFill>
                    <a:schemeClr val="accent1">
                      <a:lumMod val="50000"/>
                    </a:schemeClr>
                  </a:solidFill>
                </a:endParaRPr>
              </a:p>
            </p:txBody>
          </p:sp>
          <p:sp>
            <p:nvSpPr>
              <p:cNvPr id="99" name="pole tekstowe 42"/>
              <p:cNvSpPr txBox="1">
                <a:spLocks noChangeArrowheads="1"/>
              </p:cNvSpPr>
              <p:nvPr/>
            </p:nvSpPr>
            <p:spPr bwMode="auto">
              <a:xfrm>
                <a:off x="1269493" y="1341661"/>
                <a:ext cx="897306" cy="307704"/>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0.34</a:t>
                </a:r>
              </a:p>
            </p:txBody>
          </p:sp>
          <p:sp>
            <p:nvSpPr>
              <p:cNvPr id="100" name="pole tekstowe 99"/>
              <p:cNvSpPr txBox="1">
                <a:spLocks noChangeArrowheads="1"/>
              </p:cNvSpPr>
              <p:nvPr/>
            </p:nvSpPr>
            <p:spPr bwMode="auto">
              <a:xfrm>
                <a:off x="1269493" y="2420211"/>
                <a:ext cx="1127721" cy="309291"/>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0,66 </a:t>
                </a:r>
              </a:p>
            </p:txBody>
          </p:sp>
        </p:grpSp>
        <p:sp>
          <p:nvSpPr>
            <p:cNvPr id="94" name="pole tekstowe 93"/>
            <p:cNvSpPr txBox="1"/>
            <p:nvPr/>
          </p:nvSpPr>
          <p:spPr>
            <a:xfrm>
              <a:off x="2859690" y="4436403"/>
              <a:ext cx="1528606" cy="30770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sp>
        <p:nvSpPr>
          <p:cNvPr id="39" name="pole tekstowe 38"/>
          <p:cNvSpPr txBox="1"/>
          <p:nvPr/>
        </p:nvSpPr>
        <p:spPr>
          <a:xfrm>
            <a:off x="1992314" y="2708275"/>
            <a:ext cx="1582737"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
        <p:nvSpPr>
          <p:cNvPr id="40" name="pole tekstowe 39"/>
          <p:cNvSpPr txBox="1"/>
          <p:nvPr/>
        </p:nvSpPr>
        <p:spPr>
          <a:xfrm>
            <a:off x="7248526" y="2708275"/>
            <a:ext cx="1584325"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
        <p:nvSpPr>
          <p:cNvPr id="41" name="pole tekstowe 40"/>
          <p:cNvSpPr txBox="1"/>
          <p:nvPr/>
        </p:nvSpPr>
        <p:spPr>
          <a:xfrm>
            <a:off x="1919289" y="6021388"/>
            <a:ext cx="1584325"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
        <p:nvSpPr>
          <p:cNvPr id="42" name="pole tekstowe 41"/>
          <p:cNvSpPr txBox="1"/>
          <p:nvPr/>
        </p:nvSpPr>
        <p:spPr>
          <a:xfrm>
            <a:off x="7464426" y="6021388"/>
            <a:ext cx="1584325" cy="36933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
        <p:nvSpPr>
          <p:cNvPr id="43" name="Tytuł 1"/>
          <p:cNvSpPr>
            <a:spLocks noGrp="1"/>
          </p:cNvSpPr>
          <p:nvPr>
            <p:ph type="title"/>
          </p:nvPr>
        </p:nvSpPr>
        <p:spPr>
          <a:xfrm>
            <a:off x="0" y="0"/>
            <a:ext cx="12192000" cy="798897"/>
          </a:xfrm>
          <a:solidFill>
            <a:schemeClr val="accent5">
              <a:lumMod val="20000"/>
              <a:lumOff val="80000"/>
            </a:schemeClr>
          </a:solidFill>
        </p:spPr>
        <p:txBody>
          <a:bodyPr>
            <a:normAutofit/>
          </a:bodyPr>
          <a:lstStyle/>
          <a:p>
            <a:r>
              <a:rPr lang="en-GB" b="1" i="1" noProof="0" dirty="0">
                <a:solidFill>
                  <a:schemeClr val="accent5">
                    <a:lumMod val="50000"/>
                  </a:schemeClr>
                </a:solidFill>
              </a:rPr>
              <a:t>Exp 1  </a:t>
            </a:r>
          </a:p>
        </p:txBody>
      </p:sp>
    </p:spTree>
    <p:extLst>
      <p:ext uri="{BB962C8B-B14F-4D97-AF65-F5344CB8AC3E}">
        <p14:creationId xmlns:p14="http://schemas.microsoft.com/office/powerpoint/2010/main" val="3595730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 name="Prostokąt 42"/>
              <p:cNvSpPr/>
              <p:nvPr/>
            </p:nvSpPr>
            <p:spPr>
              <a:xfrm>
                <a:off x="162025" y="921655"/>
                <a:ext cx="5796012" cy="550349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80000"/>
                  </a:lnSpc>
                  <a:defRPr/>
                </a:pPr>
                <a:r>
                  <a:rPr lang="en-GB" sz="2000" noProof="0" dirty="0">
                    <a:solidFill>
                      <a:schemeClr val="accent5">
                        <a:lumMod val="50000"/>
                      </a:schemeClr>
                    </a:solidFill>
                    <a:cs typeface="Arial" pitchFamily="34" charset="0"/>
                  </a:rPr>
                  <a:t>Someone prefers B  to A -&gt;  </a:t>
                </a:r>
              </a:p>
              <a:p>
                <a:pPr>
                  <a:lnSpc>
                    <a:spcPct val="80000"/>
                  </a:lnSpc>
                  <a:defRPr/>
                </a:pPr>
                <a:endParaRPr lang="en-GB" sz="2000" noProof="0" dirty="0">
                  <a:solidFill>
                    <a:schemeClr val="accent5">
                      <a:lumMod val="50000"/>
                    </a:schemeClr>
                  </a:solidFill>
                  <a:cs typeface="Arial" pitchFamily="34" charset="0"/>
                </a:endParaRPr>
              </a:p>
              <a:p>
                <a:pPr>
                  <a:lnSpc>
                    <a:spcPct val="80000"/>
                  </a:lnSpc>
                  <a:defRPr/>
                </a:pPr>
                <a14:m>
                  <m:oMathPara xmlns:m="http://schemas.openxmlformats.org/officeDocument/2006/math">
                    <m:oMathParaPr>
                      <m:jc m:val="centerGroup"/>
                    </m:oMathParaPr>
                    <m:oMath xmlns:m="http://schemas.openxmlformats.org/officeDocument/2006/math">
                      <m:r>
                        <a:rPr lang="en-GB" sz="2000" i="1" noProof="0" smtClean="0">
                          <a:solidFill>
                            <a:schemeClr val="accent5">
                              <a:lumMod val="50000"/>
                            </a:schemeClr>
                          </a:solidFill>
                          <a:latin typeface="Cambria Math" panose="02040503050406030204" pitchFamily="18" charset="0"/>
                          <a:cs typeface="Arial" pitchFamily="34" charset="0"/>
                        </a:rPr>
                        <m:t>𝑈</m:t>
                      </m:r>
                      <m:d>
                        <m:dPr>
                          <m:ctrlPr>
                            <a:rPr lang="en-GB" sz="2000" i="1" noProof="0" smtClean="0">
                              <a:solidFill>
                                <a:schemeClr val="accent5">
                                  <a:lumMod val="50000"/>
                                </a:schemeClr>
                              </a:solidFill>
                              <a:latin typeface="Cambria Math" panose="02040503050406030204" pitchFamily="18" charset="0"/>
                              <a:cs typeface="Arial" pitchFamily="34" charset="0"/>
                            </a:rPr>
                          </m:ctrlPr>
                        </m:dPr>
                        <m:e>
                          <m:r>
                            <a:rPr lang="en-GB" sz="2000" i="1" noProof="0" smtClean="0">
                              <a:solidFill>
                                <a:schemeClr val="accent5">
                                  <a:lumMod val="50000"/>
                                </a:schemeClr>
                              </a:solidFill>
                              <a:latin typeface="Cambria Math" panose="02040503050406030204" pitchFamily="18" charset="0"/>
                              <a:cs typeface="Arial" pitchFamily="34" charset="0"/>
                            </a:rPr>
                            <m:t>24,000</m:t>
                          </m:r>
                        </m:e>
                      </m:d>
                    </m:oMath>
                  </m:oMathPara>
                </a14:m>
                <a:endParaRPr lang="en-GB" sz="2000" i="1" noProof="0" dirty="0">
                  <a:solidFill>
                    <a:schemeClr val="accent5">
                      <a:lumMod val="50000"/>
                    </a:schemeClr>
                  </a:solidFill>
                  <a:latin typeface="Cambria Math" panose="02040503050406030204" pitchFamily="18" charset="0"/>
                  <a:cs typeface="Arial" pitchFamily="34" charset="0"/>
                </a:endParaRPr>
              </a:p>
              <a:p>
                <a:pPr>
                  <a:lnSpc>
                    <a:spcPct val="80000"/>
                  </a:lnSpc>
                  <a:defRPr/>
                </a:pPr>
                <a14:m>
                  <m:oMathPara xmlns:m="http://schemas.openxmlformats.org/officeDocument/2006/math">
                    <m:oMathParaPr>
                      <m:jc m:val="centerGroup"/>
                    </m:oMathParaPr>
                    <m:oMath xmlns:m="http://schemas.openxmlformats.org/officeDocument/2006/math">
                      <m:r>
                        <a:rPr lang="en-GB" sz="2000" i="1" noProof="0" smtClean="0">
                          <a:solidFill>
                            <a:schemeClr val="accent5">
                              <a:lumMod val="50000"/>
                            </a:schemeClr>
                          </a:solidFill>
                          <a:latin typeface="Cambria Math" panose="02040503050406030204" pitchFamily="18" charset="0"/>
                          <a:cs typeface="Arial" pitchFamily="34" charset="0"/>
                        </a:rPr>
                        <m:t>&gt; </m:t>
                      </m:r>
                    </m:oMath>
                  </m:oMathPara>
                </a14:m>
                <a:endParaRPr lang="en-GB" sz="2000" i="1" noProof="0" dirty="0">
                  <a:solidFill>
                    <a:schemeClr val="accent5">
                      <a:lumMod val="50000"/>
                    </a:schemeClr>
                  </a:solidFill>
                  <a:latin typeface="Cambria Math" panose="02040503050406030204" pitchFamily="18" charset="0"/>
                  <a:cs typeface="Arial" pitchFamily="34" charset="0"/>
                </a:endParaRPr>
              </a:p>
              <a:p>
                <a:pPr>
                  <a:lnSpc>
                    <a:spcPct val="80000"/>
                  </a:lnSpc>
                  <a:defRPr/>
                </a:pPr>
                <a14:m>
                  <m:oMathPara xmlns:m="http://schemas.openxmlformats.org/officeDocument/2006/math">
                    <m:oMathParaPr>
                      <m:jc m:val="centerGroup"/>
                    </m:oMathParaPr>
                    <m:oMath xmlns:m="http://schemas.openxmlformats.org/officeDocument/2006/math">
                      <m:r>
                        <a:rPr lang="en-GB" sz="2000" i="1" noProof="0" smtClean="0">
                          <a:solidFill>
                            <a:schemeClr val="accent5">
                              <a:lumMod val="50000"/>
                            </a:schemeClr>
                          </a:solidFill>
                          <a:latin typeface="Cambria Math" panose="02040503050406030204" pitchFamily="18" charset="0"/>
                          <a:cs typeface="Arial" pitchFamily="34" charset="0"/>
                        </a:rPr>
                        <m:t>0.33 </m:t>
                      </m:r>
                      <m:r>
                        <a:rPr lang="en-GB" sz="2000" i="1" noProof="0" smtClean="0">
                          <a:solidFill>
                            <a:schemeClr val="accent5">
                              <a:lumMod val="50000"/>
                            </a:schemeClr>
                          </a:solidFill>
                          <a:latin typeface="Cambria Math" panose="02040503050406030204" pitchFamily="18" charset="0"/>
                          <a:cs typeface="Arial" pitchFamily="34" charset="0"/>
                        </a:rPr>
                        <m:t>𝑈</m:t>
                      </m:r>
                      <m:r>
                        <a:rPr lang="en-GB" sz="2000" i="1" noProof="0" smtClean="0">
                          <a:solidFill>
                            <a:schemeClr val="accent5">
                              <a:lumMod val="50000"/>
                            </a:schemeClr>
                          </a:solidFill>
                          <a:latin typeface="Cambria Math" panose="02040503050406030204" pitchFamily="18" charset="0"/>
                          <a:cs typeface="Arial" pitchFamily="34" charset="0"/>
                        </a:rPr>
                        <m:t>(27,500) + 0.66 </m:t>
                      </m:r>
                      <m:r>
                        <a:rPr lang="en-GB" sz="2000" i="1" noProof="0" smtClean="0">
                          <a:solidFill>
                            <a:schemeClr val="accent5">
                              <a:lumMod val="50000"/>
                            </a:schemeClr>
                          </a:solidFill>
                          <a:latin typeface="Cambria Math" panose="02040503050406030204" pitchFamily="18" charset="0"/>
                          <a:cs typeface="Arial" pitchFamily="34" charset="0"/>
                        </a:rPr>
                        <m:t>𝑈</m:t>
                      </m:r>
                      <m:r>
                        <a:rPr lang="en-GB" sz="2000" i="1" noProof="0" smtClean="0">
                          <a:solidFill>
                            <a:schemeClr val="accent5">
                              <a:lumMod val="50000"/>
                            </a:schemeClr>
                          </a:solidFill>
                          <a:latin typeface="Cambria Math" panose="02040503050406030204" pitchFamily="18" charset="0"/>
                          <a:cs typeface="Arial" pitchFamily="34" charset="0"/>
                        </a:rPr>
                        <m:t>(24,000) + 0.01</m:t>
                      </m:r>
                      <m:r>
                        <a:rPr lang="en-GB" sz="2000" i="1" noProof="0" smtClean="0">
                          <a:solidFill>
                            <a:schemeClr val="accent5">
                              <a:lumMod val="50000"/>
                            </a:schemeClr>
                          </a:solidFill>
                          <a:latin typeface="Cambria Math" panose="02040503050406030204" pitchFamily="18" charset="0"/>
                          <a:cs typeface="Arial" pitchFamily="34" charset="0"/>
                        </a:rPr>
                        <m:t>𝑈</m:t>
                      </m:r>
                      <m:r>
                        <a:rPr lang="en-GB" sz="2000" i="1" noProof="0" smtClean="0">
                          <a:solidFill>
                            <a:schemeClr val="accent5">
                              <a:lumMod val="50000"/>
                            </a:schemeClr>
                          </a:solidFill>
                          <a:latin typeface="Cambria Math" panose="02040503050406030204" pitchFamily="18" charset="0"/>
                          <a:cs typeface="Arial" pitchFamily="34" charset="0"/>
                        </a:rPr>
                        <m:t>(0)</m:t>
                      </m:r>
                    </m:oMath>
                  </m:oMathPara>
                </a14:m>
                <a:endParaRPr lang="en-GB" sz="2000" i="1" noProof="0" dirty="0">
                  <a:solidFill>
                    <a:schemeClr val="accent5">
                      <a:lumMod val="50000"/>
                    </a:schemeClr>
                  </a:solidFill>
                  <a:latin typeface="Cambria Math" panose="02040503050406030204" pitchFamily="18" charset="0"/>
                  <a:cs typeface="Arial" pitchFamily="34" charset="0"/>
                </a:endParaRPr>
              </a:p>
              <a:p>
                <a:pPr>
                  <a:lnSpc>
                    <a:spcPct val="80000"/>
                  </a:lnSpc>
                  <a:defRPr/>
                </a:pPr>
                <a:endParaRPr lang="en-GB" sz="2000" noProof="0" dirty="0">
                  <a:solidFill>
                    <a:schemeClr val="accent5">
                      <a:lumMod val="50000"/>
                    </a:schemeClr>
                  </a:solidFill>
                  <a:cs typeface="Arial" pitchFamily="34" charset="0"/>
                </a:endParaRPr>
              </a:p>
              <a:p>
                <a:pPr>
                  <a:lnSpc>
                    <a:spcPct val="80000"/>
                  </a:lnSpc>
                  <a:defRPr/>
                </a:pPr>
                <a:r>
                  <a:rPr lang="en-GB" sz="2000" noProof="0" dirty="0">
                    <a:solidFill>
                      <a:schemeClr val="accent5">
                        <a:lumMod val="50000"/>
                      </a:schemeClr>
                    </a:solidFill>
                    <a:cs typeface="Arial" pitchFamily="34" charset="0"/>
                  </a:rPr>
                  <a:t>After tidying up</a:t>
                </a:r>
              </a:p>
              <a:p>
                <a:pPr>
                  <a:lnSpc>
                    <a:spcPct val="80000"/>
                  </a:lnSpc>
                  <a:defRPr/>
                </a:pPr>
                <a:endParaRPr lang="en-GB" sz="2000" i="1" noProof="0" dirty="0">
                  <a:solidFill>
                    <a:schemeClr val="accent5">
                      <a:lumMod val="50000"/>
                    </a:schemeClr>
                  </a:solidFill>
                  <a:latin typeface="Cambria Math" panose="02040503050406030204" pitchFamily="18" charset="0"/>
                  <a:cs typeface="Arial" pitchFamily="34" charset="0"/>
                </a:endParaRPr>
              </a:p>
              <a:p>
                <a:pPr>
                  <a:lnSpc>
                    <a:spcPct val="80000"/>
                  </a:lnSpc>
                  <a:defRPr/>
                </a:pPr>
                <a14:m>
                  <m:oMathPara xmlns:m="http://schemas.openxmlformats.org/officeDocument/2006/math">
                    <m:oMathParaPr>
                      <m:jc m:val="centerGroup"/>
                    </m:oMathParaPr>
                    <m:oMath xmlns:m="http://schemas.openxmlformats.org/officeDocument/2006/math">
                      <m:r>
                        <a:rPr lang="en-GB" sz="2000" i="1" noProof="0" smtClean="0">
                          <a:solidFill>
                            <a:schemeClr val="accent5">
                              <a:lumMod val="50000"/>
                            </a:schemeClr>
                          </a:solidFill>
                          <a:latin typeface="Cambria Math" panose="02040503050406030204" pitchFamily="18" charset="0"/>
                          <a:cs typeface="Arial" pitchFamily="34" charset="0"/>
                        </a:rPr>
                        <m:t>0.34</m:t>
                      </m:r>
                      <m:r>
                        <a:rPr lang="en-GB" sz="2000" i="1" noProof="0" smtClean="0">
                          <a:solidFill>
                            <a:schemeClr val="accent5">
                              <a:lumMod val="50000"/>
                            </a:schemeClr>
                          </a:solidFill>
                          <a:latin typeface="Cambria Math" panose="02040503050406030204" pitchFamily="18" charset="0"/>
                          <a:cs typeface="Arial" pitchFamily="34" charset="0"/>
                        </a:rPr>
                        <m:t>𝑈</m:t>
                      </m:r>
                      <m:d>
                        <m:dPr>
                          <m:ctrlPr>
                            <a:rPr lang="en-GB" sz="2000" i="1" noProof="0" smtClean="0">
                              <a:solidFill>
                                <a:schemeClr val="accent5">
                                  <a:lumMod val="50000"/>
                                </a:schemeClr>
                              </a:solidFill>
                              <a:latin typeface="Cambria Math" panose="02040503050406030204" pitchFamily="18" charset="0"/>
                              <a:cs typeface="Arial" pitchFamily="34" charset="0"/>
                            </a:rPr>
                          </m:ctrlPr>
                        </m:dPr>
                        <m:e>
                          <m:r>
                            <a:rPr lang="en-GB" sz="2000" i="1" noProof="0" smtClean="0">
                              <a:solidFill>
                                <a:schemeClr val="accent5">
                                  <a:lumMod val="50000"/>
                                </a:schemeClr>
                              </a:solidFill>
                              <a:latin typeface="Cambria Math" panose="02040503050406030204" pitchFamily="18" charset="0"/>
                              <a:cs typeface="Arial" pitchFamily="34" charset="0"/>
                            </a:rPr>
                            <m:t>24,000</m:t>
                          </m:r>
                        </m:e>
                      </m:d>
                    </m:oMath>
                  </m:oMathPara>
                </a14:m>
                <a:endParaRPr lang="en-GB" sz="2000" i="1" noProof="0" dirty="0">
                  <a:solidFill>
                    <a:schemeClr val="accent5">
                      <a:lumMod val="50000"/>
                    </a:schemeClr>
                  </a:solidFill>
                  <a:latin typeface="Cambria Math" panose="02040503050406030204" pitchFamily="18" charset="0"/>
                  <a:cs typeface="Arial" pitchFamily="34" charset="0"/>
                </a:endParaRPr>
              </a:p>
              <a:p>
                <a:pPr>
                  <a:lnSpc>
                    <a:spcPct val="80000"/>
                  </a:lnSpc>
                  <a:defRPr/>
                </a:pPr>
                <a14:m>
                  <m:oMathPara xmlns:m="http://schemas.openxmlformats.org/officeDocument/2006/math">
                    <m:oMathParaPr>
                      <m:jc m:val="centerGroup"/>
                    </m:oMathParaPr>
                    <m:oMath xmlns:m="http://schemas.openxmlformats.org/officeDocument/2006/math">
                      <m:r>
                        <a:rPr lang="en-GB" sz="2000" i="1" noProof="0" smtClean="0">
                          <a:solidFill>
                            <a:schemeClr val="accent5">
                              <a:lumMod val="50000"/>
                            </a:schemeClr>
                          </a:solidFill>
                          <a:latin typeface="Cambria Math" panose="02040503050406030204" pitchFamily="18" charset="0"/>
                          <a:cs typeface="Arial" pitchFamily="34" charset="0"/>
                        </a:rPr>
                        <m:t>&gt; </m:t>
                      </m:r>
                    </m:oMath>
                  </m:oMathPara>
                </a14:m>
                <a:endParaRPr lang="en-GB" sz="2000" i="1" noProof="0" dirty="0">
                  <a:solidFill>
                    <a:schemeClr val="accent5">
                      <a:lumMod val="50000"/>
                    </a:schemeClr>
                  </a:solidFill>
                  <a:latin typeface="Cambria Math" panose="02040503050406030204" pitchFamily="18" charset="0"/>
                  <a:cs typeface="Arial" pitchFamily="34" charset="0"/>
                </a:endParaRPr>
              </a:p>
              <a:p>
                <a:pPr>
                  <a:lnSpc>
                    <a:spcPct val="80000"/>
                  </a:lnSpc>
                  <a:defRPr/>
                </a:pPr>
                <a14:m>
                  <m:oMathPara xmlns:m="http://schemas.openxmlformats.org/officeDocument/2006/math">
                    <m:oMathParaPr>
                      <m:jc m:val="centerGroup"/>
                    </m:oMathParaPr>
                    <m:oMath xmlns:m="http://schemas.openxmlformats.org/officeDocument/2006/math">
                      <m:r>
                        <a:rPr lang="en-GB" sz="2000" i="1" noProof="0" smtClean="0">
                          <a:solidFill>
                            <a:schemeClr val="accent5">
                              <a:lumMod val="50000"/>
                            </a:schemeClr>
                          </a:solidFill>
                          <a:latin typeface="Cambria Math" panose="02040503050406030204" pitchFamily="18" charset="0"/>
                          <a:cs typeface="Arial" pitchFamily="34" charset="0"/>
                        </a:rPr>
                        <m:t>0.33</m:t>
                      </m:r>
                      <m:r>
                        <a:rPr lang="en-GB" sz="2000" i="1" noProof="0" smtClean="0">
                          <a:solidFill>
                            <a:schemeClr val="accent5">
                              <a:lumMod val="50000"/>
                            </a:schemeClr>
                          </a:solidFill>
                          <a:latin typeface="Cambria Math" panose="02040503050406030204" pitchFamily="18" charset="0"/>
                          <a:cs typeface="Arial" pitchFamily="34" charset="0"/>
                        </a:rPr>
                        <m:t>𝑈</m:t>
                      </m:r>
                      <m:r>
                        <a:rPr lang="en-GB" sz="2000" i="1" noProof="0" smtClean="0">
                          <a:solidFill>
                            <a:schemeClr val="accent5">
                              <a:lumMod val="50000"/>
                            </a:schemeClr>
                          </a:solidFill>
                          <a:latin typeface="Cambria Math" panose="02040503050406030204" pitchFamily="18" charset="0"/>
                          <a:cs typeface="Arial" pitchFamily="34" charset="0"/>
                        </a:rPr>
                        <m:t>(27,500) + 0.01</m:t>
                      </m:r>
                      <m:r>
                        <a:rPr lang="en-GB" sz="2000" i="1" noProof="0" smtClean="0">
                          <a:solidFill>
                            <a:schemeClr val="accent5">
                              <a:lumMod val="50000"/>
                            </a:schemeClr>
                          </a:solidFill>
                          <a:latin typeface="Cambria Math" panose="02040503050406030204" pitchFamily="18" charset="0"/>
                          <a:cs typeface="Arial" pitchFamily="34" charset="0"/>
                        </a:rPr>
                        <m:t>𝑈</m:t>
                      </m:r>
                      <m:r>
                        <a:rPr lang="en-GB" sz="2000" i="1" noProof="0" smtClean="0">
                          <a:solidFill>
                            <a:schemeClr val="accent5">
                              <a:lumMod val="50000"/>
                            </a:schemeClr>
                          </a:solidFill>
                          <a:latin typeface="Cambria Math" panose="02040503050406030204" pitchFamily="18" charset="0"/>
                          <a:cs typeface="Arial" pitchFamily="34" charset="0"/>
                        </a:rPr>
                        <m:t> (0);</m:t>
                      </m:r>
                    </m:oMath>
                  </m:oMathPara>
                </a14:m>
                <a:endParaRPr lang="en-GB" sz="2000" i="1" noProof="0" dirty="0">
                  <a:solidFill>
                    <a:schemeClr val="accent5">
                      <a:lumMod val="50000"/>
                    </a:schemeClr>
                  </a:solidFill>
                  <a:latin typeface="Cambria Math" panose="02040503050406030204" pitchFamily="18" charset="0"/>
                  <a:cs typeface="Arial" pitchFamily="34" charset="0"/>
                </a:endParaRPr>
              </a:p>
              <a:p>
                <a:pPr>
                  <a:lnSpc>
                    <a:spcPct val="80000"/>
                  </a:lnSpc>
                  <a:defRPr/>
                </a:pPr>
                <a:endParaRPr lang="en-GB" sz="2000" noProof="0" dirty="0">
                  <a:solidFill>
                    <a:schemeClr val="accent5">
                      <a:lumMod val="50000"/>
                    </a:schemeClr>
                  </a:solidFill>
                  <a:cs typeface="Arial" pitchFamily="34" charset="0"/>
                </a:endParaRPr>
              </a:p>
              <a:p>
                <a:pPr>
                  <a:lnSpc>
                    <a:spcPct val="80000"/>
                  </a:lnSpc>
                  <a:defRPr/>
                </a:pPr>
                <a:r>
                  <a:rPr lang="en-GB" sz="2000" noProof="0" dirty="0">
                    <a:solidFill>
                      <a:schemeClr val="accent5">
                        <a:lumMod val="50000"/>
                      </a:schemeClr>
                    </a:solidFill>
                    <a:cs typeface="Arial" pitchFamily="34" charset="0"/>
                  </a:rPr>
                  <a:t>Adding  0.66*U(0) from both sides</a:t>
                </a:r>
              </a:p>
              <a:p>
                <a:pPr>
                  <a:lnSpc>
                    <a:spcPct val="80000"/>
                  </a:lnSpc>
                  <a:defRPr/>
                </a:pPr>
                <a:endParaRPr lang="en-GB" sz="2000" i="1" noProof="0" dirty="0">
                  <a:solidFill>
                    <a:schemeClr val="accent5">
                      <a:lumMod val="50000"/>
                    </a:schemeClr>
                  </a:solidFill>
                  <a:latin typeface="Cambria Math" panose="02040503050406030204" pitchFamily="18" charset="0"/>
                  <a:cs typeface="Arial" pitchFamily="34" charset="0"/>
                </a:endParaRPr>
              </a:p>
              <a:p>
                <a:pPr>
                  <a:lnSpc>
                    <a:spcPct val="80000"/>
                  </a:lnSpc>
                  <a:defRPr/>
                </a:pPr>
                <a14:m>
                  <m:oMathPara xmlns:m="http://schemas.openxmlformats.org/officeDocument/2006/math">
                    <m:oMathParaPr>
                      <m:jc m:val="centerGroup"/>
                    </m:oMathParaPr>
                    <m:oMath xmlns:m="http://schemas.openxmlformats.org/officeDocument/2006/math">
                      <m:r>
                        <a:rPr lang="en-GB" sz="2000" i="1" noProof="0" smtClean="0">
                          <a:solidFill>
                            <a:schemeClr val="accent5">
                              <a:lumMod val="50000"/>
                            </a:schemeClr>
                          </a:solidFill>
                          <a:latin typeface="Cambria Math" panose="02040503050406030204" pitchFamily="18" charset="0"/>
                          <a:cs typeface="Arial" pitchFamily="34" charset="0"/>
                        </a:rPr>
                        <m:t>0.34</m:t>
                      </m:r>
                      <m:r>
                        <a:rPr lang="en-GB" sz="2000" i="1" noProof="0" smtClean="0">
                          <a:solidFill>
                            <a:schemeClr val="accent5">
                              <a:lumMod val="50000"/>
                            </a:schemeClr>
                          </a:solidFill>
                          <a:latin typeface="Cambria Math" panose="02040503050406030204" pitchFamily="18" charset="0"/>
                          <a:cs typeface="Arial" pitchFamily="34" charset="0"/>
                        </a:rPr>
                        <m:t>𝑈</m:t>
                      </m:r>
                      <m:r>
                        <a:rPr lang="en-GB" sz="2000" i="1" noProof="0" smtClean="0">
                          <a:solidFill>
                            <a:schemeClr val="accent5">
                              <a:lumMod val="50000"/>
                            </a:schemeClr>
                          </a:solidFill>
                          <a:latin typeface="Cambria Math" panose="02040503050406030204" pitchFamily="18" charset="0"/>
                          <a:cs typeface="Arial" pitchFamily="34" charset="0"/>
                        </a:rPr>
                        <m:t>(2400) + 0.66 </m:t>
                      </m:r>
                      <m:r>
                        <a:rPr lang="en-GB" sz="2000" i="1" noProof="0" smtClean="0">
                          <a:solidFill>
                            <a:schemeClr val="accent5">
                              <a:lumMod val="50000"/>
                            </a:schemeClr>
                          </a:solidFill>
                          <a:latin typeface="Cambria Math" panose="02040503050406030204" pitchFamily="18" charset="0"/>
                          <a:cs typeface="Arial" pitchFamily="34" charset="0"/>
                        </a:rPr>
                        <m:t>𝑈</m:t>
                      </m:r>
                      <m:r>
                        <a:rPr lang="en-GB" sz="2000" i="1" noProof="0" smtClean="0">
                          <a:solidFill>
                            <a:schemeClr val="accent5">
                              <a:lumMod val="50000"/>
                            </a:schemeClr>
                          </a:solidFill>
                          <a:latin typeface="Cambria Math" panose="02040503050406030204" pitchFamily="18" charset="0"/>
                          <a:cs typeface="Arial" pitchFamily="34" charset="0"/>
                        </a:rPr>
                        <m:t> (0)&gt; 0.33</m:t>
                      </m:r>
                      <m:r>
                        <a:rPr lang="en-GB" sz="2000" i="1" noProof="0" smtClean="0">
                          <a:solidFill>
                            <a:schemeClr val="accent5">
                              <a:lumMod val="50000"/>
                            </a:schemeClr>
                          </a:solidFill>
                          <a:latin typeface="Cambria Math" panose="02040503050406030204" pitchFamily="18" charset="0"/>
                          <a:cs typeface="Arial" pitchFamily="34" charset="0"/>
                        </a:rPr>
                        <m:t>𝑈</m:t>
                      </m:r>
                      <m:r>
                        <a:rPr lang="en-GB" sz="2000" i="1" noProof="0" smtClean="0">
                          <a:solidFill>
                            <a:schemeClr val="accent5">
                              <a:lumMod val="50000"/>
                            </a:schemeClr>
                          </a:solidFill>
                          <a:latin typeface="Cambria Math" panose="02040503050406030204" pitchFamily="18" charset="0"/>
                          <a:cs typeface="Arial" pitchFamily="34" charset="0"/>
                        </a:rPr>
                        <m:t>(27500) + 0.67</m:t>
                      </m:r>
                      <m:r>
                        <a:rPr lang="en-GB" sz="2000" i="1" noProof="0" smtClean="0">
                          <a:solidFill>
                            <a:schemeClr val="accent5">
                              <a:lumMod val="50000"/>
                            </a:schemeClr>
                          </a:solidFill>
                          <a:latin typeface="Cambria Math" panose="02040503050406030204" pitchFamily="18" charset="0"/>
                          <a:cs typeface="Arial" pitchFamily="34" charset="0"/>
                        </a:rPr>
                        <m:t>𝑈</m:t>
                      </m:r>
                      <m:r>
                        <a:rPr lang="en-GB" sz="2000" i="1" noProof="0" smtClean="0">
                          <a:solidFill>
                            <a:schemeClr val="accent5">
                              <a:lumMod val="50000"/>
                            </a:schemeClr>
                          </a:solidFill>
                          <a:latin typeface="Cambria Math" panose="02040503050406030204" pitchFamily="18" charset="0"/>
                          <a:cs typeface="Arial" pitchFamily="34" charset="0"/>
                        </a:rPr>
                        <m:t>(0)</m:t>
                      </m:r>
                    </m:oMath>
                  </m:oMathPara>
                </a14:m>
                <a:endParaRPr lang="en-GB" sz="2000" i="1" noProof="0" dirty="0">
                  <a:solidFill>
                    <a:schemeClr val="accent5">
                      <a:lumMod val="50000"/>
                    </a:schemeClr>
                  </a:solidFill>
                  <a:latin typeface="Cambria Math" panose="02040503050406030204" pitchFamily="18" charset="0"/>
                  <a:cs typeface="Arial" pitchFamily="34" charset="0"/>
                </a:endParaRPr>
              </a:p>
              <a:p>
                <a:pPr>
                  <a:lnSpc>
                    <a:spcPct val="80000"/>
                  </a:lnSpc>
                  <a:defRPr/>
                </a:pPr>
                <a:endParaRPr lang="en-GB" sz="2000" noProof="0" dirty="0">
                  <a:solidFill>
                    <a:schemeClr val="accent5">
                      <a:lumMod val="50000"/>
                    </a:schemeClr>
                  </a:solidFill>
                  <a:cs typeface="Arial" pitchFamily="34" charset="0"/>
                </a:endParaRPr>
              </a:p>
              <a:p>
                <a:pPr>
                  <a:lnSpc>
                    <a:spcPct val="80000"/>
                  </a:lnSpc>
                  <a:defRPr/>
                </a:pPr>
                <a:r>
                  <a:rPr lang="en-GB" sz="2000" noProof="0" dirty="0">
                    <a:solidFill>
                      <a:schemeClr val="accent5">
                        <a:lumMod val="50000"/>
                      </a:schemeClr>
                    </a:solidFill>
                    <a:cs typeface="Arial" pitchFamily="34" charset="0"/>
                  </a:rPr>
                  <a:t>the person should prefer C to D if is he/she a rational person (A = C and B = D)</a:t>
                </a:r>
              </a:p>
              <a:p>
                <a:pPr>
                  <a:lnSpc>
                    <a:spcPct val="80000"/>
                  </a:lnSpc>
                  <a:defRPr/>
                </a:pPr>
                <a:endParaRPr lang="en-GB" sz="2000" noProof="0" dirty="0">
                  <a:solidFill>
                    <a:schemeClr val="accent5">
                      <a:lumMod val="50000"/>
                    </a:schemeClr>
                  </a:solidFill>
                  <a:cs typeface="Arial" pitchFamily="34" charset="0"/>
                </a:endParaRPr>
              </a:p>
              <a:p>
                <a:pPr>
                  <a:lnSpc>
                    <a:spcPct val="80000"/>
                  </a:lnSpc>
                  <a:defRPr/>
                </a:pPr>
                <a:r>
                  <a:rPr lang="en-GB" sz="2000" noProof="0" dirty="0">
                    <a:solidFill>
                      <a:schemeClr val="accent5">
                        <a:lumMod val="50000"/>
                      </a:schemeClr>
                    </a:solidFill>
                    <a:cs typeface="Arial" pitchFamily="34" charset="0"/>
                    <a:sym typeface="Wingdings" panose="05000000000000000000" pitchFamily="2" charset="2"/>
                  </a:rPr>
                  <a:t> Expected utility is a linear function of </a:t>
                </a:r>
                <a:r>
                  <a:rPr lang="en-GB" sz="2000" noProof="0" dirty="0">
                    <a:solidFill>
                      <a:schemeClr val="accent5">
                        <a:lumMod val="50000"/>
                      </a:schemeClr>
                    </a:solidFill>
                    <a:cs typeface="Arial" pitchFamily="34" charset="0"/>
                  </a:rPr>
                  <a:t>the probabilities and it does not reflects our choices.</a:t>
                </a:r>
              </a:p>
            </p:txBody>
          </p:sp>
        </mc:Choice>
        <mc:Fallback xmlns="">
          <p:sp>
            <p:nvSpPr>
              <p:cNvPr id="43" name="Prostokąt 42"/>
              <p:cNvSpPr>
                <a:spLocks noRot="1" noChangeAspect="1" noMove="1" noResize="1" noEditPoints="1" noAdjustHandles="1" noChangeArrowheads="1" noChangeShapeType="1" noTextEdit="1"/>
              </p:cNvSpPr>
              <p:nvPr/>
            </p:nvSpPr>
            <p:spPr>
              <a:xfrm>
                <a:off x="162025" y="921655"/>
                <a:ext cx="5796012" cy="5503494"/>
              </a:xfrm>
              <a:prstGeom prst="rect">
                <a:avLst/>
              </a:prstGeom>
              <a:blipFill>
                <a:blip r:embed="rId3"/>
                <a:stretch>
                  <a:fillRect l="-1158" t="-1550" b="-1107"/>
                </a:stretch>
              </a:blipFill>
              <a:ln>
                <a:noFill/>
              </a:ln>
            </p:spPr>
            <p:txBody>
              <a:bodyPr/>
              <a:lstStyle/>
              <a:p>
                <a:r>
                  <a:rPr lang="pl-PL">
                    <a:noFill/>
                  </a:rPr>
                  <a:t> </a:t>
                </a:r>
              </a:p>
            </p:txBody>
          </p:sp>
        </mc:Fallback>
      </mc:AlternateContent>
      <p:sp>
        <p:nvSpPr>
          <p:cNvPr id="22" name="Tytuł 1"/>
          <p:cNvSpPr>
            <a:spLocks noGrp="1"/>
          </p:cNvSpPr>
          <p:nvPr>
            <p:ph type="title"/>
          </p:nvPr>
        </p:nvSpPr>
        <p:spPr>
          <a:xfrm>
            <a:off x="0" y="0"/>
            <a:ext cx="12192000" cy="798897"/>
          </a:xfrm>
          <a:solidFill>
            <a:schemeClr val="accent5">
              <a:lumMod val="20000"/>
              <a:lumOff val="80000"/>
            </a:schemeClr>
          </a:solidFill>
        </p:spPr>
        <p:txBody>
          <a:bodyPr>
            <a:normAutofit/>
          </a:bodyPr>
          <a:lstStyle/>
          <a:p>
            <a:r>
              <a:rPr lang="en-GB" b="1" i="1" noProof="0" dirty="0">
                <a:solidFill>
                  <a:schemeClr val="accent5">
                    <a:lumMod val="50000"/>
                  </a:schemeClr>
                </a:solidFill>
              </a:rPr>
              <a:t>Exp 1  </a:t>
            </a:r>
          </a:p>
        </p:txBody>
      </p:sp>
      <p:pic>
        <p:nvPicPr>
          <p:cNvPr id="2" name="Obraz 1"/>
          <p:cNvPicPr>
            <a:picLocks noChangeAspect="1"/>
          </p:cNvPicPr>
          <p:nvPr/>
        </p:nvPicPr>
        <p:blipFill>
          <a:blip r:embed="rId4"/>
          <a:stretch>
            <a:fillRect/>
          </a:stretch>
        </p:blipFill>
        <p:spPr>
          <a:xfrm>
            <a:off x="6256420" y="1342611"/>
            <a:ext cx="5688532" cy="4394045"/>
          </a:xfrm>
          <a:prstGeom prst="rect">
            <a:avLst/>
          </a:prstGeom>
        </p:spPr>
      </p:pic>
    </p:spTree>
    <p:extLst>
      <p:ext uri="{BB962C8B-B14F-4D97-AF65-F5344CB8AC3E}">
        <p14:creationId xmlns:p14="http://schemas.microsoft.com/office/powerpoint/2010/main" val="1521090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Podtytuł 2"/>
          <p:cNvSpPr txBox="1">
            <a:spLocks/>
          </p:cNvSpPr>
          <p:nvPr/>
        </p:nvSpPr>
        <p:spPr bwMode="auto">
          <a:xfrm>
            <a:off x="10237510" y="2902382"/>
            <a:ext cx="1479764" cy="383743"/>
          </a:xfrm>
          <a:prstGeom prst="rect">
            <a:avLst/>
          </a:prstGeom>
          <a:noFill/>
          <a:ln w="9525">
            <a:noFill/>
            <a:miter lim="800000"/>
            <a:headEnd/>
            <a:tailEnd/>
          </a:ln>
        </p:spPr>
        <p:txBody>
          <a:bodyPr/>
          <a:lstStyle/>
          <a:p>
            <a:pPr algn="just">
              <a:spcBef>
                <a:spcPct val="20000"/>
              </a:spcBef>
            </a:pPr>
            <a:r>
              <a:rPr lang="en-GB" sz="1600" b="1" noProof="0" dirty="0">
                <a:solidFill>
                  <a:schemeClr val="accent5">
                    <a:lumMod val="50000"/>
                  </a:schemeClr>
                </a:solidFill>
              </a:rPr>
              <a:t>Maurice Allais  </a:t>
            </a:r>
          </a:p>
        </p:txBody>
      </p:sp>
      <p:pic>
        <p:nvPicPr>
          <p:cNvPr id="49156" name="Picture 2"/>
          <p:cNvPicPr>
            <a:picLocks noChangeAspect="1" noChangeArrowheads="1"/>
          </p:cNvPicPr>
          <p:nvPr/>
        </p:nvPicPr>
        <p:blipFill>
          <a:blip r:embed="rId3" cstate="print"/>
          <a:srcRect/>
          <a:stretch>
            <a:fillRect/>
          </a:stretch>
        </p:blipFill>
        <p:spPr bwMode="auto">
          <a:xfrm>
            <a:off x="10329928" y="3309143"/>
            <a:ext cx="1398588" cy="1655763"/>
          </a:xfrm>
          <a:prstGeom prst="rect">
            <a:avLst/>
          </a:prstGeom>
          <a:ln>
            <a:noFill/>
          </a:ln>
          <a:effectLst>
            <a:outerShdw blurRad="292100" dist="139700" dir="2700000" algn="tl" rotWithShape="0">
              <a:srgbClr val="333333">
                <a:alpha val="65000"/>
              </a:srgbClr>
            </a:outerShdw>
          </a:effectLst>
        </p:spPr>
      </p:pic>
      <p:grpSp>
        <p:nvGrpSpPr>
          <p:cNvPr id="49157" name="Grupa 46"/>
          <p:cNvGrpSpPr>
            <a:grpSpLocks/>
          </p:cNvGrpSpPr>
          <p:nvPr/>
        </p:nvGrpSpPr>
        <p:grpSpPr bwMode="auto">
          <a:xfrm>
            <a:off x="7032626" y="4868863"/>
            <a:ext cx="3078163" cy="1460302"/>
            <a:chOff x="677247" y="2805793"/>
            <a:chExt cx="3904355" cy="1554791"/>
          </a:xfrm>
        </p:grpSpPr>
        <p:grpSp>
          <p:nvGrpSpPr>
            <p:cNvPr id="49205" name="Grupa 19"/>
            <p:cNvGrpSpPr>
              <a:grpSpLocks/>
            </p:cNvGrpSpPr>
            <p:nvPr/>
          </p:nvGrpSpPr>
          <p:grpSpPr bwMode="auto">
            <a:xfrm>
              <a:off x="677247" y="2805793"/>
              <a:ext cx="3815757" cy="1400981"/>
              <a:chOff x="533231" y="1078271"/>
              <a:chExt cx="3815757" cy="1400981"/>
            </a:xfrm>
          </p:grpSpPr>
          <p:cxnSp>
            <p:nvCxnSpPr>
              <p:cNvPr id="95" name="Łącznik prosty 94"/>
              <p:cNvCxnSpPr>
                <a:stCxn id="97" idx="6"/>
                <a:endCxn id="98" idx="1"/>
              </p:cNvCxnSpPr>
              <p:nvPr/>
            </p:nvCxnSpPr>
            <p:spPr>
              <a:xfrm flipV="1">
                <a:off x="1115160" y="1232080"/>
                <a:ext cx="1701484" cy="828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Łącznik prosty 95"/>
              <p:cNvCxnSpPr>
                <a:stCxn id="97" idx="6"/>
                <a:endCxn id="94" idx="1"/>
              </p:cNvCxnSpPr>
              <p:nvPr/>
            </p:nvCxnSpPr>
            <p:spPr>
              <a:xfrm>
                <a:off x="1115160" y="2060288"/>
                <a:ext cx="1792097" cy="398892"/>
              </a:xfrm>
              <a:prstGeom prst="line">
                <a:avLst/>
              </a:prstGeom>
            </p:spPr>
            <p:style>
              <a:lnRef idx="1">
                <a:schemeClr val="accent1"/>
              </a:lnRef>
              <a:fillRef idx="0">
                <a:schemeClr val="accent1"/>
              </a:fillRef>
              <a:effectRef idx="0">
                <a:schemeClr val="accent1"/>
              </a:effectRef>
              <a:fontRef idx="minor">
                <a:schemeClr val="tx1"/>
              </a:fontRef>
            </p:style>
          </p:cxnSp>
          <p:sp>
            <p:nvSpPr>
              <p:cNvPr id="97" name="Elipsa 96"/>
              <p:cNvSpPr/>
              <p:nvPr/>
            </p:nvSpPr>
            <p:spPr>
              <a:xfrm>
                <a:off x="533231" y="1845631"/>
                <a:ext cx="581929" cy="42931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D</a:t>
                </a:r>
              </a:p>
            </p:txBody>
          </p:sp>
          <p:sp>
            <p:nvSpPr>
              <p:cNvPr id="98" name="pole tekstowe 97"/>
              <p:cNvSpPr txBox="1"/>
              <p:nvPr/>
            </p:nvSpPr>
            <p:spPr>
              <a:xfrm>
                <a:off x="2816644" y="1078271"/>
                <a:ext cx="1532344" cy="327692"/>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24 000</a:t>
                </a:r>
                <a:endParaRPr lang="en-GB" sz="1400" i="1" baseline="-25000" noProof="0" dirty="0">
                  <a:solidFill>
                    <a:schemeClr val="accent1">
                      <a:lumMod val="50000"/>
                    </a:schemeClr>
                  </a:solidFill>
                </a:endParaRPr>
              </a:p>
            </p:txBody>
          </p:sp>
          <p:sp>
            <p:nvSpPr>
              <p:cNvPr id="99" name="pole tekstowe 42"/>
              <p:cNvSpPr txBox="1">
                <a:spLocks noChangeArrowheads="1"/>
              </p:cNvSpPr>
              <p:nvPr/>
            </p:nvSpPr>
            <p:spPr bwMode="auto">
              <a:xfrm>
                <a:off x="1628625" y="1384200"/>
                <a:ext cx="898062" cy="327692"/>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0.34</a:t>
                </a:r>
              </a:p>
            </p:txBody>
          </p:sp>
          <p:sp>
            <p:nvSpPr>
              <p:cNvPr id="100" name="pole tekstowe 99"/>
              <p:cNvSpPr txBox="1">
                <a:spLocks noChangeArrowheads="1"/>
              </p:cNvSpPr>
              <p:nvPr/>
            </p:nvSpPr>
            <p:spPr bwMode="auto">
              <a:xfrm>
                <a:off x="1628625" y="2151560"/>
                <a:ext cx="1127611" cy="327692"/>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0.66 </a:t>
                </a:r>
              </a:p>
            </p:txBody>
          </p:sp>
        </p:grpSp>
        <p:sp>
          <p:nvSpPr>
            <p:cNvPr id="94" name="pole tekstowe 93"/>
            <p:cNvSpPr txBox="1"/>
            <p:nvPr/>
          </p:nvSpPr>
          <p:spPr>
            <a:xfrm>
              <a:off x="3051272" y="4032892"/>
              <a:ext cx="1530330" cy="327692"/>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grpSp>
        <p:nvGrpSpPr>
          <p:cNvPr id="49159" name="Grupa 145"/>
          <p:cNvGrpSpPr>
            <a:grpSpLocks/>
          </p:cNvGrpSpPr>
          <p:nvPr/>
        </p:nvGrpSpPr>
        <p:grpSpPr bwMode="auto">
          <a:xfrm>
            <a:off x="1847851" y="3933825"/>
            <a:ext cx="5091113" cy="2536824"/>
            <a:chOff x="107504" y="3832302"/>
            <a:chExt cx="5090798" cy="2537857"/>
          </a:xfrm>
        </p:grpSpPr>
        <p:grpSp>
          <p:nvGrpSpPr>
            <p:cNvPr id="49179" name="Grupa 110"/>
            <p:cNvGrpSpPr>
              <a:grpSpLocks/>
            </p:cNvGrpSpPr>
            <p:nvPr/>
          </p:nvGrpSpPr>
          <p:grpSpPr bwMode="auto">
            <a:xfrm>
              <a:off x="107504" y="4035585"/>
              <a:ext cx="4354244" cy="2334574"/>
              <a:chOff x="3635896" y="333240"/>
              <a:chExt cx="4680812" cy="2487607"/>
            </a:xfrm>
          </p:grpSpPr>
          <p:grpSp>
            <p:nvGrpSpPr>
              <p:cNvPr id="49181" name="Grupa 73"/>
              <p:cNvGrpSpPr>
                <a:grpSpLocks/>
              </p:cNvGrpSpPr>
              <p:nvPr/>
            </p:nvGrpSpPr>
            <p:grpSpPr bwMode="auto">
              <a:xfrm>
                <a:off x="3635896" y="333240"/>
                <a:ext cx="4680812" cy="2487607"/>
                <a:chOff x="4716016" y="45208"/>
                <a:chExt cx="4680812" cy="2487607"/>
              </a:xfrm>
            </p:grpSpPr>
            <p:grpSp>
              <p:nvGrpSpPr>
                <p:cNvPr id="49185" name="Grupa 46"/>
                <p:cNvGrpSpPr>
                  <a:grpSpLocks/>
                </p:cNvGrpSpPr>
                <p:nvPr/>
              </p:nvGrpSpPr>
              <p:grpSpPr bwMode="auto">
                <a:xfrm>
                  <a:off x="4716016" y="943793"/>
                  <a:ext cx="4680812" cy="1589022"/>
                  <a:chOff x="-115096" y="2960088"/>
                  <a:chExt cx="5523374" cy="1588082"/>
                </a:xfrm>
              </p:grpSpPr>
              <p:grpSp>
                <p:nvGrpSpPr>
                  <p:cNvPr id="49189" name="Grupa 19"/>
                  <p:cNvGrpSpPr>
                    <a:grpSpLocks/>
                  </p:cNvGrpSpPr>
                  <p:nvPr/>
                </p:nvGrpSpPr>
                <p:grpSpPr bwMode="auto">
                  <a:xfrm>
                    <a:off x="-115096" y="2960088"/>
                    <a:ext cx="5523374" cy="1424031"/>
                    <a:chOff x="-259112" y="1232566"/>
                    <a:chExt cx="5523374" cy="1424031"/>
                  </a:xfrm>
                </p:grpSpPr>
                <p:cxnSp>
                  <p:nvCxnSpPr>
                    <p:cNvPr id="122" name="Łącznik prosty 121"/>
                    <p:cNvCxnSpPr>
                      <a:stCxn id="124" idx="6"/>
                      <a:endCxn id="113" idx="2"/>
                    </p:cNvCxnSpPr>
                    <p:nvPr/>
                  </p:nvCxnSpPr>
                  <p:spPr>
                    <a:xfrm flipV="1">
                      <a:off x="322826" y="1232566"/>
                      <a:ext cx="1542437" cy="827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Łącznik prosty 122"/>
                    <p:cNvCxnSpPr>
                      <a:stCxn id="124" idx="6"/>
                      <a:endCxn id="121" idx="1"/>
                    </p:cNvCxnSpPr>
                    <p:nvPr/>
                  </p:nvCxnSpPr>
                  <p:spPr>
                    <a:xfrm>
                      <a:off x="322826" y="2059586"/>
                      <a:ext cx="1627009" cy="597011"/>
                    </a:xfrm>
                    <a:prstGeom prst="line">
                      <a:avLst/>
                    </a:prstGeom>
                  </p:spPr>
                  <p:style>
                    <a:lnRef idx="1">
                      <a:schemeClr val="accent1"/>
                    </a:lnRef>
                    <a:fillRef idx="0">
                      <a:schemeClr val="accent1"/>
                    </a:fillRef>
                    <a:effectRef idx="0">
                      <a:schemeClr val="accent1"/>
                    </a:effectRef>
                    <a:fontRef idx="minor">
                      <a:schemeClr val="tx1"/>
                    </a:fontRef>
                  </p:style>
                </p:cxnSp>
                <p:sp>
                  <p:nvSpPr>
                    <p:cNvPr id="124" name="Elipsa 123"/>
                    <p:cNvSpPr/>
                    <p:nvPr/>
                  </p:nvSpPr>
                  <p:spPr>
                    <a:xfrm>
                      <a:off x="-259112" y="1844798"/>
                      <a:ext cx="581938" cy="431268"/>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C</a:t>
                      </a:r>
                    </a:p>
                  </p:txBody>
                </p:sp>
                <p:sp>
                  <p:nvSpPr>
                    <p:cNvPr id="125" name="pole tekstowe 124"/>
                    <p:cNvSpPr txBox="1"/>
                    <p:nvPr/>
                  </p:nvSpPr>
                  <p:spPr>
                    <a:xfrm>
                      <a:off x="3989637" y="1484561"/>
                      <a:ext cx="1274625" cy="327891"/>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sp>
                  <p:nvSpPr>
                    <p:cNvPr id="126" name="pole tekstowe 42"/>
                    <p:cNvSpPr txBox="1">
                      <a:spLocks noChangeArrowheads="1"/>
                    </p:cNvSpPr>
                    <p:nvPr/>
                  </p:nvSpPr>
                  <p:spPr bwMode="auto">
                    <a:xfrm>
                      <a:off x="594789" y="1382893"/>
                      <a:ext cx="898077" cy="328102"/>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0.34</a:t>
                      </a:r>
                    </a:p>
                  </p:txBody>
                </p:sp>
                <p:sp>
                  <p:nvSpPr>
                    <p:cNvPr id="127" name="pole tekstowe 126"/>
                    <p:cNvSpPr txBox="1">
                      <a:spLocks noChangeArrowheads="1"/>
                    </p:cNvSpPr>
                    <p:nvPr/>
                  </p:nvSpPr>
                  <p:spPr bwMode="auto">
                    <a:xfrm>
                      <a:off x="572516" y="2285011"/>
                      <a:ext cx="1127630" cy="327891"/>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0.66 </a:t>
                      </a:r>
                    </a:p>
                  </p:txBody>
                </p:sp>
              </p:grpSp>
              <p:sp>
                <p:nvSpPr>
                  <p:cNvPr id="121" name="pole tekstowe 120"/>
                  <p:cNvSpPr txBox="1"/>
                  <p:nvPr/>
                </p:nvSpPr>
                <p:spPr>
                  <a:xfrm>
                    <a:off x="2093851" y="4220068"/>
                    <a:ext cx="1530355" cy="328102"/>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cxnSp>
              <p:nvCxnSpPr>
                <p:cNvPr id="117" name="Łącznik prosty 116"/>
                <p:cNvCxnSpPr>
                  <a:stCxn id="113" idx="6"/>
                  <a:endCxn id="118" idx="1"/>
                </p:cNvCxnSpPr>
                <p:nvPr/>
              </p:nvCxnSpPr>
              <p:spPr bwMode="auto">
                <a:xfrm flipV="1">
                  <a:off x="6733048" y="199203"/>
                  <a:ext cx="1583592" cy="744590"/>
                </a:xfrm>
                <a:prstGeom prst="line">
                  <a:avLst/>
                </a:prstGeom>
              </p:spPr>
              <p:style>
                <a:lnRef idx="1">
                  <a:schemeClr val="accent1"/>
                </a:lnRef>
                <a:fillRef idx="0">
                  <a:schemeClr val="accent1"/>
                </a:fillRef>
                <a:effectRef idx="0">
                  <a:schemeClr val="accent1"/>
                </a:effectRef>
                <a:fontRef idx="minor">
                  <a:schemeClr val="tx1"/>
                </a:fontRef>
              </p:style>
            </p:cxnSp>
            <p:sp>
              <p:nvSpPr>
                <p:cNvPr id="118" name="pole tekstowe 117"/>
                <p:cNvSpPr txBox="1"/>
                <p:nvPr/>
              </p:nvSpPr>
              <p:spPr bwMode="auto">
                <a:xfrm>
                  <a:off x="8316640" y="45208"/>
                  <a:ext cx="1020461" cy="328086"/>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27 500</a:t>
                  </a:r>
                  <a:endParaRPr lang="en-GB" sz="1400" i="1" baseline="-25000" noProof="0" dirty="0">
                    <a:solidFill>
                      <a:schemeClr val="accent1">
                        <a:lumMod val="50000"/>
                      </a:schemeClr>
                    </a:solidFill>
                  </a:endParaRPr>
                </a:p>
              </p:txBody>
            </p:sp>
            <p:sp>
              <p:nvSpPr>
                <p:cNvPr id="119" name="pole tekstowe 42"/>
                <p:cNvSpPr txBox="1">
                  <a:spLocks noChangeArrowheads="1"/>
                </p:cNvSpPr>
                <p:nvPr/>
              </p:nvSpPr>
              <p:spPr bwMode="auto">
                <a:xfrm>
                  <a:off x="7236453" y="405658"/>
                  <a:ext cx="761080" cy="328086"/>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33/34</a:t>
                  </a:r>
                </a:p>
              </p:txBody>
            </p:sp>
          </p:grpSp>
          <p:sp>
            <p:nvSpPr>
              <p:cNvPr id="113" name="Elipsa 112"/>
              <p:cNvSpPr/>
              <p:nvPr/>
            </p:nvSpPr>
            <p:spPr bwMode="auto">
              <a:xfrm>
                <a:off x="5436209" y="1125213"/>
                <a:ext cx="216720" cy="21491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sz="1400" i="1" noProof="0" dirty="0">
                  <a:solidFill>
                    <a:schemeClr val="accent1">
                      <a:lumMod val="50000"/>
                    </a:schemeClr>
                  </a:solidFill>
                </a:endParaRPr>
              </a:p>
            </p:txBody>
          </p:sp>
          <p:cxnSp>
            <p:nvCxnSpPr>
              <p:cNvPr id="114" name="Łącznik prosty 113"/>
              <p:cNvCxnSpPr>
                <a:stCxn id="113" idx="6"/>
                <a:endCxn id="125" idx="1"/>
              </p:cNvCxnSpPr>
              <p:nvPr/>
            </p:nvCxnSpPr>
            <p:spPr>
              <a:xfrm>
                <a:off x="5652928" y="1231826"/>
                <a:ext cx="1583592" cy="407832"/>
              </a:xfrm>
              <a:prstGeom prst="line">
                <a:avLst/>
              </a:prstGeom>
            </p:spPr>
            <p:style>
              <a:lnRef idx="1">
                <a:schemeClr val="accent1"/>
              </a:lnRef>
              <a:fillRef idx="0">
                <a:schemeClr val="accent1"/>
              </a:fillRef>
              <a:effectRef idx="0">
                <a:schemeClr val="accent1"/>
              </a:effectRef>
              <a:fontRef idx="minor">
                <a:schemeClr val="tx1"/>
              </a:fontRef>
            </p:style>
          </p:cxnSp>
          <p:sp>
            <p:nvSpPr>
              <p:cNvPr id="115" name="pole tekstowe 42"/>
              <p:cNvSpPr txBox="1">
                <a:spLocks noChangeArrowheads="1"/>
              </p:cNvSpPr>
              <p:nvPr/>
            </p:nvSpPr>
            <p:spPr bwMode="auto">
              <a:xfrm>
                <a:off x="6156333" y="1341821"/>
                <a:ext cx="761080" cy="328086"/>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1/34</a:t>
                </a:r>
              </a:p>
            </p:txBody>
          </p:sp>
        </p:grpSp>
        <p:sp>
          <p:nvSpPr>
            <p:cNvPr id="128" name="Elipsa 127"/>
            <p:cNvSpPr/>
            <p:nvPr/>
          </p:nvSpPr>
          <p:spPr>
            <a:xfrm>
              <a:off x="1580613" y="3832302"/>
              <a:ext cx="3617689" cy="1891483"/>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noProof="0" dirty="0"/>
            </a:p>
          </p:txBody>
        </p:sp>
      </p:grpSp>
      <p:grpSp>
        <p:nvGrpSpPr>
          <p:cNvPr id="49160" name="Grupa 143"/>
          <p:cNvGrpSpPr>
            <a:grpSpLocks/>
          </p:cNvGrpSpPr>
          <p:nvPr/>
        </p:nvGrpSpPr>
        <p:grpSpPr bwMode="auto">
          <a:xfrm>
            <a:off x="1774825" y="1125539"/>
            <a:ext cx="4891088" cy="2671565"/>
            <a:chOff x="3858618" y="1196752"/>
            <a:chExt cx="4889846" cy="2673130"/>
          </a:xfrm>
        </p:grpSpPr>
        <p:grpSp>
          <p:nvGrpSpPr>
            <p:cNvPr id="49161" name="Grupa 106"/>
            <p:cNvGrpSpPr>
              <a:grpSpLocks/>
            </p:cNvGrpSpPr>
            <p:nvPr/>
          </p:nvGrpSpPr>
          <p:grpSpPr bwMode="auto">
            <a:xfrm>
              <a:off x="3858618" y="1535087"/>
              <a:ext cx="4353406" cy="2334795"/>
              <a:chOff x="3635896" y="333129"/>
              <a:chExt cx="4679912" cy="2487843"/>
            </a:xfrm>
          </p:grpSpPr>
          <p:grpSp>
            <p:nvGrpSpPr>
              <p:cNvPr id="49163" name="Grupa 73"/>
              <p:cNvGrpSpPr>
                <a:grpSpLocks/>
              </p:cNvGrpSpPr>
              <p:nvPr/>
            </p:nvGrpSpPr>
            <p:grpSpPr bwMode="auto">
              <a:xfrm>
                <a:off x="3635896" y="333129"/>
                <a:ext cx="4679912" cy="2487843"/>
                <a:chOff x="4716016" y="45097"/>
                <a:chExt cx="4679912" cy="2487843"/>
              </a:xfrm>
            </p:grpSpPr>
            <p:grpSp>
              <p:nvGrpSpPr>
                <p:cNvPr id="49167" name="Grupa 46"/>
                <p:cNvGrpSpPr>
                  <a:grpSpLocks/>
                </p:cNvGrpSpPr>
                <p:nvPr/>
              </p:nvGrpSpPr>
              <p:grpSpPr bwMode="auto">
                <a:xfrm>
                  <a:off x="4716016" y="882066"/>
                  <a:ext cx="4679912" cy="1650874"/>
                  <a:chOff x="-115096" y="2898396"/>
                  <a:chExt cx="5522312" cy="1649897"/>
                </a:xfrm>
              </p:grpSpPr>
              <p:grpSp>
                <p:nvGrpSpPr>
                  <p:cNvPr id="49171" name="Grupa 19"/>
                  <p:cNvGrpSpPr>
                    <a:grpSpLocks/>
                  </p:cNvGrpSpPr>
                  <p:nvPr/>
                </p:nvGrpSpPr>
                <p:grpSpPr bwMode="auto">
                  <a:xfrm>
                    <a:off x="-115096" y="2898396"/>
                    <a:ext cx="5522312" cy="1475879"/>
                    <a:chOff x="-259112" y="1170874"/>
                    <a:chExt cx="5522312" cy="1475879"/>
                  </a:xfrm>
                </p:grpSpPr>
                <p:cxnSp>
                  <p:nvCxnSpPr>
                    <p:cNvPr id="19" name="Łącznik prosty 18"/>
                    <p:cNvCxnSpPr>
                      <a:stCxn id="21" idx="6"/>
                      <a:endCxn id="61" idx="2"/>
                    </p:cNvCxnSpPr>
                    <p:nvPr/>
                  </p:nvCxnSpPr>
                  <p:spPr>
                    <a:xfrm flipV="1">
                      <a:off x="322714" y="1170874"/>
                      <a:ext cx="1591465" cy="889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Łącznik prosty 19"/>
                    <p:cNvCxnSpPr>
                      <a:stCxn id="21" idx="6"/>
                      <a:endCxn id="18" idx="1"/>
                    </p:cNvCxnSpPr>
                    <p:nvPr/>
                  </p:nvCxnSpPr>
                  <p:spPr>
                    <a:xfrm>
                      <a:off x="322714" y="2059784"/>
                      <a:ext cx="1626696" cy="586969"/>
                    </a:xfrm>
                    <a:prstGeom prst="line">
                      <a:avLst/>
                    </a:prstGeom>
                  </p:spPr>
                  <p:style>
                    <a:lnRef idx="1">
                      <a:schemeClr val="accent1"/>
                    </a:lnRef>
                    <a:fillRef idx="0">
                      <a:schemeClr val="accent1"/>
                    </a:fillRef>
                    <a:effectRef idx="0">
                      <a:schemeClr val="accent1"/>
                    </a:effectRef>
                    <a:fontRef idx="minor">
                      <a:schemeClr val="tx1"/>
                    </a:fontRef>
                  </p:style>
                </p:cxnSp>
                <p:sp>
                  <p:nvSpPr>
                    <p:cNvPr id="21" name="Elipsa 20"/>
                    <p:cNvSpPr/>
                    <p:nvPr/>
                  </p:nvSpPr>
                  <p:spPr>
                    <a:xfrm>
                      <a:off x="-259112" y="1844957"/>
                      <a:ext cx="581826" cy="431345"/>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A</a:t>
                      </a:r>
                    </a:p>
                  </p:txBody>
                </p:sp>
                <p:sp>
                  <p:nvSpPr>
                    <p:cNvPr id="22" name="pole tekstowe 21"/>
                    <p:cNvSpPr txBox="1"/>
                    <p:nvPr/>
                  </p:nvSpPr>
                  <p:spPr>
                    <a:xfrm>
                      <a:off x="3988820" y="1484656"/>
                      <a:ext cx="1274380" cy="327950"/>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sp>
                  <p:nvSpPr>
                    <p:cNvPr id="23" name="pole tekstowe 42"/>
                    <p:cNvSpPr txBox="1">
                      <a:spLocks noChangeArrowheads="1"/>
                    </p:cNvSpPr>
                    <p:nvPr/>
                  </p:nvSpPr>
                  <p:spPr bwMode="auto">
                    <a:xfrm>
                      <a:off x="675030" y="1557394"/>
                      <a:ext cx="897904" cy="328161"/>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0.34</a:t>
                      </a:r>
                    </a:p>
                  </p:txBody>
                </p:sp>
                <p:sp>
                  <p:nvSpPr>
                    <p:cNvPr id="24" name="pole tekstowe 23"/>
                    <p:cNvSpPr txBox="1">
                      <a:spLocks noChangeArrowheads="1"/>
                    </p:cNvSpPr>
                    <p:nvPr/>
                  </p:nvSpPr>
                  <p:spPr bwMode="auto">
                    <a:xfrm>
                      <a:off x="590475" y="2132521"/>
                      <a:ext cx="1127413" cy="327950"/>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0.66 </a:t>
                      </a:r>
                    </a:p>
                  </p:txBody>
                </p:sp>
              </p:grpSp>
              <p:sp>
                <p:nvSpPr>
                  <p:cNvPr id="18" name="pole tekstowe 17"/>
                  <p:cNvSpPr txBox="1"/>
                  <p:nvPr/>
                </p:nvSpPr>
                <p:spPr>
                  <a:xfrm>
                    <a:off x="2093427" y="4220343"/>
                    <a:ext cx="1530061" cy="327950"/>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24 000</a:t>
                    </a:r>
                  </a:p>
                </p:txBody>
              </p:sp>
            </p:grpSp>
            <p:cxnSp>
              <p:nvCxnSpPr>
                <p:cNvPr id="48" name="Łącznik prosty 47"/>
                <p:cNvCxnSpPr>
                  <a:stCxn id="61" idx="6"/>
                  <a:endCxn id="49" idx="1"/>
                </p:cNvCxnSpPr>
                <p:nvPr/>
              </p:nvCxnSpPr>
              <p:spPr bwMode="auto">
                <a:xfrm flipV="1">
                  <a:off x="6774461" y="199120"/>
                  <a:ext cx="1541486" cy="682945"/>
                </a:xfrm>
                <a:prstGeom prst="line">
                  <a:avLst/>
                </a:prstGeom>
              </p:spPr>
              <p:style>
                <a:lnRef idx="1">
                  <a:schemeClr val="accent1"/>
                </a:lnRef>
                <a:fillRef idx="0">
                  <a:schemeClr val="accent1"/>
                </a:fillRef>
                <a:effectRef idx="0">
                  <a:schemeClr val="accent1"/>
                </a:effectRef>
                <a:fontRef idx="minor">
                  <a:schemeClr val="tx1"/>
                </a:fontRef>
              </p:style>
            </p:cxnSp>
            <p:sp>
              <p:nvSpPr>
                <p:cNvPr id="49" name="pole tekstowe 48"/>
                <p:cNvSpPr txBox="1"/>
                <p:nvPr/>
              </p:nvSpPr>
              <p:spPr bwMode="auto">
                <a:xfrm>
                  <a:off x="8315948" y="45097"/>
                  <a:ext cx="1020265" cy="32814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27 500</a:t>
                  </a:r>
                  <a:endParaRPr lang="en-GB" sz="1400" i="1" baseline="-25000" noProof="0" dirty="0">
                    <a:solidFill>
                      <a:schemeClr val="accent1">
                        <a:lumMod val="50000"/>
                      </a:schemeClr>
                    </a:solidFill>
                  </a:endParaRPr>
                </a:p>
              </p:txBody>
            </p:sp>
            <p:sp>
              <p:nvSpPr>
                <p:cNvPr id="56" name="pole tekstowe 42"/>
                <p:cNvSpPr txBox="1">
                  <a:spLocks noChangeArrowheads="1"/>
                </p:cNvSpPr>
                <p:nvPr/>
              </p:nvSpPr>
              <p:spPr bwMode="auto">
                <a:xfrm>
                  <a:off x="7270092" y="298980"/>
                  <a:ext cx="760934" cy="328144"/>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33/34</a:t>
                  </a:r>
                </a:p>
              </p:txBody>
            </p:sp>
          </p:grpSp>
          <p:sp>
            <p:nvSpPr>
              <p:cNvPr id="61" name="Elipsa 60"/>
              <p:cNvSpPr/>
              <p:nvPr/>
            </p:nvSpPr>
            <p:spPr bwMode="auto">
              <a:xfrm>
                <a:off x="5477663" y="1062619"/>
                <a:ext cx="216678" cy="214955"/>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sz="1400" i="1" noProof="0" dirty="0">
                  <a:solidFill>
                    <a:schemeClr val="accent1">
                      <a:lumMod val="50000"/>
                    </a:schemeClr>
                  </a:solidFill>
                </a:endParaRPr>
              </a:p>
            </p:txBody>
          </p:sp>
          <p:cxnSp>
            <p:nvCxnSpPr>
              <p:cNvPr id="68" name="Łącznik prosty 67"/>
              <p:cNvCxnSpPr>
                <a:stCxn id="61" idx="6"/>
                <a:endCxn id="22" idx="1"/>
              </p:cNvCxnSpPr>
              <p:nvPr/>
            </p:nvCxnSpPr>
            <p:spPr>
              <a:xfrm>
                <a:off x="5694341" y="1170097"/>
                <a:ext cx="1541486" cy="467992"/>
              </a:xfrm>
              <a:prstGeom prst="line">
                <a:avLst/>
              </a:prstGeom>
            </p:spPr>
            <p:style>
              <a:lnRef idx="1">
                <a:schemeClr val="accent1"/>
              </a:lnRef>
              <a:fillRef idx="0">
                <a:schemeClr val="accent1"/>
              </a:fillRef>
              <a:effectRef idx="0">
                <a:schemeClr val="accent1"/>
              </a:effectRef>
              <a:fontRef idx="minor">
                <a:schemeClr val="tx1"/>
              </a:fontRef>
            </p:style>
          </p:cxnSp>
          <p:sp>
            <p:nvSpPr>
              <p:cNvPr id="71" name="pole tekstowe 42"/>
              <p:cNvSpPr txBox="1">
                <a:spLocks noChangeArrowheads="1"/>
              </p:cNvSpPr>
              <p:nvPr/>
            </p:nvSpPr>
            <p:spPr bwMode="auto">
              <a:xfrm>
                <a:off x="6266747" y="1277574"/>
                <a:ext cx="760934" cy="328144"/>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1/34</a:t>
                </a:r>
              </a:p>
            </p:txBody>
          </p:sp>
        </p:grpSp>
        <p:sp>
          <p:nvSpPr>
            <p:cNvPr id="129" name="Elipsa 128"/>
            <p:cNvSpPr/>
            <p:nvPr/>
          </p:nvSpPr>
          <p:spPr>
            <a:xfrm>
              <a:off x="5131470" y="1196752"/>
              <a:ext cx="3616994" cy="1891820"/>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noProof="0" dirty="0"/>
            </a:p>
          </p:txBody>
        </p:sp>
      </p:grpSp>
      <p:sp>
        <p:nvSpPr>
          <p:cNvPr id="62" name="Tytuł 1"/>
          <p:cNvSpPr>
            <a:spLocks noGrp="1"/>
          </p:cNvSpPr>
          <p:nvPr>
            <p:ph type="title"/>
          </p:nvPr>
        </p:nvSpPr>
        <p:spPr>
          <a:xfrm>
            <a:off x="0" y="0"/>
            <a:ext cx="12192000" cy="1079500"/>
          </a:xfrm>
          <a:solidFill>
            <a:schemeClr val="accent5">
              <a:lumMod val="20000"/>
              <a:lumOff val="80000"/>
            </a:schemeClr>
          </a:solidFill>
        </p:spPr>
        <p:txBody>
          <a:bodyPr>
            <a:normAutofit fontScale="90000"/>
          </a:bodyPr>
          <a:lstStyle/>
          <a:p>
            <a:r>
              <a:rPr lang="en-GB" b="1" i="1" noProof="0" dirty="0">
                <a:solidFill>
                  <a:schemeClr val="accent5">
                    <a:lumMod val="50000"/>
                  </a:schemeClr>
                </a:solidFill>
              </a:rPr>
              <a:t>Exp 1 The common consequence effect (Kahneman and Tversky) based on the </a:t>
            </a:r>
            <a:r>
              <a:rPr lang="en-GB" b="1" i="1" noProof="0" dirty="0">
                <a:solidFill>
                  <a:srgbClr val="C00000"/>
                </a:solidFill>
              </a:rPr>
              <a:t>Allais paradox   </a:t>
            </a:r>
          </a:p>
        </p:txBody>
      </p:sp>
      <p:sp>
        <p:nvSpPr>
          <p:cNvPr id="4" name="Prostokąt 3"/>
          <p:cNvSpPr/>
          <p:nvPr/>
        </p:nvSpPr>
        <p:spPr>
          <a:xfrm>
            <a:off x="7007224" y="1174571"/>
            <a:ext cx="4721292" cy="923330"/>
          </a:xfrm>
          <a:prstGeom prst="rect">
            <a:avLst/>
          </a:prstGeom>
        </p:spPr>
        <p:txBody>
          <a:bodyPr wrap="square">
            <a:spAutoFit/>
          </a:bodyPr>
          <a:lstStyle/>
          <a:p>
            <a:pPr algn="just"/>
            <a:r>
              <a:rPr lang="en-GB" noProof="0" dirty="0">
                <a:solidFill>
                  <a:schemeClr val="accent5">
                    <a:lumMod val="50000"/>
                  </a:schemeClr>
                </a:solidFill>
              </a:rPr>
              <a:t>Common consequences added or subtracted to the two lotteries should have no effect on the desirability of one lottery over the other</a:t>
            </a:r>
          </a:p>
        </p:txBody>
      </p:sp>
      <p:grpSp>
        <p:nvGrpSpPr>
          <p:cNvPr id="63" name="Grupa 19"/>
          <p:cNvGrpSpPr>
            <a:grpSpLocks/>
          </p:cNvGrpSpPr>
          <p:nvPr/>
        </p:nvGrpSpPr>
        <p:grpSpPr bwMode="auto">
          <a:xfrm>
            <a:off x="7103270" y="2319512"/>
            <a:ext cx="3602037" cy="431800"/>
            <a:chOff x="-259112" y="1917166"/>
            <a:chExt cx="4251499" cy="431792"/>
          </a:xfrm>
        </p:grpSpPr>
        <p:cxnSp>
          <p:nvCxnSpPr>
            <p:cNvPr id="64" name="Łącznik prosty 63"/>
            <p:cNvCxnSpPr>
              <a:stCxn id="65" idx="6"/>
              <a:endCxn id="66" idx="1"/>
            </p:cNvCxnSpPr>
            <p:nvPr/>
          </p:nvCxnSpPr>
          <p:spPr>
            <a:xfrm>
              <a:off x="323618" y="2133062"/>
              <a:ext cx="2390883" cy="9525"/>
            </a:xfrm>
            <a:prstGeom prst="line">
              <a:avLst/>
            </a:prstGeom>
          </p:spPr>
          <p:style>
            <a:lnRef idx="1">
              <a:schemeClr val="accent1"/>
            </a:lnRef>
            <a:fillRef idx="0">
              <a:schemeClr val="accent1"/>
            </a:fillRef>
            <a:effectRef idx="0">
              <a:schemeClr val="accent1"/>
            </a:effectRef>
            <a:fontRef idx="minor">
              <a:schemeClr val="tx1"/>
            </a:fontRef>
          </p:style>
        </p:cxnSp>
        <p:sp>
          <p:nvSpPr>
            <p:cNvPr id="65" name="Elipsa 9"/>
            <p:cNvSpPr/>
            <p:nvPr/>
          </p:nvSpPr>
          <p:spPr>
            <a:xfrm>
              <a:off x="-259112" y="1917166"/>
              <a:ext cx="582730" cy="431792"/>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B</a:t>
              </a:r>
            </a:p>
          </p:txBody>
        </p:sp>
        <p:sp>
          <p:nvSpPr>
            <p:cNvPr id="66" name="pole tekstowe 65"/>
            <p:cNvSpPr txBox="1"/>
            <p:nvPr/>
          </p:nvSpPr>
          <p:spPr>
            <a:xfrm>
              <a:off x="2714501" y="1988602"/>
              <a:ext cx="1277886" cy="307969"/>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24 000</a:t>
              </a:r>
              <a:endParaRPr lang="en-GB" sz="1400" i="1" baseline="-25000" noProof="0" dirty="0">
                <a:solidFill>
                  <a:schemeClr val="accent1">
                    <a:lumMod val="50000"/>
                  </a:schemeClr>
                </a:solidFill>
              </a:endParaRPr>
            </a:p>
          </p:txBody>
        </p:sp>
        <p:sp>
          <p:nvSpPr>
            <p:cNvPr id="67" name="pole tekstowe 42"/>
            <p:cNvSpPr txBox="1">
              <a:spLocks noChangeArrowheads="1"/>
            </p:cNvSpPr>
            <p:nvPr/>
          </p:nvSpPr>
          <p:spPr bwMode="auto">
            <a:xfrm>
              <a:off x="1185535" y="1988602"/>
              <a:ext cx="897519" cy="307969"/>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1</a:t>
              </a:r>
            </a:p>
          </p:txBody>
        </p:sp>
      </p:grpSp>
      <p:pic>
        <p:nvPicPr>
          <p:cNvPr id="3" name="Obraz 2"/>
          <p:cNvPicPr>
            <a:picLocks noChangeAspect="1"/>
          </p:cNvPicPr>
          <p:nvPr/>
        </p:nvPicPr>
        <p:blipFill>
          <a:blip r:embed="rId4"/>
          <a:stretch>
            <a:fillRect/>
          </a:stretch>
        </p:blipFill>
        <p:spPr>
          <a:xfrm>
            <a:off x="111322" y="1074817"/>
            <a:ext cx="2400103" cy="1460765"/>
          </a:xfrm>
          <a:prstGeom prst="rect">
            <a:avLst/>
          </a:prstGeom>
        </p:spPr>
      </p:pic>
      <p:pic>
        <p:nvPicPr>
          <p:cNvPr id="5" name="Obraz 4"/>
          <p:cNvPicPr>
            <a:picLocks noChangeAspect="1"/>
          </p:cNvPicPr>
          <p:nvPr/>
        </p:nvPicPr>
        <p:blipFill>
          <a:blip r:embed="rId5"/>
          <a:stretch>
            <a:fillRect/>
          </a:stretch>
        </p:blipFill>
        <p:spPr>
          <a:xfrm>
            <a:off x="106364" y="3822471"/>
            <a:ext cx="2441596" cy="1234693"/>
          </a:xfrm>
          <a:prstGeom prst="rect">
            <a:avLst/>
          </a:prstGeom>
        </p:spPr>
      </p:pic>
      <p:sp>
        <p:nvSpPr>
          <p:cNvPr id="79" name="Strzałka w dół 78"/>
          <p:cNvSpPr/>
          <p:nvPr/>
        </p:nvSpPr>
        <p:spPr>
          <a:xfrm flipH="1">
            <a:off x="1813691" y="5154193"/>
            <a:ext cx="582671" cy="33840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noProof="0" dirty="0"/>
          </a:p>
        </p:txBody>
      </p:sp>
      <p:sp>
        <p:nvSpPr>
          <p:cNvPr id="80" name="Strzałka w dół 79"/>
          <p:cNvSpPr/>
          <p:nvPr/>
        </p:nvSpPr>
        <p:spPr>
          <a:xfrm flipH="1">
            <a:off x="1683513" y="2563974"/>
            <a:ext cx="582671" cy="33840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noProof="0" dirty="0"/>
          </a:p>
        </p:txBody>
      </p:sp>
    </p:spTree>
    <p:extLst>
      <p:ext uri="{BB962C8B-B14F-4D97-AF65-F5344CB8AC3E}">
        <p14:creationId xmlns:p14="http://schemas.microsoft.com/office/powerpoint/2010/main" val="3591601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9" name="Grupa 19"/>
          <p:cNvGrpSpPr>
            <a:grpSpLocks/>
          </p:cNvGrpSpPr>
          <p:nvPr/>
        </p:nvGrpSpPr>
        <p:grpSpPr bwMode="auto">
          <a:xfrm>
            <a:off x="1973063" y="2317734"/>
            <a:ext cx="3746500" cy="430212"/>
            <a:chOff x="-259112" y="1845201"/>
            <a:chExt cx="4421086" cy="430726"/>
          </a:xfrm>
        </p:grpSpPr>
        <p:cxnSp>
          <p:nvCxnSpPr>
            <p:cNvPr id="82" name="Łącznik prosty 81"/>
            <p:cNvCxnSpPr>
              <a:stCxn id="84" idx="6"/>
              <a:endCxn id="85" idx="1"/>
            </p:cNvCxnSpPr>
            <p:nvPr/>
          </p:nvCxnSpPr>
          <p:spPr>
            <a:xfrm>
              <a:off x="323497" y="2061359"/>
              <a:ext cx="2306084" cy="9536"/>
            </a:xfrm>
            <a:prstGeom prst="line">
              <a:avLst/>
            </a:prstGeom>
          </p:spPr>
          <p:style>
            <a:lnRef idx="1">
              <a:schemeClr val="accent1"/>
            </a:lnRef>
            <a:fillRef idx="0">
              <a:schemeClr val="accent1"/>
            </a:fillRef>
            <a:effectRef idx="0">
              <a:schemeClr val="accent1"/>
            </a:effectRef>
            <a:fontRef idx="minor">
              <a:schemeClr val="tx1"/>
            </a:fontRef>
          </p:style>
        </p:cxnSp>
        <p:sp>
          <p:nvSpPr>
            <p:cNvPr id="84" name="Elipsa 83"/>
            <p:cNvSpPr/>
            <p:nvPr/>
          </p:nvSpPr>
          <p:spPr>
            <a:xfrm>
              <a:off x="-259112" y="1845201"/>
              <a:ext cx="582609" cy="43072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E</a:t>
              </a:r>
            </a:p>
          </p:txBody>
        </p:sp>
        <p:sp>
          <p:nvSpPr>
            <p:cNvPr id="85" name="pole tekstowe 84"/>
            <p:cNvSpPr txBox="1"/>
            <p:nvPr/>
          </p:nvSpPr>
          <p:spPr>
            <a:xfrm>
              <a:off x="2629581" y="1916723"/>
              <a:ext cx="1532393" cy="308343"/>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3 000</a:t>
              </a:r>
              <a:endParaRPr lang="en-GB" sz="1400" i="1" baseline="-25000" noProof="0" dirty="0">
                <a:solidFill>
                  <a:schemeClr val="accent1">
                    <a:lumMod val="50000"/>
                  </a:schemeClr>
                </a:solidFill>
              </a:endParaRPr>
            </a:p>
          </p:txBody>
        </p:sp>
        <p:sp>
          <p:nvSpPr>
            <p:cNvPr id="86" name="pole tekstowe 42"/>
            <p:cNvSpPr txBox="1">
              <a:spLocks noChangeArrowheads="1"/>
            </p:cNvSpPr>
            <p:nvPr/>
          </p:nvSpPr>
          <p:spPr bwMode="auto">
            <a:xfrm>
              <a:off x="1269535" y="1916723"/>
              <a:ext cx="897330" cy="308343"/>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1</a:t>
              </a:r>
            </a:p>
          </p:txBody>
        </p:sp>
      </p:grpSp>
      <p:grpSp>
        <p:nvGrpSpPr>
          <p:cNvPr id="50180" name="Grupa 46"/>
          <p:cNvGrpSpPr>
            <a:grpSpLocks/>
          </p:cNvGrpSpPr>
          <p:nvPr/>
        </p:nvGrpSpPr>
        <p:grpSpPr bwMode="auto">
          <a:xfrm>
            <a:off x="6292650" y="1452547"/>
            <a:ext cx="3816350" cy="2036763"/>
            <a:chOff x="-115096" y="2709138"/>
            <a:chExt cx="4503392" cy="2034969"/>
          </a:xfrm>
        </p:grpSpPr>
        <p:grpSp>
          <p:nvGrpSpPr>
            <p:cNvPr id="50181" name="Grupa 19"/>
            <p:cNvGrpSpPr>
              <a:grpSpLocks/>
            </p:cNvGrpSpPr>
            <p:nvPr/>
          </p:nvGrpSpPr>
          <p:grpSpPr bwMode="auto">
            <a:xfrm>
              <a:off x="-115096" y="2709138"/>
              <a:ext cx="4421086" cy="1881073"/>
              <a:chOff x="-259112" y="981616"/>
              <a:chExt cx="4421086" cy="1881073"/>
            </a:xfrm>
          </p:grpSpPr>
          <p:cxnSp>
            <p:nvCxnSpPr>
              <p:cNvPr id="95" name="Łącznik prosty 94"/>
              <p:cNvCxnSpPr>
                <a:stCxn id="97" idx="6"/>
                <a:endCxn id="98" idx="1"/>
              </p:cNvCxnSpPr>
              <p:nvPr/>
            </p:nvCxnSpPr>
            <p:spPr>
              <a:xfrm flipV="1">
                <a:off x="323482" y="1135468"/>
                <a:ext cx="2306021" cy="924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Łącznik prosty 95"/>
              <p:cNvCxnSpPr>
                <a:stCxn id="97" idx="6"/>
                <a:endCxn id="94" idx="1"/>
              </p:cNvCxnSpPr>
              <p:nvPr/>
            </p:nvCxnSpPr>
            <p:spPr>
              <a:xfrm>
                <a:off x="323482" y="2060165"/>
                <a:ext cx="2392192" cy="802568"/>
              </a:xfrm>
              <a:prstGeom prst="line">
                <a:avLst/>
              </a:prstGeom>
            </p:spPr>
            <p:style>
              <a:lnRef idx="1">
                <a:schemeClr val="accent1"/>
              </a:lnRef>
              <a:fillRef idx="0">
                <a:schemeClr val="accent1"/>
              </a:fillRef>
              <a:effectRef idx="0">
                <a:schemeClr val="accent1"/>
              </a:effectRef>
              <a:fontRef idx="minor">
                <a:schemeClr val="tx1"/>
              </a:fontRef>
            </p:style>
          </p:cxnSp>
          <p:sp>
            <p:nvSpPr>
              <p:cNvPr id="97" name="Elipsa 96"/>
              <p:cNvSpPr/>
              <p:nvPr/>
            </p:nvSpPr>
            <p:spPr>
              <a:xfrm>
                <a:off x="-259112" y="1844455"/>
                <a:ext cx="582594" cy="43142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F</a:t>
                </a:r>
              </a:p>
            </p:txBody>
          </p:sp>
          <p:sp>
            <p:nvSpPr>
              <p:cNvPr id="98" name="pole tekstowe 97"/>
              <p:cNvSpPr txBox="1"/>
              <p:nvPr/>
            </p:nvSpPr>
            <p:spPr>
              <a:xfrm>
                <a:off x="2629503" y="981616"/>
                <a:ext cx="1532352" cy="30770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4 000</a:t>
                </a:r>
                <a:endParaRPr lang="en-GB" sz="1400" i="1" baseline="-25000" noProof="0" dirty="0">
                  <a:solidFill>
                    <a:schemeClr val="accent1">
                      <a:lumMod val="50000"/>
                    </a:schemeClr>
                  </a:solidFill>
                </a:endParaRPr>
              </a:p>
            </p:txBody>
          </p:sp>
          <p:sp>
            <p:nvSpPr>
              <p:cNvPr id="99" name="pole tekstowe 42"/>
              <p:cNvSpPr txBox="1">
                <a:spLocks noChangeArrowheads="1"/>
              </p:cNvSpPr>
              <p:nvPr/>
            </p:nvSpPr>
            <p:spPr bwMode="auto">
              <a:xfrm>
                <a:off x="1355665" y="1341662"/>
                <a:ext cx="897307" cy="307704"/>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0.8</a:t>
                </a:r>
              </a:p>
            </p:txBody>
          </p:sp>
          <p:sp>
            <p:nvSpPr>
              <p:cNvPr id="100" name="pole tekstowe 99"/>
              <p:cNvSpPr txBox="1">
                <a:spLocks noChangeArrowheads="1"/>
              </p:cNvSpPr>
              <p:nvPr/>
            </p:nvSpPr>
            <p:spPr bwMode="auto">
              <a:xfrm>
                <a:off x="1269493" y="2420211"/>
                <a:ext cx="1127721" cy="309289"/>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0.2 </a:t>
                </a:r>
              </a:p>
            </p:txBody>
          </p:sp>
        </p:grpSp>
        <p:sp>
          <p:nvSpPr>
            <p:cNvPr id="94" name="pole tekstowe 93"/>
            <p:cNvSpPr txBox="1"/>
            <p:nvPr/>
          </p:nvSpPr>
          <p:spPr>
            <a:xfrm>
              <a:off x="2859690" y="4436403"/>
              <a:ext cx="1528606" cy="30770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sp>
        <p:nvSpPr>
          <p:cNvPr id="18" name="Tytuł 1"/>
          <p:cNvSpPr>
            <a:spLocks noGrp="1"/>
          </p:cNvSpPr>
          <p:nvPr>
            <p:ph type="title"/>
          </p:nvPr>
        </p:nvSpPr>
        <p:spPr>
          <a:xfrm>
            <a:off x="0" y="0"/>
            <a:ext cx="12192000" cy="798897"/>
          </a:xfrm>
          <a:solidFill>
            <a:schemeClr val="accent5">
              <a:lumMod val="20000"/>
              <a:lumOff val="80000"/>
            </a:schemeClr>
          </a:solidFill>
        </p:spPr>
        <p:txBody>
          <a:bodyPr>
            <a:normAutofit/>
          </a:bodyPr>
          <a:lstStyle/>
          <a:p>
            <a:r>
              <a:rPr lang="en-GB" b="1" i="1" noProof="0" dirty="0">
                <a:solidFill>
                  <a:schemeClr val="accent5">
                    <a:lumMod val="50000"/>
                  </a:schemeClr>
                </a:solidFill>
              </a:rPr>
              <a:t>Exp 2  </a:t>
            </a:r>
          </a:p>
        </p:txBody>
      </p:sp>
    </p:spTree>
    <p:extLst>
      <p:ext uri="{BB962C8B-B14F-4D97-AF65-F5344CB8AC3E}">
        <p14:creationId xmlns:p14="http://schemas.microsoft.com/office/powerpoint/2010/main" val="33380437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3" name="Grupa 46"/>
          <p:cNvGrpSpPr>
            <a:grpSpLocks/>
          </p:cNvGrpSpPr>
          <p:nvPr/>
        </p:nvGrpSpPr>
        <p:grpSpPr bwMode="auto">
          <a:xfrm>
            <a:off x="2063750" y="3789364"/>
            <a:ext cx="3746500" cy="1819275"/>
            <a:chOff x="-115096" y="2709138"/>
            <a:chExt cx="4421086" cy="1819072"/>
          </a:xfrm>
        </p:grpSpPr>
        <p:grpSp>
          <p:nvGrpSpPr>
            <p:cNvPr id="51213" name="Grupa 19"/>
            <p:cNvGrpSpPr>
              <a:grpSpLocks/>
            </p:cNvGrpSpPr>
            <p:nvPr/>
          </p:nvGrpSpPr>
          <p:grpSpPr bwMode="auto">
            <a:xfrm>
              <a:off x="-115096" y="2709138"/>
              <a:ext cx="4421086" cy="1665176"/>
              <a:chOff x="-259112" y="981616"/>
              <a:chExt cx="4421086" cy="1665176"/>
            </a:xfrm>
          </p:grpSpPr>
          <p:cxnSp>
            <p:nvCxnSpPr>
              <p:cNvPr id="46" name="Łącznik prosty 45"/>
              <p:cNvCxnSpPr>
                <a:stCxn id="50" idx="6"/>
                <a:endCxn id="51" idx="1"/>
              </p:cNvCxnSpPr>
              <p:nvPr/>
            </p:nvCxnSpPr>
            <p:spPr>
              <a:xfrm flipV="1">
                <a:off x="323498" y="1135586"/>
                <a:ext cx="2306083" cy="925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Łącznik prosty 46"/>
              <p:cNvCxnSpPr>
                <a:stCxn id="50" idx="6"/>
                <a:endCxn id="45" idx="1"/>
              </p:cNvCxnSpPr>
              <p:nvPr/>
            </p:nvCxnSpPr>
            <p:spPr>
              <a:xfrm>
                <a:off x="323498" y="2060995"/>
                <a:ext cx="2306083" cy="585722"/>
              </a:xfrm>
              <a:prstGeom prst="line">
                <a:avLst/>
              </a:prstGeom>
            </p:spPr>
            <p:style>
              <a:lnRef idx="1">
                <a:schemeClr val="accent1"/>
              </a:lnRef>
              <a:fillRef idx="0">
                <a:schemeClr val="accent1"/>
              </a:fillRef>
              <a:effectRef idx="0">
                <a:schemeClr val="accent1"/>
              </a:effectRef>
              <a:fontRef idx="minor">
                <a:schemeClr val="tx1"/>
              </a:fontRef>
            </p:style>
          </p:cxnSp>
          <p:sp>
            <p:nvSpPr>
              <p:cNvPr id="50" name="Elipsa 49"/>
              <p:cNvSpPr/>
              <p:nvPr/>
            </p:nvSpPr>
            <p:spPr>
              <a:xfrm>
                <a:off x="-259112" y="1845120"/>
                <a:ext cx="582610" cy="430164"/>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G</a:t>
                </a:r>
              </a:p>
            </p:txBody>
          </p:sp>
          <p:sp>
            <p:nvSpPr>
              <p:cNvPr id="51" name="pole tekstowe 50"/>
              <p:cNvSpPr txBox="1"/>
              <p:nvPr/>
            </p:nvSpPr>
            <p:spPr>
              <a:xfrm>
                <a:off x="2629581" y="981616"/>
                <a:ext cx="1532393" cy="307941"/>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3 000</a:t>
                </a:r>
                <a:endParaRPr lang="en-GB" sz="1400" i="1" baseline="-25000" noProof="0" dirty="0">
                  <a:solidFill>
                    <a:schemeClr val="accent1">
                      <a:lumMod val="50000"/>
                    </a:schemeClr>
                  </a:solidFill>
                </a:endParaRPr>
              </a:p>
            </p:txBody>
          </p:sp>
          <p:sp>
            <p:nvSpPr>
              <p:cNvPr id="52" name="pole tekstowe 42"/>
              <p:cNvSpPr txBox="1">
                <a:spLocks noChangeArrowheads="1"/>
              </p:cNvSpPr>
              <p:nvPr/>
            </p:nvSpPr>
            <p:spPr bwMode="auto">
              <a:xfrm>
                <a:off x="1269535" y="1341938"/>
                <a:ext cx="897331" cy="307941"/>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0.25</a:t>
                </a:r>
              </a:p>
            </p:txBody>
          </p:sp>
          <p:sp>
            <p:nvSpPr>
              <p:cNvPr id="53" name="pole tekstowe 52"/>
              <p:cNvSpPr txBox="1">
                <a:spLocks noChangeArrowheads="1"/>
              </p:cNvSpPr>
              <p:nvPr/>
            </p:nvSpPr>
            <p:spPr bwMode="auto">
              <a:xfrm>
                <a:off x="1100934" y="2276871"/>
                <a:ext cx="1127752" cy="307941"/>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0.75 </a:t>
                </a:r>
              </a:p>
            </p:txBody>
          </p:sp>
        </p:grpSp>
        <p:sp>
          <p:nvSpPr>
            <p:cNvPr id="45" name="pole tekstowe 44"/>
            <p:cNvSpPr txBox="1"/>
            <p:nvPr/>
          </p:nvSpPr>
          <p:spPr>
            <a:xfrm>
              <a:off x="2773597" y="4220269"/>
              <a:ext cx="1530521" cy="307941"/>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grpSp>
        <p:nvGrpSpPr>
          <p:cNvPr id="51204" name="Grupa 46"/>
          <p:cNvGrpSpPr>
            <a:grpSpLocks/>
          </p:cNvGrpSpPr>
          <p:nvPr/>
        </p:nvGrpSpPr>
        <p:grpSpPr bwMode="auto">
          <a:xfrm>
            <a:off x="6456363" y="3644901"/>
            <a:ext cx="3816350" cy="2036763"/>
            <a:chOff x="-115096" y="2709138"/>
            <a:chExt cx="4503392" cy="2034969"/>
          </a:xfrm>
        </p:grpSpPr>
        <p:grpSp>
          <p:nvGrpSpPr>
            <p:cNvPr id="51205" name="Grupa 19"/>
            <p:cNvGrpSpPr>
              <a:grpSpLocks/>
            </p:cNvGrpSpPr>
            <p:nvPr/>
          </p:nvGrpSpPr>
          <p:grpSpPr bwMode="auto">
            <a:xfrm>
              <a:off x="-115096" y="2709138"/>
              <a:ext cx="4421086" cy="1881073"/>
              <a:chOff x="-259112" y="981616"/>
              <a:chExt cx="4421086" cy="1881073"/>
            </a:xfrm>
          </p:grpSpPr>
          <p:cxnSp>
            <p:nvCxnSpPr>
              <p:cNvPr id="58" name="Łącznik prosty 57"/>
              <p:cNvCxnSpPr>
                <a:stCxn id="60" idx="6"/>
                <a:endCxn id="61" idx="1"/>
              </p:cNvCxnSpPr>
              <p:nvPr/>
            </p:nvCxnSpPr>
            <p:spPr>
              <a:xfrm flipV="1">
                <a:off x="323481" y="1135468"/>
                <a:ext cx="2306022" cy="924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Łącznik prosty 58"/>
              <p:cNvCxnSpPr>
                <a:stCxn id="60" idx="6"/>
                <a:endCxn id="57" idx="1"/>
              </p:cNvCxnSpPr>
              <p:nvPr/>
            </p:nvCxnSpPr>
            <p:spPr>
              <a:xfrm>
                <a:off x="323481" y="2060165"/>
                <a:ext cx="2392193" cy="802568"/>
              </a:xfrm>
              <a:prstGeom prst="line">
                <a:avLst/>
              </a:prstGeom>
            </p:spPr>
            <p:style>
              <a:lnRef idx="1">
                <a:schemeClr val="accent1"/>
              </a:lnRef>
              <a:fillRef idx="0">
                <a:schemeClr val="accent1"/>
              </a:fillRef>
              <a:effectRef idx="0">
                <a:schemeClr val="accent1"/>
              </a:effectRef>
              <a:fontRef idx="minor">
                <a:schemeClr val="tx1"/>
              </a:fontRef>
            </p:style>
          </p:cxnSp>
          <p:sp>
            <p:nvSpPr>
              <p:cNvPr id="60" name="Elipsa 59"/>
              <p:cNvSpPr/>
              <p:nvPr/>
            </p:nvSpPr>
            <p:spPr>
              <a:xfrm>
                <a:off x="-259112" y="1844455"/>
                <a:ext cx="582593" cy="43142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H</a:t>
                </a:r>
              </a:p>
            </p:txBody>
          </p:sp>
          <p:sp>
            <p:nvSpPr>
              <p:cNvPr id="61" name="pole tekstowe 60"/>
              <p:cNvSpPr txBox="1"/>
              <p:nvPr/>
            </p:nvSpPr>
            <p:spPr>
              <a:xfrm>
                <a:off x="2629503" y="981616"/>
                <a:ext cx="1532352" cy="30770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4 000</a:t>
                </a:r>
                <a:endParaRPr lang="en-GB" sz="1400" i="1" baseline="-25000" noProof="0" dirty="0">
                  <a:solidFill>
                    <a:schemeClr val="accent1">
                      <a:lumMod val="50000"/>
                    </a:schemeClr>
                  </a:solidFill>
                </a:endParaRPr>
              </a:p>
            </p:txBody>
          </p:sp>
          <p:sp>
            <p:nvSpPr>
              <p:cNvPr id="62" name="pole tekstowe 42"/>
              <p:cNvSpPr txBox="1">
                <a:spLocks noChangeArrowheads="1"/>
              </p:cNvSpPr>
              <p:nvPr/>
            </p:nvSpPr>
            <p:spPr bwMode="auto">
              <a:xfrm>
                <a:off x="1269493" y="1341662"/>
                <a:ext cx="897306" cy="307704"/>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0.2</a:t>
                </a:r>
              </a:p>
            </p:txBody>
          </p:sp>
          <p:sp>
            <p:nvSpPr>
              <p:cNvPr id="63" name="pole tekstowe 62"/>
              <p:cNvSpPr txBox="1">
                <a:spLocks noChangeArrowheads="1"/>
              </p:cNvSpPr>
              <p:nvPr/>
            </p:nvSpPr>
            <p:spPr bwMode="auto">
              <a:xfrm>
                <a:off x="1269493" y="2420211"/>
                <a:ext cx="1127721" cy="309289"/>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0.8 </a:t>
                </a:r>
              </a:p>
            </p:txBody>
          </p:sp>
        </p:grpSp>
        <p:sp>
          <p:nvSpPr>
            <p:cNvPr id="57" name="pole tekstowe 56"/>
            <p:cNvSpPr txBox="1"/>
            <p:nvPr/>
          </p:nvSpPr>
          <p:spPr>
            <a:xfrm>
              <a:off x="2859690" y="4436403"/>
              <a:ext cx="1528606" cy="307704"/>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sp>
        <p:nvSpPr>
          <p:cNvPr id="21" name="Tytuł 1"/>
          <p:cNvSpPr>
            <a:spLocks noGrp="1"/>
          </p:cNvSpPr>
          <p:nvPr>
            <p:ph type="title"/>
          </p:nvPr>
        </p:nvSpPr>
        <p:spPr>
          <a:xfrm>
            <a:off x="0" y="0"/>
            <a:ext cx="12192000" cy="798897"/>
          </a:xfrm>
          <a:solidFill>
            <a:schemeClr val="accent5">
              <a:lumMod val="20000"/>
              <a:lumOff val="80000"/>
            </a:schemeClr>
          </a:solidFill>
        </p:spPr>
        <p:txBody>
          <a:bodyPr>
            <a:normAutofit/>
          </a:bodyPr>
          <a:lstStyle/>
          <a:p>
            <a:r>
              <a:rPr lang="en-GB" b="1" i="1" noProof="0" dirty="0">
                <a:solidFill>
                  <a:schemeClr val="accent5">
                    <a:lumMod val="50000"/>
                  </a:schemeClr>
                </a:solidFill>
              </a:rPr>
              <a:t>Exp 2  </a:t>
            </a:r>
          </a:p>
        </p:txBody>
      </p:sp>
    </p:spTree>
    <p:extLst>
      <p:ext uri="{BB962C8B-B14F-4D97-AF65-F5344CB8AC3E}">
        <p14:creationId xmlns:p14="http://schemas.microsoft.com/office/powerpoint/2010/main" val="598302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7" name="Grupa 69"/>
          <p:cNvGrpSpPr>
            <a:grpSpLocks/>
          </p:cNvGrpSpPr>
          <p:nvPr/>
        </p:nvGrpSpPr>
        <p:grpSpPr bwMode="auto">
          <a:xfrm>
            <a:off x="1919288" y="1989138"/>
            <a:ext cx="7416800" cy="4508500"/>
            <a:chOff x="323528" y="692696"/>
            <a:chExt cx="8424936" cy="5430217"/>
          </a:xfrm>
        </p:grpSpPr>
        <p:grpSp>
          <p:nvGrpSpPr>
            <p:cNvPr id="52231" name="Grupa 19"/>
            <p:cNvGrpSpPr>
              <a:grpSpLocks/>
            </p:cNvGrpSpPr>
            <p:nvPr/>
          </p:nvGrpSpPr>
          <p:grpSpPr bwMode="auto">
            <a:xfrm>
              <a:off x="467791" y="1556941"/>
              <a:ext cx="3747221" cy="443357"/>
              <a:chOff x="-258821" y="1845349"/>
              <a:chExt cx="4421733" cy="443095"/>
            </a:xfrm>
          </p:grpSpPr>
          <p:cxnSp>
            <p:nvCxnSpPr>
              <p:cNvPr id="82" name="Łącznik prosty 81"/>
              <p:cNvCxnSpPr>
                <a:stCxn id="84" idx="6"/>
                <a:endCxn id="85" idx="1"/>
              </p:cNvCxnSpPr>
              <p:nvPr/>
            </p:nvCxnSpPr>
            <p:spPr>
              <a:xfrm>
                <a:off x="324218" y="2061282"/>
                <a:ext cx="2306621" cy="9555"/>
              </a:xfrm>
              <a:prstGeom prst="line">
                <a:avLst/>
              </a:prstGeom>
            </p:spPr>
            <p:style>
              <a:lnRef idx="1">
                <a:schemeClr val="accent1"/>
              </a:lnRef>
              <a:fillRef idx="0">
                <a:schemeClr val="accent1"/>
              </a:fillRef>
              <a:effectRef idx="0">
                <a:schemeClr val="accent1"/>
              </a:effectRef>
              <a:fontRef idx="minor">
                <a:schemeClr val="tx1"/>
              </a:fontRef>
            </p:style>
          </p:cxnSp>
          <p:sp>
            <p:nvSpPr>
              <p:cNvPr id="84" name="Elipsa 83"/>
              <p:cNvSpPr/>
              <p:nvPr/>
            </p:nvSpPr>
            <p:spPr>
              <a:xfrm>
                <a:off x="-258821" y="1845349"/>
                <a:ext cx="583039" cy="42995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E</a:t>
                </a:r>
              </a:p>
            </p:txBody>
          </p:sp>
          <p:sp>
            <p:nvSpPr>
              <p:cNvPr id="85" name="pole tekstowe 84"/>
              <p:cNvSpPr txBox="1"/>
              <p:nvPr/>
            </p:nvSpPr>
            <p:spPr>
              <a:xfrm>
                <a:off x="2630839" y="1917964"/>
                <a:ext cx="1532073" cy="370479"/>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3 000</a:t>
                </a:r>
                <a:endParaRPr lang="en-GB" sz="1400" i="1" baseline="-25000" noProof="0" dirty="0">
                  <a:solidFill>
                    <a:schemeClr val="accent1">
                      <a:lumMod val="50000"/>
                    </a:schemeClr>
                  </a:solidFill>
                </a:endParaRPr>
              </a:p>
            </p:txBody>
          </p:sp>
          <p:sp>
            <p:nvSpPr>
              <p:cNvPr id="86" name="pole tekstowe 42"/>
              <p:cNvSpPr txBox="1">
                <a:spLocks noChangeArrowheads="1"/>
              </p:cNvSpPr>
              <p:nvPr/>
            </p:nvSpPr>
            <p:spPr bwMode="auto">
              <a:xfrm>
                <a:off x="1271123" y="1917964"/>
                <a:ext cx="897965" cy="370480"/>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1</a:t>
                </a:r>
              </a:p>
            </p:txBody>
          </p:sp>
        </p:grpSp>
        <p:grpSp>
          <p:nvGrpSpPr>
            <p:cNvPr id="52232" name="Grupa 46"/>
            <p:cNvGrpSpPr>
              <a:grpSpLocks/>
            </p:cNvGrpSpPr>
            <p:nvPr/>
          </p:nvGrpSpPr>
          <p:grpSpPr bwMode="auto">
            <a:xfrm>
              <a:off x="4788455" y="692696"/>
              <a:ext cx="3815747" cy="2099192"/>
              <a:chOff x="-114587" y="2709138"/>
              <a:chExt cx="4502593" cy="2097953"/>
            </a:xfrm>
          </p:grpSpPr>
          <p:grpSp>
            <p:nvGrpSpPr>
              <p:cNvPr id="52255" name="Grupa 19"/>
              <p:cNvGrpSpPr>
                <a:grpSpLocks/>
              </p:cNvGrpSpPr>
              <p:nvPr/>
            </p:nvGrpSpPr>
            <p:grpSpPr bwMode="auto">
              <a:xfrm>
                <a:off x="-114587" y="2709138"/>
                <a:ext cx="4419604" cy="1880345"/>
                <a:chOff x="-258603" y="981616"/>
                <a:chExt cx="4419604" cy="1880345"/>
              </a:xfrm>
            </p:grpSpPr>
            <p:cxnSp>
              <p:nvCxnSpPr>
                <p:cNvPr id="95" name="Łącznik prosty 94"/>
                <p:cNvCxnSpPr>
                  <a:stCxn id="97" idx="6"/>
                  <a:endCxn id="98" idx="1"/>
                </p:cNvCxnSpPr>
                <p:nvPr/>
              </p:nvCxnSpPr>
              <p:spPr>
                <a:xfrm flipV="1">
                  <a:off x="324436" y="1134490"/>
                  <a:ext cx="2304492" cy="924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Łącznik prosty 95"/>
                <p:cNvCxnSpPr>
                  <a:stCxn id="97" idx="6"/>
                  <a:endCxn id="94" idx="1"/>
                </p:cNvCxnSpPr>
                <p:nvPr/>
              </p:nvCxnSpPr>
              <p:spPr>
                <a:xfrm>
                  <a:off x="324436" y="2059375"/>
                  <a:ext cx="2389607" cy="802586"/>
                </a:xfrm>
                <a:prstGeom prst="line">
                  <a:avLst/>
                </a:prstGeom>
              </p:spPr>
              <p:style>
                <a:lnRef idx="1">
                  <a:schemeClr val="accent1"/>
                </a:lnRef>
                <a:fillRef idx="0">
                  <a:schemeClr val="accent1"/>
                </a:fillRef>
                <a:effectRef idx="0">
                  <a:schemeClr val="accent1"/>
                </a:effectRef>
                <a:fontRef idx="minor">
                  <a:schemeClr val="tx1"/>
                </a:fontRef>
              </p:style>
            </p:cxnSp>
            <p:sp>
              <p:nvSpPr>
                <p:cNvPr id="97" name="Elipsa 96"/>
                <p:cNvSpPr/>
                <p:nvPr/>
              </p:nvSpPr>
              <p:spPr>
                <a:xfrm>
                  <a:off x="-258603" y="1845352"/>
                  <a:ext cx="583039" cy="42995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F</a:t>
                  </a:r>
                </a:p>
              </p:txBody>
            </p:sp>
            <p:sp>
              <p:nvSpPr>
                <p:cNvPr id="98" name="pole tekstowe 97"/>
                <p:cNvSpPr txBox="1"/>
                <p:nvPr/>
              </p:nvSpPr>
              <p:spPr>
                <a:xfrm>
                  <a:off x="2628928" y="981616"/>
                  <a:ext cx="1532073" cy="370480"/>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4 000</a:t>
                  </a:r>
                  <a:endParaRPr lang="en-GB" sz="1400" i="1" baseline="-25000" noProof="0" dirty="0">
                    <a:solidFill>
                      <a:schemeClr val="accent1">
                        <a:lumMod val="50000"/>
                      </a:schemeClr>
                    </a:solidFill>
                  </a:endParaRPr>
                </a:p>
              </p:txBody>
            </p:sp>
            <p:sp>
              <p:nvSpPr>
                <p:cNvPr id="99" name="pole tekstowe 42"/>
                <p:cNvSpPr txBox="1">
                  <a:spLocks noChangeArrowheads="1"/>
                </p:cNvSpPr>
                <p:nvPr/>
              </p:nvSpPr>
              <p:spPr bwMode="auto">
                <a:xfrm>
                  <a:off x="1354329" y="1340869"/>
                  <a:ext cx="897965" cy="370480"/>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0.8</a:t>
                  </a:r>
                </a:p>
              </p:txBody>
            </p:sp>
            <p:sp>
              <p:nvSpPr>
                <p:cNvPr id="100" name="pole tekstowe 99"/>
                <p:cNvSpPr txBox="1">
                  <a:spLocks noChangeArrowheads="1"/>
                </p:cNvSpPr>
                <p:nvPr/>
              </p:nvSpPr>
              <p:spPr bwMode="auto">
                <a:xfrm>
                  <a:off x="1271343" y="2420538"/>
                  <a:ext cx="1125649" cy="370480"/>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0.2 </a:t>
                  </a:r>
                </a:p>
              </p:txBody>
            </p:sp>
          </p:grpSp>
          <p:sp>
            <p:nvSpPr>
              <p:cNvPr id="94" name="pole tekstowe 93"/>
              <p:cNvSpPr txBox="1"/>
              <p:nvPr/>
            </p:nvSpPr>
            <p:spPr>
              <a:xfrm>
                <a:off x="2858060" y="4436611"/>
                <a:ext cx="1529946" cy="370480"/>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sp>
          <p:nvSpPr>
            <p:cNvPr id="41" name="pole tekstowe 40"/>
            <p:cNvSpPr txBox="1"/>
            <p:nvPr/>
          </p:nvSpPr>
          <p:spPr>
            <a:xfrm>
              <a:off x="323528" y="3285433"/>
              <a:ext cx="1583282" cy="46080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
          <p:nvSpPr>
            <p:cNvPr id="42" name="pole tekstowe 41"/>
            <p:cNvSpPr txBox="1"/>
            <p:nvPr/>
          </p:nvSpPr>
          <p:spPr>
            <a:xfrm>
              <a:off x="4716324" y="3285433"/>
              <a:ext cx="1583282" cy="46080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grpSp>
          <p:nvGrpSpPr>
            <p:cNvPr id="52235" name="Grupa 46"/>
            <p:cNvGrpSpPr>
              <a:grpSpLocks/>
            </p:cNvGrpSpPr>
            <p:nvPr/>
          </p:nvGrpSpPr>
          <p:grpSpPr bwMode="auto">
            <a:xfrm>
              <a:off x="539922" y="3788301"/>
              <a:ext cx="3745418" cy="1883130"/>
              <a:chOff x="-114659" y="2708400"/>
              <a:chExt cx="4419605" cy="1882018"/>
            </a:xfrm>
          </p:grpSpPr>
          <p:grpSp>
            <p:nvGrpSpPr>
              <p:cNvPr id="52247" name="Grupa 19"/>
              <p:cNvGrpSpPr>
                <a:grpSpLocks/>
              </p:cNvGrpSpPr>
              <p:nvPr/>
            </p:nvGrpSpPr>
            <p:grpSpPr bwMode="auto">
              <a:xfrm>
                <a:off x="-114659" y="2708400"/>
                <a:ext cx="4419605" cy="1664172"/>
                <a:chOff x="-258675" y="980878"/>
                <a:chExt cx="4419605" cy="1664172"/>
              </a:xfrm>
            </p:grpSpPr>
            <p:cxnSp>
              <p:nvCxnSpPr>
                <p:cNvPr id="46" name="Łącznik prosty 45"/>
                <p:cNvCxnSpPr>
                  <a:stCxn id="50" idx="6"/>
                  <a:endCxn id="51" idx="1"/>
                </p:cNvCxnSpPr>
                <p:nvPr/>
              </p:nvCxnSpPr>
              <p:spPr>
                <a:xfrm flipV="1">
                  <a:off x="324364" y="1133752"/>
                  <a:ext cx="2304493" cy="922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Łącznik prosty 46"/>
                <p:cNvCxnSpPr>
                  <a:stCxn id="50" idx="6"/>
                  <a:endCxn id="45" idx="1"/>
                </p:cNvCxnSpPr>
                <p:nvPr/>
              </p:nvCxnSpPr>
              <p:spPr>
                <a:xfrm>
                  <a:off x="324364" y="2056726"/>
                  <a:ext cx="2304493" cy="586651"/>
                </a:xfrm>
                <a:prstGeom prst="line">
                  <a:avLst/>
                </a:prstGeom>
              </p:spPr>
              <p:style>
                <a:lnRef idx="1">
                  <a:schemeClr val="accent1"/>
                </a:lnRef>
                <a:fillRef idx="0">
                  <a:schemeClr val="accent1"/>
                </a:fillRef>
                <a:effectRef idx="0">
                  <a:schemeClr val="accent1"/>
                </a:effectRef>
                <a:fontRef idx="minor">
                  <a:schemeClr val="tx1"/>
                </a:fontRef>
              </p:style>
            </p:cxnSp>
            <p:sp>
              <p:nvSpPr>
                <p:cNvPr id="50" name="Elipsa 49"/>
                <p:cNvSpPr/>
                <p:nvPr/>
              </p:nvSpPr>
              <p:spPr>
                <a:xfrm>
                  <a:off x="-258675" y="1842703"/>
                  <a:ext cx="583039" cy="42995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G</a:t>
                  </a:r>
                </a:p>
              </p:txBody>
            </p:sp>
            <p:sp>
              <p:nvSpPr>
                <p:cNvPr id="51" name="pole tekstowe 50"/>
                <p:cNvSpPr txBox="1"/>
                <p:nvPr/>
              </p:nvSpPr>
              <p:spPr>
                <a:xfrm>
                  <a:off x="2628857" y="980878"/>
                  <a:ext cx="1532073" cy="370480"/>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3 000</a:t>
                  </a:r>
                  <a:endParaRPr lang="en-GB" sz="1400" i="1" baseline="-25000" noProof="0" dirty="0">
                    <a:solidFill>
                      <a:schemeClr val="accent1">
                        <a:lumMod val="50000"/>
                      </a:schemeClr>
                    </a:solidFill>
                  </a:endParaRPr>
                </a:p>
              </p:txBody>
            </p:sp>
            <p:sp>
              <p:nvSpPr>
                <p:cNvPr id="52" name="pole tekstowe 42"/>
                <p:cNvSpPr txBox="1">
                  <a:spLocks noChangeArrowheads="1"/>
                </p:cNvSpPr>
                <p:nvPr/>
              </p:nvSpPr>
              <p:spPr bwMode="auto">
                <a:xfrm>
                  <a:off x="1271271" y="1340131"/>
                  <a:ext cx="895838" cy="370480"/>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0.25</a:t>
                  </a:r>
                </a:p>
              </p:txBody>
            </p:sp>
            <p:sp>
              <p:nvSpPr>
                <p:cNvPr id="53" name="pole tekstowe 52"/>
                <p:cNvSpPr txBox="1">
                  <a:spLocks noChangeArrowheads="1"/>
                </p:cNvSpPr>
                <p:nvPr/>
              </p:nvSpPr>
              <p:spPr bwMode="auto">
                <a:xfrm>
                  <a:off x="1101039" y="2274570"/>
                  <a:ext cx="1125649" cy="370480"/>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0.75 </a:t>
                  </a:r>
                </a:p>
              </p:txBody>
            </p:sp>
          </p:grpSp>
          <p:sp>
            <p:nvSpPr>
              <p:cNvPr id="45" name="pole tekstowe 44"/>
              <p:cNvSpPr txBox="1"/>
              <p:nvPr/>
            </p:nvSpPr>
            <p:spPr>
              <a:xfrm>
                <a:off x="2772873" y="4219938"/>
                <a:ext cx="1529946" cy="370480"/>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grpSp>
          <p:nvGrpSpPr>
            <p:cNvPr id="52236" name="Grupa 46"/>
            <p:cNvGrpSpPr>
              <a:grpSpLocks/>
            </p:cNvGrpSpPr>
            <p:nvPr/>
          </p:nvGrpSpPr>
          <p:grpSpPr bwMode="auto">
            <a:xfrm>
              <a:off x="4932718" y="3644899"/>
              <a:ext cx="3815746" cy="2099191"/>
              <a:chOff x="-114296" y="2709013"/>
              <a:chExt cx="4502592" cy="2097952"/>
            </a:xfrm>
          </p:grpSpPr>
          <p:grpSp>
            <p:nvGrpSpPr>
              <p:cNvPr id="52239" name="Grupa 19"/>
              <p:cNvGrpSpPr>
                <a:grpSpLocks/>
              </p:cNvGrpSpPr>
              <p:nvPr/>
            </p:nvGrpSpPr>
            <p:grpSpPr bwMode="auto">
              <a:xfrm>
                <a:off x="-114296" y="2709013"/>
                <a:ext cx="4419604" cy="1880344"/>
                <a:chOff x="-258312" y="981491"/>
                <a:chExt cx="4419604" cy="1880344"/>
              </a:xfrm>
            </p:grpSpPr>
            <p:cxnSp>
              <p:nvCxnSpPr>
                <p:cNvPr id="58" name="Łącznik prosty 57"/>
                <p:cNvCxnSpPr>
                  <a:stCxn id="60" idx="6"/>
                  <a:endCxn id="61" idx="1"/>
                </p:cNvCxnSpPr>
                <p:nvPr/>
              </p:nvCxnSpPr>
              <p:spPr>
                <a:xfrm flipV="1">
                  <a:off x="324727" y="1134364"/>
                  <a:ext cx="2304492" cy="924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Łącznik prosty 58"/>
                <p:cNvCxnSpPr>
                  <a:stCxn id="60" idx="6"/>
                  <a:endCxn id="57" idx="1"/>
                </p:cNvCxnSpPr>
                <p:nvPr/>
              </p:nvCxnSpPr>
              <p:spPr>
                <a:xfrm>
                  <a:off x="324727" y="2059249"/>
                  <a:ext cx="2389607" cy="802586"/>
                </a:xfrm>
                <a:prstGeom prst="line">
                  <a:avLst/>
                </a:prstGeom>
              </p:spPr>
              <p:style>
                <a:lnRef idx="1">
                  <a:schemeClr val="accent1"/>
                </a:lnRef>
                <a:fillRef idx="0">
                  <a:schemeClr val="accent1"/>
                </a:fillRef>
                <a:effectRef idx="0">
                  <a:schemeClr val="accent1"/>
                </a:effectRef>
                <a:fontRef idx="minor">
                  <a:schemeClr val="tx1"/>
                </a:fontRef>
              </p:style>
            </p:cxnSp>
            <p:sp>
              <p:nvSpPr>
                <p:cNvPr id="60" name="Elipsa 59"/>
                <p:cNvSpPr/>
                <p:nvPr/>
              </p:nvSpPr>
              <p:spPr>
                <a:xfrm>
                  <a:off x="-258312" y="1845226"/>
                  <a:ext cx="583039" cy="42995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GB" sz="1400" i="1" noProof="0" dirty="0">
                      <a:solidFill>
                        <a:schemeClr val="accent1">
                          <a:lumMod val="50000"/>
                        </a:schemeClr>
                      </a:solidFill>
                    </a:rPr>
                    <a:t>H</a:t>
                  </a:r>
                </a:p>
              </p:txBody>
            </p:sp>
            <p:sp>
              <p:nvSpPr>
                <p:cNvPr id="61" name="pole tekstowe 60"/>
                <p:cNvSpPr txBox="1"/>
                <p:nvPr/>
              </p:nvSpPr>
              <p:spPr>
                <a:xfrm>
                  <a:off x="2629219" y="981491"/>
                  <a:ext cx="1532073" cy="370480"/>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4 000</a:t>
                  </a:r>
                  <a:endParaRPr lang="en-GB" sz="1400" i="1" baseline="-25000" noProof="0" dirty="0">
                    <a:solidFill>
                      <a:schemeClr val="accent1">
                        <a:lumMod val="50000"/>
                      </a:schemeClr>
                    </a:solidFill>
                  </a:endParaRPr>
                </a:p>
              </p:txBody>
            </p:sp>
            <p:sp>
              <p:nvSpPr>
                <p:cNvPr id="62" name="pole tekstowe 42"/>
                <p:cNvSpPr txBox="1">
                  <a:spLocks noChangeArrowheads="1"/>
                </p:cNvSpPr>
                <p:nvPr/>
              </p:nvSpPr>
              <p:spPr bwMode="auto">
                <a:xfrm>
                  <a:off x="1271632" y="1340744"/>
                  <a:ext cx="895838" cy="370480"/>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0.2</a:t>
                  </a:r>
                </a:p>
              </p:txBody>
            </p:sp>
            <p:sp>
              <p:nvSpPr>
                <p:cNvPr id="63" name="pole tekstowe 62"/>
                <p:cNvSpPr txBox="1">
                  <a:spLocks noChangeArrowheads="1"/>
                </p:cNvSpPr>
                <p:nvPr/>
              </p:nvSpPr>
              <p:spPr bwMode="auto">
                <a:xfrm>
                  <a:off x="1271632" y="2420413"/>
                  <a:ext cx="1125649" cy="370480"/>
                </a:xfrm>
                <a:prstGeom prst="rect">
                  <a:avLst/>
                </a:prstGeom>
                <a:solidFill>
                  <a:schemeClr val="bg1"/>
                </a:solidFill>
                <a:ln w="9525">
                  <a:noFill/>
                  <a:miter lim="800000"/>
                  <a:headEnd/>
                  <a:tailEnd/>
                </a:ln>
              </p:spPr>
              <p:txBody>
                <a:bodyPr>
                  <a:spAutoFit/>
                </a:bodyPr>
                <a:lstStyle/>
                <a:p>
                  <a:pPr algn="ctr" eaLnBrk="0" hangingPunct="0">
                    <a:defRPr/>
                  </a:pPr>
                  <a:r>
                    <a:rPr lang="en-GB" sz="1400" i="1" noProof="0" dirty="0">
                      <a:solidFill>
                        <a:schemeClr val="accent1">
                          <a:lumMod val="50000"/>
                        </a:schemeClr>
                      </a:solidFill>
                    </a:rPr>
                    <a:t>0.8 </a:t>
                  </a:r>
                </a:p>
              </p:txBody>
            </p:sp>
          </p:grpSp>
          <p:sp>
            <p:nvSpPr>
              <p:cNvPr id="57" name="pole tekstowe 56"/>
              <p:cNvSpPr txBox="1"/>
              <p:nvPr/>
            </p:nvSpPr>
            <p:spPr>
              <a:xfrm>
                <a:off x="2858350" y="4436485"/>
                <a:ext cx="1529946" cy="370480"/>
              </a:xfrm>
              <a:prstGeom prst="rect">
                <a:avLst/>
              </a:prstGeom>
              <a:solidFill>
                <a:schemeClr val="bg2">
                  <a:lumMod val="50000"/>
                  <a:alpha val="50000"/>
                </a:schemeClr>
              </a:solidFill>
            </p:spPr>
            <p:txBody>
              <a:bodyPr>
                <a:spAutoFit/>
              </a:bodyPr>
              <a:lstStyle/>
              <a:p>
                <a:pPr algn="ctr" eaLnBrk="0" hangingPunct="0">
                  <a:defRPr/>
                </a:pPr>
                <a:r>
                  <a:rPr lang="en-GB" sz="1400" i="1" noProof="0" dirty="0">
                    <a:solidFill>
                      <a:schemeClr val="accent1">
                        <a:lumMod val="50000"/>
                      </a:schemeClr>
                    </a:solidFill>
                  </a:rPr>
                  <a:t>0</a:t>
                </a:r>
              </a:p>
            </p:txBody>
          </p:sp>
        </p:grpSp>
        <p:sp>
          <p:nvSpPr>
            <p:cNvPr id="64" name="pole tekstowe 63"/>
            <p:cNvSpPr txBox="1"/>
            <p:nvPr/>
          </p:nvSpPr>
          <p:spPr>
            <a:xfrm>
              <a:off x="323528" y="5662109"/>
              <a:ext cx="1583282" cy="46080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sp>
          <p:nvSpPr>
            <p:cNvPr id="65" name="pole tekstowe 64"/>
            <p:cNvSpPr txBox="1"/>
            <p:nvPr/>
          </p:nvSpPr>
          <p:spPr>
            <a:xfrm>
              <a:off x="4788456" y="5662109"/>
              <a:ext cx="1583282" cy="46080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endParaRPr lang="en-GB" noProof="0" dirty="0"/>
            </a:p>
          </p:txBody>
        </p:sp>
      </p:grpSp>
      <p:sp>
        <p:nvSpPr>
          <p:cNvPr id="43" name="Tytuł 1"/>
          <p:cNvSpPr>
            <a:spLocks noGrp="1"/>
          </p:cNvSpPr>
          <p:nvPr>
            <p:ph type="title"/>
          </p:nvPr>
        </p:nvSpPr>
        <p:spPr>
          <a:xfrm>
            <a:off x="0" y="0"/>
            <a:ext cx="12192000" cy="973138"/>
          </a:xfrm>
          <a:solidFill>
            <a:schemeClr val="accent5">
              <a:lumMod val="20000"/>
              <a:lumOff val="80000"/>
            </a:schemeClr>
          </a:solidFill>
        </p:spPr>
        <p:txBody>
          <a:bodyPr>
            <a:normAutofit/>
          </a:bodyPr>
          <a:lstStyle/>
          <a:p>
            <a:r>
              <a:rPr lang="en-GB" b="1" i="1" noProof="0" dirty="0">
                <a:solidFill>
                  <a:schemeClr val="accent5">
                    <a:lumMod val="50000"/>
                  </a:schemeClr>
                </a:solidFill>
              </a:rPr>
              <a:t>Common ratio effect (Kahneman and Tversky)  </a:t>
            </a:r>
          </a:p>
        </p:txBody>
      </p:sp>
      <p:sp>
        <p:nvSpPr>
          <p:cNvPr id="2" name="Prostokąt 1"/>
          <p:cNvSpPr/>
          <p:nvPr/>
        </p:nvSpPr>
        <p:spPr>
          <a:xfrm>
            <a:off x="249564" y="1049139"/>
            <a:ext cx="11696002" cy="830997"/>
          </a:xfrm>
          <a:prstGeom prst="rect">
            <a:avLst/>
          </a:prstGeom>
        </p:spPr>
        <p:txBody>
          <a:bodyPr wrap="square">
            <a:spAutoFit/>
          </a:bodyPr>
          <a:lstStyle/>
          <a:p>
            <a:r>
              <a:rPr lang="en-GB" sz="2400" noProof="0" dirty="0">
                <a:solidFill>
                  <a:schemeClr val="accent5">
                    <a:lumMod val="50000"/>
                  </a:schemeClr>
                </a:solidFill>
              </a:rPr>
              <a:t>The probabilities in the second choice are multiplied by 0.25 for non-zero options compare with the first one. Once again, the linearity of EU is a problem with modelling our choices. </a:t>
            </a:r>
          </a:p>
        </p:txBody>
      </p:sp>
    </p:spTree>
    <p:extLst>
      <p:ext uri="{BB962C8B-B14F-4D97-AF65-F5344CB8AC3E}">
        <p14:creationId xmlns:p14="http://schemas.microsoft.com/office/powerpoint/2010/main" val="2288943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425A0-4302-A272-D3C3-9DBCFAF765E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F0A8109-69B5-25D1-CAE8-434BCACD254D}"/>
              </a:ext>
            </a:extLst>
          </p:cNvPr>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Case 1</a:t>
            </a:r>
          </a:p>
        </p:txBody>
      </p:sp>
      <p:sp>
        <p:nvSpPr>
          <p:cNvPr id="3" name="Prostokąt 2">
            <a:extLst>
              <a:ext uri="{FF2B5EF4-FFF2-40B4-BE49-F238E27FC236}">
                <a16:creationId xmlns:a16="http://schemas.microsoft.com/office/drawing/2014/main" id="{002D3CD6-2A44-D6E6-48D3-B8892A287428}"/>
              </a:ext>
            </a:extLst>
          </p:cNvPr>
          <p:cNvSpPr/>
          <p:nvPr/>
        </p:nvSpPr>
        <p:spPr>
          <a:xfrm>
            <a:off x="118712" y="1272783"/>
            <a:ext cx="11954576" cy="480131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Imagine that Poland is preparing for the outbreak of an unusual disease, which is expected to kill 600 people. Two alternative programs to combat the disease have been proposed. Assume that the exact scientific estimates of the consequences of the programs are as follows: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chemeClr val="accent5">
                    <a:lumMod val="50000"/>
                  </a:schemeClr>
                </a:solidFill>
                <a:effectLst/>
                <a:uLnTx/>
                <a:uFillTx/>
                <a:latin typeface="Calibri"/>
                <a:ea typeface="+mn-ea"/>
                <a:cs typeface="+mn-cs"/>
              </a:rPr>
              <a:t>Case 1 </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accent5">
                    <a:lumMod val="50000"/>
                  </a:schemeClr>
                </a:solidFill>
                <a:effectLst/>
                <a:uLnTx/>
                <a:uFillTx/>
                <a:latin typeface="Calibri"/>
                <a:ea typeface="+mn-ea"/>
                <a:cs typeface="+mn-cs"/>
              </a:rPr>
              <a:t>If program A is adopted, 200 people will be saved.</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accent5">
                    <a:lumMod val="50000"/>
                  </a:schemeClr>
                </a:solidFill>
                <a:effectLst/>
                <a:uLnTx/>
                <a:uFillTx/>
                <a:latin typeface="Calibri"/>
                <a:ea typeface="+mn-ea"/>
                <a:cs typeface="+mn-cs"/>
              </a:rPr>
              <a:t>If program B is adopted, there is a one-third probability that 600 people will be saved and a two-thirds probability that no people will be saved.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schemeClr val="accent5">
                    <a:lumMod val="50000"/>
                  </a:schemeClr>
                </a:solidFill>
                <a:effectLst/>
                <a:uLnTx/>
                <a:uFillTx/>
                <a:latin typeface="Calibri"/>
                <a:ea typeface="+mn-ea"/>
                <a:cs typeface="+mn-cs"/>
              </a:rPr>
              <a:t>Case 2 </a:t>
            </a:r>
            <a:endParaRPr kumimoji="0" lang="en-GB" sz="2400" b="1" i="0" u="none" strike="noStrike" kern="1200" cap="none" spc="0" normalizeH="0" baseline="0" noProof="0" dirty="0">
              <a:ln>
                <a:noFill/>
              </a:ln>
              <a:solidFill>
                <a:schemeClr val="accent5">
                  <a:lumMod val="50000"/>
                </a:scheme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accent5">
                    <a:lumMod val="50000"/>
                  </a:schemeClr>
                </a:solidFill>
                <a:effectLst/>
                <a:uLnTx/>
                <a:uFillTx/>
                <a:latin typeface="Calibri"/>
                <a:ea typeface="+mn-ea"/>
                <a:cs typeface="+mn-cs"/>
              </a:rPr>
              <a:t>If program C is adopted, 400 people will die.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accent5">
                    <a:lumMod val="50000"/>
                  </a:schemeClr>
                </a:solidFill>
                <a:effectLst/>
                <a:uLnTx/>
                <a:uFillTx/>
                <a:latin typeface="Calibri"/>
                <a:ea typeface="+mn-ea"/>
                <a:cs typeface="+mn-cs"/>
              </a:rPr>
              <a:t>If program D is adopted, there is a one-third probability that nobody will die and a two-thirds probability that 600 people will die.</a:t>
            </a:r>
          </a:p>
        </p:txBody>
      </p:sp>
      <p:sp>
        <p:nvSpPr>
          <p:cNvPr id="5" name="pole tekstowe 4">
            <a:extLst>
              <a:ext uri="{FF2B5EF4-FFF2-40B4-BE49-F238E27FC236}">
                <a16:creationId xmlns:a16="http://schemas.microsoft.com/office/drawing/2014/main" id="{0A565596-5CF4-776D-2493-DCBB747FC96A}"/>
              </a:ext>
            </a:extLst>
          </p:cNvPr>
          <p:cNvSpPr txBox="1"/>
          <p:nvPr/>
        </p:nvSpPr>
        <p:spPr>
          <a:xfrm>
            <a:off x="1518667" y="6101696"/>
            <a:ext cx="98006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Compare Case 1 and 2 and try to find a trap :) </a:t>
            </a:r>
          </a:p>
        </p:txBody>
      </p:sp>
    </p:spTree>
    <p:extLst>
      <p:ext uri="{BB962C8B-B14F-4D97-AF65-F5344CB8AC3E}">
        <p14:creationId xmlns:p14="http://schemas.microsoft.com/office/powerpoint/2010/main" val="573483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fontScale="90000"/>
          </a:bodyPr>
          <a:lstStyle/>
          <a:p>
            <a:r>
              <a:rPr lang="en-GB" b="1" i="1" noProof="0" dirty="0">
                <a:solidFill>
                  <a:schemeClr val="accent5">
                    <a:lumMod val="50000"/>
                  </a:schemeClr>
                </a:solidFill>
              </a:rPr>
              <a:t>Case 1 and case 2;</a:t>
            </a:r>
            <a:br>
              <a:rPr lang="en-GB" b="1" i="1" noProof="0" dirty="0">
                <a:solidFill>
                  <a:schemeClr val="accent5">
                    <a:lumMod val="50000"/>
                  </a:schemeClr>
                </a:solidFill>
              </a:rPr>
            </a:br>
            <a:r>
              <a:rPr lang="en-GB" b="1" i="1" noProof="0" dirty="0">
                <a:solidFill>
                  <a:schemeClr val="accent5">
                    <a:lumMod val="50000"/>
                  </a:schemeClr>
                </a:solidFill>
              </a:rPr>
              <a:t> how frame can change you perception</a:t>
            </a:r>
          </a:p>
        </p:txBody>
      </p:sp>
      <p:sp>
        <p:nvSpPr>
          <p:cNvPr id="3" name="Prostokąt 2"/>
          <p:cNvSpPr/>
          <p:nvPr/>
        </p:nvSpPr>
        <p:spPr>
          <a:xfrm>
            <a:off x="118712" y="1221691"/>
            <a:ext cx="11954576" cy="480131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Imagine that Poland is preparing for the outbreak of an unusual disease, which is expected to kill 600 people. Two alternative programs to combat the disease have been proposed. Assume that the exact scientific estimates of the consequences of the programs are as follows: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Case 1 </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If program A is adopted, 200 people </a:t>
            </a:r>
            <a:r>
              <a:rPr kumimoji="0" lang="en-GB" sz="2400" b="1" i="0" u="none" strike="noStrike" kern="1200" cap="none" spc="0" normalizeH="0" baseline="0" noProof="0" dirty="0">
                <a:ln>
                  <a:noFill/>
                </a:ln>
                <a:solidFill>
                  <a:srgbClr val="00B050"/>
                </a:solidFill>
                <a:effectLst/>
                <a:uLnTx/>
                <a:uFillTx/>
                <a:latin typeface="Calibri"/>
                <a:ea typeface="+mn-ea"/>
                <a:cs typeface="+mn-cs"/>
              </a:rPr>
              <a:t>will be saved</a:t>
            </a: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a:t>
            </a:r>
          </a:p>
          <a:p>
            <a:pPr marL="457200"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If program B is adopted, there is a one-third probability that 600 people will be saved and a two-thirds probability that </a:t>
            </a:r>
            <a:r>
              <a:rPr kumimoji="0" lang="en-GB" sz="2400" b="1" i="0" u="none" strike="noStrike" kern="1200" cap="none" spc="0" normalizeH="0" baseline="0" noProof="0" dirty="0">
                <a:ln>
                  <a:noFill/>
                </a:ln>
                <a:solidFill>
                  <a:prstClr val="black"/>
                </a:solidFill>
                <a:effectLst/>
                <a:uLnTx/>
                <a:uFillTx/>
                <a:latin typeface="Calibri"/>
                <a:ea typeface="+mn-ea"/>
                <a:cs typeface="+mn-cs"/>
              </a:rPr>
              <a:t>no people will be saved</a:t>
            </a: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srgbClr val="4BACC6">
                    <a:lumMod val="50000"/>
                  </a:srgbClr>
                </a:solidFill>
                <a:effectLst/>
                <a:uLnTx/>
                <a:uFillTx/>
                <a:latin typeface="Calibri"/>
                <a:ea typeface="+mn-ea"/>
                <a:cs typeface="+mn-cs"/>
              </a:rPr>
              <a:t>Case 2 </a:t>
            </a:r>
            <a:endPar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If program C is adopted, 400 people </a:t>
            </a:r>
            <a:r>
              <a:rPr kumimoji="0" lang="en-GB" sz="2400" b="1" i="0" u="none" strike="noStrike" kern="1200" cap="none" spc="0" normalizeH="0" baseline="0" noProof="0" dirty="0">
                <a:ln>
                  <a:noFill/>
                </a:ln>
                <a:solidFill>
                  <a:prstClr val="black">
                    <a:lumMod val="95000"/>
                    <a:lumOff val="5000"/>
                  </a:prstClr>
                </a:solidFill>
                <a:effectLst/>
                <a:uLnTx/>
                <a:uFillTx/>
                <a:latin typeface="Calibri"/>
                <a:ea typeface="+mn-ea"/>
                <a:cs typeface="+mn-cs"/>
              </a:rPr>
              <a:t>will die</a:t>
            </a: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If program D is adopted, there is a one-third probability that </a:t>
            </a:r>
            <a:r>
              <a:rPr kumimoji="0" lang="en-GB" sz="2400" b="1" i="0" u="none" strike="noStrike" kern="1200" cap="none" spc="0" normalizeH="0" baseline="0" noProof="0" dirty="0">
                <a:ln>
                  <a:noFill/>
                </a:ln>
                <a:solidFill>
                  <a:srgbClr val="00B050"/>
                </a:solidFill>
                <a:effectLst/>
                <a:uLnTx/>
                <a:uFillTx/>
                <a:latin typeface="Calibri"/>
                <a:ea typeface="+mn-ea"/>
                <a:cs typeface="+mn-cs"/>
              </a:rPr>
              <a:t>nobody will</a:t>
            </a: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 die and a two-thirds probability that 600 people will die.</a:t>
            </a:r>
          </a:p>
        </p:txBody>
      </p:sp>
      <p:sp>
        <p:nvSpPr>
          <p:cNvPr id="5" name="pole tekstowe 4"/>
          <p:cNvSpPr txBox="1"/>
          <p:nvPr/>
        </p:nvSpPr>
        <p:spPr>
          <a:xfrm>
            <a:off x="1518667" y="6101696"/>
            <a:ext cx="98006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Compare Case 1 and 2 and try to find a trap :) </a:t>
            </a:r>
          </a:p>
        </p:txBody>
      </p:sp>
    </p:spTree>
    <p:extLst>
      <p:ext uri="{BB962C8B-B14F-4D97-AF65-F5344CB8AC3E}">
        <p14:creationId xmlns:p14="http://schemas.microsoft.com/office/powerpoint/2010/main" val="1035611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Our cognitive bias? Framing effect </a:t>
            </a:r>
          </a:p>
        </p:txBody>
      </p:sp>
      <p:sp>
        <p:nvSpPr>
          <p:cNvPr id="3" name="Prostokąt 2"/>
          <p:cNvSpPr/>
          <p:nvPr/>
        </p:nvSpPr>
        <p:spPr>
          <a:xfrm>
            <a:off x="317634" y="1052737"/>
            <a:ext cx="1187436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The two questions examine an identical dilemma with different story. </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31" name="Picture 7" descr="Image result for ram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609" y="4986060"/>
            <a:ext cx="4654155" cy="1339500"/>
          </a:xfrm>
          <a:prstGeom prst="rect">
            <a:avLst/>
          </a:prstGeom>
          <a:noFill/>
          <a:extLst>
            <a:ext uri="{909E8E84-426E-40DD-AFC4-6F175D3DCCD1}">
              <a14:hiddenFill xmlns:a14="http://schemas.microsoft.com/office/drawing/2010/main">
                <a:solidFill>
                  <a:srgbClr val="FFFFFF"/>
                </a:solidFill>
              </a14:hiddenFill>
            </a:ext>
          </a:extLst>
        </p:spPr>
      </p:pic>
      <p:sp>
        <p:nvSpPr>
          <p:cNvPr id="23552" name="Prostokąt 23551"/>
          <p:cNvSpPr/>
          <p:nvPr/>
        </p:nvSpPr>
        <p:spPr>
          <a:xfrm>
            <a:off x="882977" y="5299880"/>
            <a:ext cx="337624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a:ea typeface="+mn-ea"/>
                <a:cs typeface="+mn-cs"/>
              </a:rPr>
              <a:t>400 people will die</a:t>
            </a:r>
          </a:p>
        </p:txBody>
      </p:sp>
      <p:pic>
        <p:nvPicPr>
          <p:cNvPr id="1033" name="Picture 9"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81" y="2048920"/>
            <a:ext cx="5038563" cy="137398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upa 22"/>
          <p:cNvGrpSpPr/>
          <p:nvPr/>
        </p:nvGrpSpPr>
        <p:grpSpPr>
          <a:xfrm>
            <a:off x="5450999" y="2331132"/>
            <a:ext cx="6076828" cy="3860149"/>
            <a:chOff x="5450999" y="2331132"/>
            <a:chExt cx="6076828" cy="3860149"/>
          </a:xfrm>
        </p:grpSpPr>
        <p:grpSp>
          <p:nvGrpSpPr>
            <p:cNvPr id="21" name="Grupa 19"/>
            <p:cNvGrpSpPr>
              <a:grpSpLocks/>
            </p:cNvGrpSpPr>
            <p:nvPr/>
          </p:nvGrpSpPr>
          <p:grpSpPr bwMode="auto">
            <a:xfrm>
              <a:off x="5450999" y="5386589"/>
              <a:ext cx="2873695" cy="338554"/>
              <a:chOff x="-299037" y="1908543"/>
              <a:chExt cx="4451118" cy="489295"/>
            </a:xfrm>
          </p:grpSpPr>
          <p:cxnSp>
            <p:nvCxnSpPr>
              <p:cNvPr id="24" name="Łącznik prosty 13"/>
              <p:cNvCxnSpPr>
                <a:stCxn id="25" idx="6"/>
                <a:endCxn id="26" idx="1"/>
              </p:cNvCxnSpPr>
              <p:nvPr/>
            </p:nvCxnSpPr>
            <p:spPr>
              <a:xfrm flipV="1">
                <a:off x="283502" y="2153191"/>
                <a:ext cx="2336368" cy="14659"/>
              </a:xfrm>
              <a:prstGeom prst="line">
                <a:avLst/>
              </a:prstGeom>
            </p:spPr>
            <p:style>
              <a:lnRef idx="1">
                <a:schemeClr val="accent1"/>
              </a:lnRef>
              <a:fillRef idx="0">
                <a:schemeClr val="accent1"/>
              </a:fillRef>
              <a:effectRef idx="0">
                <a:schemeClr val="accent1"/>
              </a:effectRef>
              <a:fontRef idx="minor">
                <a:schemeClr val="tx1"/>
              </a:fontRef>
            </p:style>
          </p:cxnSp>
          <p:sp>
            <p:nvSpPr>
              <p:cNvPr id="25" name="Elipsa 24"/>
              <p:cNvSpPr/>
              <p:nvPr/>
            </p:nvSpPr>
            <p:spPr>
              <a:xfrm>
                <a:off x="-299037" y="1952486"/>
                <a:ext cx="582539" cy="43072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C</a:t>
                </a:r>
              </a:p>
            </p:txBody>
          </p:sp>
          <p:sp>
            <p:nvSpPr>
              <p:cNvPr id="26" name="pole tekstowe 25"/>
              <p:cNvSpPr txBox="1"/>
              <p:nvPr/>
            </p:nvSpPr>
            <p:spPr>
              <a:xfrm>
                <a:off x="2619870" y="1908543"/>
                <a:ext cx="1532211" cy="489295"/>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200</a:t>
                </a:r>
                <a:endParaRPr kumimoji="0" lang="en-GB" sz="1600" b="1"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27" name="pole tekstowe 42"/>
              <p:cNvSpPr txBox="1">
                <a:spLocks noChangeArrowheads="1"/>
              </p:cNvSpPr>
              <p:nvPr/>
            </p:nvSpPr>
            <p:spPr bwMode="auto">
              <a:xfrm>
                <a:off x="1091407" y="1908543"/>
                <a:ext cx="897225" cy="489295"/>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1</a:t>
                </a:r>
              </a:p>
            </p:txBody>
          </p:sp>
        </p:grpSp>
        <p:grpSp>
          <p:nvGrpSpPr>
            <p:cNvPr id="19" name="Grupa 46"/>
            <p:cNvGrpSpPr>
              <a:grpSpLocks/>
            </p:cNvGrpSpPr>
            <p:nvPr/>
          </p:nvGrpSpPr>
          <p:grpSpPr bwMode="auto">
            <a:xfrm>
              <a:off x="8722087" y="4595248"/>
              <a:ext cx="2805740" cy="1596033"/>
              <a:chOff x="-115096" y="2736884"/>
              <a:chExt cx="4190567" cy="1895505"/>
            </a:xfrm>
          </p:grpSpPr>
          <p:grpSp>
            <p:nvGrpSpPr>
              <p:cNvPr id="20" name="Grupa 19"/>
              <p:cNvGrpSpPr>
                <a:grpSpLocks/>
              </p:cNvGrpSpPr>
              <p:nvPr/>
            </p:nvGrpSpPr>
            <p:grpSpPr bwMode="auto">
              <a:xfrm>
                <a:off x="-115096" y="2736884"/>
                <a:ext cx="4190567" cy="1728671"/>
                <a:chOff x="-259112" y="1009362"/>
                <a:chExt cx="4190567" cy="1728671"/>
              </a:xfrm>
            </p:grpSpPr>
            <p:cxnSp>
              <p:nvCxnSpPr>
                <p:cNvPr id="30" name="Łącznik prosty 6"/>
                <p:cNvCxnSpPr>
                  <a:endCxn id="33" idx="1"/>
                </p:cNvCxnSpPr>
                <p:nvPr/>
              </p:nvCxnSpPr>
              <p:spPr>
                <a:xfrm flipV="1">
                  <a:off x="323498" y="1226633"/>
                  <a:ext cx="2306083" cy="833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Łącznik prosty 7"/>
                <p:cNvCxnSpPr>
                  <a:endCxn id="29" idx="1"/>
                </p:cNvCxnSpPr>
                <p:nvPr/>
              </p:nvCxnSpPr>
              <p:spPr>
                <a:xfrm>
                  <a:off x="323498" y="2060055"/>
                  <a:ext cx="2306083" cy="677978"/>
                </a:xfrm>
                <a:prstGeom prst="line">
                  <a:avLst/>
                </a:prstGeom>
              </p:spPr>
              <p:style>
                <a:lnRef idx="1">
                  <a:schemeClr val="accent1"/>
                </a:lnRef>
                <a:fillRef idx="0">
                  <a:schemeClr val="accent1"/>
                </a:fillRef>
                <a:effectRef idx="0">
                  <a:schemeClr val="accent1"/>
                </a:effectRef>
                <a:fontRef idx="minor">
                  <a:schemeClr val="tx1"/>
                </a:fontRef>
              </p:style>
            </p:cxnSp>
            <p:sp>
              <p:nvSpPr>
                <p:cNvPr id="32" name="Elipsa 9"/>
                <p:cNvSpPr/>
                <p:nvPr/>
              </p:nvSpPr>
              <p:spPr>
                <a:xfrm>
                  <a:off x="-259112" y="1845952"/>
                  <a:ext cx="582610" cy="42979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D</a:t>
                  </a:r>
                </a:p>
              </p:txBody>
            </p:sp>
            <p:sp>
              <p:nvSpPr>
                <p:cNvPr id="33" name="pole tekstowe 32"/>
                <p:cNvSpPr txBox="1"/>
                <p:nvPr/>
              </p:nvSpPr>
              <p:spPr>
                <a:xfrm>
                  <a:off x="2629581" y="1009362"/>
                  <a:ext cx="1301874" cy="402079"/>
                </a:xfrm>
                <a:prstGeom prst="rect">
                  <a:avLst/>
                </a:prstGeom>
                <a:solidFill>
                  <a:schemeClr val="bg2">
                    <a:lumMod val="50000"/>
                    <a:alpha val="50000"/>
                  </a:schemeClr>
                </a:solid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0</a:t>
                  </a:r>
                  <a:endParaRPr kumimoji="0" lang="en-GB" sz="1600" b="1"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34" name="pole tekstowe 42"/>
                <p:cNvSpPr txBox="1">
                  <a:spLocks noChangeArrowheads="1"/>
                </p:cNvSpPr>
                <p:nvPr/>
              </p:nvSpPr>
              <p:spPr bwMode="auto">
                <a:xfrm>
                  <a:off x="1269534" y="1341624"/>
                  <a:ext cx="897330" cy="402079"/>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2/3</a:t>
                  </a:r>
                </a:p>
              </p:txBody>
            </p:sp>
            <p:sp>
              <p:nvSpPr>
                <p:cNvPr id="35" name="pole tekstowe 34"/>
                <p:cNvSpPr txBox="1">
                  <a:spLocks noChangeArrowheads="1"/>
                </p:cNvSpPr>
                <p:nvPr/>
              </p:nvSpPr>
              <p:spPr bwMode="auto">
                <a:xfrm>
                  <a:off x="1100935" y="2277329"/>
                  <a:ext cx="1127752" cy="402079"/>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1/3 </a:t>
                  </a:r>
                </a:p>
              </p:txBody>
            </p:sp>
          </p:grpSp>
          <p:sp>
            <p:nvSpPr>
              <p:cNvPr id="29" name="pole tekstowe 28"/>
              <p:cNvSpPr txBox="1"/>
              <p:nvPr/>
            </p:nvSpPr>
            <p:spPr>
              <a:xfrm>
                <a:off x="2773597" y="4230310"/>
                <a:ext cx="1301874" cy="402079"/>
              </a:xfrm>
              <a:prstGeom prst="rect">
                <a:avLst/>
              </a:prstGeom>
              <a:solidFill>
                <a:schemeClr val="bg2">
                  <a:lumMod val="50000"/>
                  <a:alpha val="50000"/>
                </a:schemeClr>
              </a:solid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600</a:t>
                </a:r>
              </a:p>
            </p:txBody>
          </p:sp>
        </p:grpSp>
        <p:grpSp>
          <p:nvGrpSpPr>
            <p:cNvPr id="5" name="Grupa 46"/>
            <p:cNvGrpSpPr>
              <a:grpSpLocks/>
            </p:cNvGrpSpPr>
            <p:nvPr/>
          </p:nvGrpSpPr>
          <p:grpSpPr bwMode="auto">
            <a:xfrm>
              <a:off x="8747940" y="2331132"/>
              <a:ext cx="2539803" cy="1582338"/>
              <a:chOff x="-115096" y="2620927"/>
              <a:chExt cx="4421086" cy="2035021"/>
            </a:xfrm>
          </p:grpSpPr>
          <p:grpSp>
            <p:nvGrpSpPr>
              <p:cNvPr id="6" name="Grupa 19"/>
              <p:cNvGrpSpPr>
                <a:grpSpLocks/>
              </p:cNvGrpSpPr>
              <p:nvPr/>
            </p:nvGrpSpPr>
            <p:grpSpPr bwMode="auto">
              <a:xfrm>
                <a:off x="-115096" y="2620927"/>
                <a:ext cx="4421086" cy="1819332"/>
                <a:chOff x="-259112" y="893405"/>
                <a:chExt cx="4421086" cy="1819332"/>
              </a:xfrm>
            </p:grpSpPr>
            <p:cxnSp>
              <p:nvCxnSpPr>
                <p:cNvPr id="8" name="Łącznik prosty 6"/>
                <p:cNvCxnSpPr>
                  <a:stCxn id="10" idx="6"/>
                  <a:endCxn id="11" idx="1"/>
                </p:cNvCxnSpPr>
                <p:nvPr/>
              </p:nvCxnSpPr>
              <p:spPr>
                <a:xfrm flipV="1">
                  <a:off x="323498" y="1135452"/>
                  <a:ext cx="2306083" cy="924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Łącznik prosty 7"/>
                <p:cNvCxnSpPr>
                  <a:stCxn id="10" idx="6"/>
                  <a:endCxn id="7" idx="1"/>
                </p:cNvCxnSpPr>
                <p:nvPr/>
              </p:nvCxnSpPr>
              <p:spPr>
                <a:xfrm>
                  <a:off x="323498" y="2060055"/>
                  <a:ext cx="2306083" cy="586797"/>
                </a:xfrm>
                <a:prstGeom prst="line">
                  <a:avLst/>
                </a:prstGeom>
              </p:spPr>
              <p:style>
                <a:lnRef idx="1">
                  <a:schemeClr val="accent1"/>
                </a:lnRef>
                <a:fillRef idx="0">
                  <a:schemeClr val="accent1"/>
                </a:fillRef>
                <a:effectRef idx="0">
                  <a:schemeClr val="accent1"/>
                </a:effectRef>
                <a:fontRef idx="minor">
                  <a:schemeClr val="tx1"/>
                </a:fontRef>
              </p:style>
            </p:cxnSp>
            <p:sp>
              <p:nvSpPr>
                <p:cNvPr id="10" name="Elipsa 9"/>
                <p:cNvSpPr/>
                <p:nvPr/>
              </p:nvSpPr>
              <p:spPr>
                <a:xfrm>
                  <a:off x="-259112" y="1845952"/>
                  <a:ext cx="582610" cy="42979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B</a:t>
                  </a:r>
                </a:p>
              </p:txBody>
            </p:sp>
            <p:sp>
              <p:nvSpPr>
                <p:cNvPr id="11" name="pole tekstowe 10"/>
                <p:cNvSpPr txBox="1"/>
                <p:nvPr/>
              </p:nvSpPr>
              <p:spPr>
                <a:xfrm>
                  <a:off x="2629582" y="893405"/>
                  <a:ext cx="1532392" cy="435409"/>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0</a:t>
                  </a:r>
                  <a:endParaRPr kumimoji="0" lang="en-GB" sz="1600" b="1"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12" name="pole tekstowe 42"/>
                <p:cNvSpPr txBox="1">
                  <a:spLocks noChangeArrowheads="1"/>
                </p:cNvSpPr>
                <p:nvPr/>
              </p:nvSpPr>
              <p:spPr bwMode="auto">
                <a:xfrm>
                  <a:off x="1269534" y="1341623"/>
                  <a:ext cx="897331" cy="435409"/>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2/3</a:t>
                  </a:r>
                </a:p>
              </p:txBody>
            </p:sp>
            <p:sp>
              <p:nvSpPr>
                <p:cNvPr id="13" name="pole tekstowe 12"/>
                <p:cNvSpPr txBox="1">
                  <a:spLocks noChangeArrowheads="1"/>
                </p:cNvSpPr>
                <p:nvPr/>
              </p:nvSpPr>
              <p:spPr bwMode="auto">
                <a:xfrm>
                  <a:off x="1100933" y="2277328"/>
                  <a:ext cx="1127752" cy="435409"/>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1/3 </a:t>
                  </a:r>
                </a:p>
              </p:txBody>
            </p:sp>
          </p:grpSp>
          <p:sp>
            <p:nvSpPr>
              <p:cNvPr id="7" name="pole tekstowe 6"/>
              <p:cNvSpPr txBox="1"/>
              <p:nvPr/>
            </p:nvSpPr>
            <p:spPr>
              <a:xfrm>
                <a:off x="2773598" y="4220539"/>
                <a:ext cx="1530521" cy="435409"/>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600</a:t>
                </a:r>
              </a:p>
            </p:txBody>
          </p:sp>
        </p:grpSp>
        <p:grpSp>
          <p:nvGrpSpPr>
            <p:cNvPr id="14" name="Grupa 19"/>
            <p:cNvGrpSpPr>
              <a:grpSpLocks/>
            </p:cNvGrpSpPr>
            <p:nvPr/>
          </p:nvGrpSpPr>
          <p:grpSpPr bwMode="auto">
            <a:xfrm>
              <a:off x="5476852" y="2988887"/>
              <a:ext cx="2873695" cy="387880"/>
              <a:chOff x="-259112" y="1845201"/>
              <a:chExt cx="4411193" cy="498096"/>
            </a:xfrm>
          </p:grpSpPr>
          <p:cxnSp>
            <p:nvCxnSpPr>
              <p:cNvPr id="15" name="Łącznik prosty 13"/>
              <p:cNvCxnSpPr>
                <a:stCxn id="16" idx="6"/>
                <a:endCxn id="17" idx="1"/>
              </p:cNvCxnSpPr>
              <p:nvPr/>
            </p:nvCxnSpPr>
            <p:spPr>
              <a:xfrm>
                <a:off x="323427" y="2060564"/>
                <a:ext cx="2296443" cy="1583"/>
              </a:xfrm>
              <a:prstGeom prst="line">
                <a:avLst/>
              </a:prstGeom>
            </p:spPr>
            <p:style>
              <a:lnRef idx="1">
                <a:schemeClr val="accent1"/>
              </a:lnRef>
              <a:fillRef idx="0">
                <a:schemeClr val="accent1"/>
              </a:fillRef>
              <a:effectRef idx="0">
                <a:schemeClr val="accent1"/>
              </a:effectRef>
              <a:fontRef idx="minor">
                <a:schemeClr val="tx1"/>
              </a:fontRef>
            </p:style>
          </p:cxnSp>
          <p:sp>
            <p:nvSpPr>
              <p:cNvPr id="16" name="Elipsa 15"/>
              <p:cNvSpPr/>
              <p:nvPr/>
            </p:nvSpPr>
            <p:spPr>
              <a:xfrm>
                <a:off x="-259112" y="1845201"/>
                <a:ext cx="582539" cy="430726"/>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A</a:t>
                </a:r>
              </a:p>
            </p:txBody>
          </p:sp>
          <p:sp>
            <p:nvSpPr>
              <p:cNvPr id="17" name="pole tekstowe 16"/>
              <p:cNvSpPr txBox="1"/>
              <p:nvPr/>
            </p:nvSpPr>
            <p:spPr>
              <a:xfrm>
                <a:off x="2619870" y="1908543"/>
                <a:ext cx="1532211" cy="434754"/>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200</a:t>
                </a:r>
                <a:endParaRPr kumimoji="0" lang="en-GB" sz="1600" b="1"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18" name="pole tekstowe 42"/>
              <p:cNvSpPr txBox="1">
                <a:spLocks noChangeArrowheads="1"/>
              </p:cNvSpPr>
              <p:nvPr/>
            </p:nvSpPr>
            <p:spPr bwMode="auto">
              <a:xfrm>
                <a:off x="1091405" y="1908543"/>
                <a:ext cx="897224" cy="434754"/>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srgbClr val="4F81BD">
                        <a:lumMod val="50000"/>
                      </a:srgbClr>
                    </a:solidFill>
                    <a:effectLst/>
                    <a:uLnTx/>
                    <a:uFillTx/>
                    <a:latin typeface="Calibri"/>
                    <a:ea typeface="+mn-ea"/>
                    <a:cs typeface="+mn-cs"/>
                  </a:rPr>
                  <a:t>1</a:t>
                </a:r>
              </a:p>
            </p:txBody>
          </p:sp>
        </p:grpSp>
      </p:grpSp>
      <p:sp>
        <p:nvSpPr>
          <p:cNvPr id="23553" name="Prostokąt 23552"/>
          <p:cNvSpPr/>
          <p:nvPr/>
        </p:nvSpPr>
        <p:spPr>
          <a:xfrm>
            <a:off x="931194" y="2468472"/>
            <a:ext cx="4122820" cy="52041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B050"/>
                </a:solidFill>
                <a:effectLst/>
                <a:uLnTx/>
                <a:uFillTx/>
                <a:latin typeface="Calibri"/>
                <a:ea typeface="+mn-ea"/>
                <a:cs typeface="+mn-cs"/>
              </a:rPr>
              <a:t>200 people will be saved</a:t>
            </a: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a:t>
            </a:r>
          </a:p>
        </p:txBody>
      </p:sp>
    </p:spTree>
    <p:extLst>
      <p:ext uri="{BB962C8B-B14F-4D97-AF65-F5344CB8AC3E}">
        <p14:creationId xmlns:p14="http://schemas.microsoft.com/office/powerpoint/2010/main" val="2275413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Linda</a:t>
            </a:r>
          </a:p>
        </p:txBody>
      </p:sp>
      <p:sp>
        <p:nvSpPr>
          <p:cNvPr id="3" name="Prostokąt 2"/>
          <p:cNvSpPr/>
          <p:nvPr/>
        </p:nvSpPr>
        <p:spPr>
          <a:xfrm>
            <a:off x="385011" y="1438294"/>
            <a:ext cx="11569565" cy="1754326"/>
          </a:xfrm>
          <a:prstGeom prst="rect">
            <a:avLst/>
          </a:prstGeom>
        </p:spPr>
        <p:txBody>
          <a:bodyPr wrap="square">
            <a:spAutoFit/>
          </a:bodyPr>
          <a:lstStyle/>
          <a:p>
            <a:pPr algn="just"/>
            <a:r>
              <a:rPr lang="en-GB" sz="3600" noProof="0" dirty="0">
                <a:solidFill>
                  <a:srgbClr val="4BACC6">
                    <a:lumMod val="50000"/>
                  </a:srgbClr>
                </a:solidFill>
                <a:latin typeface="Calibri"/>
              </a:rPr>
              <a:t>Example: The probability of two events occurring together (Conjunction of events) should be less than or equal to the probability of either one occurring alone. </a:t>
            </a:r>
          </a:p>
        </p:txBody>
      </p:sp>
      <p:sp>
        <p:nvSpPr>
          <p:cNvPr id="4" name="AutoShape 2" descr="\Pr(A\land B)\leq \Pr(A)"/>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noProof="0" dirty="0">
              <a:solidFill>
                <a:prstClr val="black"/>
              </a:solidFill>
              <a:latin typeface="Calibri"/>
            </a:endParaRPr>
          </a:p>
        </p:txBody>
      </p:sp>
      <mc:AlternateContent xmlns:mc="http://schemas.openxmlformats.org/markup-compatibility/2006" xmlns:a14="http://schemas.microsoft.com/office/drawing/2010/main">
        <mc:Choice Requires="a14">
          <p:sp>
            <p:nvSpPr>
              <p:cNvPr id="5" name="pole tekstowe 4"/>
              <p:cNvSpPr txBox="1"/>
              <p:nvPr/>
            </p:nvSpPr>
            <p:spPr>
              <a:xfrm>
                <a:off x="2462859" y="3594081"/>
                <a:ext cx="6486712" cy="523220"/>
              </a:xfrm>
              <a:prstGeom prst="rect">
                <a:avLst/>
              </a:prstGeom>
              <a:noFill/>
            </p:spPr>
            <p:txBody>
              <a:bodyPr wrap="none" rtlCol="0">
                <a:spAutoFit/>
              </a:bodyPr>
              <a:lstStyle/>
              <a:p>
                <a14:m>
                  <m:oMath xmlns:m="http://schemas.openxmlformats.org/officeDocument/2006/math">
                    <m:r>
                      <a:rPr lang="en-GB" sz="2800" b="1" i="1" noProof="0" smtClean="0">
                        <a:solidFill>
                          <a:srgbClr val="4BACC6">
                            <a:lumMod val="50000"/>
                          </a:srgbClr>
                        </a:solidFill>
                        <a:latin typeface="Cambria Math"/>
                      </a:rPr>
                      <m:t>𝑷</m:t>
                    </m:r>
                    <m:d>
                      <m:dPr>
                        <m:ctrlPr>
                          <a:rPr lang="en-GB" sz="2800" b="1" i="1" noProof="0" smtClean="0">
                            <a:solidFill>
                              <a:srgbClr val="4BACC6">
                                <a:lumMod val="50000"/>
                              </a:srgbClr>
                            </a:solidFill>
                            <a:latin typeface="Cambria Math" panose="02040503050406030204" pitchFamily="18" charset="0"/>
                          </a:rPr>
                        </m:ctrlPr>
                      </m:dPr>
                      <m:e>
                        <m:r>
                          <a:rPr lang="en-GB" sz="2800" b="1" i="1" noProof="0" smtClean="0">
                            <a:solidFill>
                              <a:srgbClr val="4BACC6">
                                <a:lumMod val="50000"/>
                              </a:srgbClr>
                            </a:solidFill>
                            <a:latin typeface="Cambria Math"/>
                          </a:rPr>
                          <m:t>𝑨</m:t>
                        </m:r>
                        <m:r>
                          <a:rPr lang="en-GB" sz="2800" b="1" i="1" noProof="0" smtClean="0">
                            <a:solidFill>
                              <a:srgbClr val="4BACC6">
                                <a:lumMod val="50000"/>
                              </a:srgbClr>
                            </a:solidFill>
                            <a:latin typeface="Cambria Math"/>
                          </a:rPr>
                          <m:t> ˄ </m:t>
                        </m:r>
                        <m:r>
                          <a:rPr lang="en-GB" sz="2800" b="1" i="1" noProof="0" smtClean="0">
                            <a:solidFill>
                              <a:srgbClr val="4BACC6">
                                <a:lumMod val="50000"/>
                              </a:srgbClr>
                            </a:solidFill>
                            <a:latin typeface="Cambria Math"/>
                          </a:rPr>
                          <m:t>𝑩</m:t>
                        </m:r>
                      </m:e>
                    </m:d>
                    <m:r>
                      <a:rPr lang="en-GB" sz="2800" b="1" i="1" noProof="0" smtClean="0">
                        <a:solidFill>
                          <a:srgbClr val="4BACC6">
                            <a:lumMod val="50000"/>
                          </a:srgbClr>
                        </a:solidFill>
                        <a:latin typeface="Cambria Math"/>
                        <a:ea typeface="Cambria Math"/>
                      </a:rPr>
                      <m:t>≤</m:t>
                    </m:r>
                    <m:r>
                      <a:rPr lang="en-GB" sz="2800" b="1" i="1" noProof="0" smtClean="0">
                        <a:solidFill>
                          <a:srgbClr val="4BACC6">
                            <a:lumMod val="50000"/>
                          </a:srgbClr>
                        </a:solidFill>
                        <a:latin typeface="Cambria Math"/>
                      </a:rPr>
                      <m:t>𝑷</m:t>
                    </m:r>
                    <m:d>
                      <m:dPr>
                        <m:ctrlPr>
                          <a:rPr lang="en-GB" sz="2800" b="1" i="1" noProof="0" smtClean="0">
                            <a:solidFill>
                              <a:srgbClr val="4BACC6">
                                <a:lumMod val="50000"/>
                              </a:srgbClr>
                            </a:solidFill>
                            <a:latin typeface="Cambria Math" panose="02040503050406030204" pitchFamily="18" charset="0"/>
                          </a:rPr>
                        </m:ctrlPr>
                      </m:dPr>
                      <m:e>
                        <m:r>
                          <a:rPr lang="en-GB" sz="2800" b="1" i="1" noProof="0" smtClean="0">
                            <a:solidFill>
                              <a:srgbClr val="4BACC6">
                                <a:lumMod val="50000"/>
                              </a:srgbClr>
                            </a:solidFill>
                            <a:latin typeface="Cambria Math"/>
                          </a:rPr>
                          <m:t>𝑨</m:t>
                        </m:r>
                        <m:r>
                          <a:rPr lang="en-GB" sz="2800" b="1" i="1" noProof="0" smtClean="0">
                            <a:solidFill>
                              <a:srgbClr val="4BACC6">
                                <a:lumMod val="50000"/>
                              </a:srgbClr>
                            </a:solidFill>
                            <a:latin typeface="Cambria Math"/>
                          </a:rPr>
                          <m:t> </m:t>
                        </m:r>
                      </m:e>
                    </m:d>
                    <m:r>
                      <a:rPr lang="en-GB" sz="2800" b="1" i="1" noProof="0" smtClean="0">
                        <a:solidFill>
                          <a:srgbClr val="4BACC6">
                            <a:lumMod val="50000"/>
                          </a:srgbClr>
                        </a:solidFill>
                        <a:latin typeface="Cambria Math"/>
                      </a:rPr>
                      <m:t> </m:t>
                    </m:r>
                    <m:r>
                      <a:rPr lang="en-GB" sz="2800" b="1" i="1" noProof="0" smtClean="0">
                        <a:solidFill>
                          <a:srgbClr val="4BACC6">
                            <a:lumMod val="50000"/>
                          </a:srgbClr>
                        </a:solidFill>
                        <a:latin typeface="Cambria Math"/>
                      </a:rPr>
                      <m:t>𝒂𝒏𝒅</m:t>
                    </m:r>
                    <m:r>
                      <a:rPr lang="en-GB" sz="2800" b="1" i="1" noProof="0" smtClean="0">
                        <a:solidFill>
                          <a:srgbClr val="4BACC6">
                            <a:lumMod val="50000"/>
                          </a:srgbClr>
                        </a:solidFill>
                        <a:latin typeface="Cambria Math"/>
                      </a:rPr>
                      <m:t> </m:t>
                    </m:r>
                    <m:r>
                      <a:rPr lang="en-GB" sz="2800" b="1" i="1" noProof="0" smtClean="0">
                        <a:solidFill>
                          <a:srgbClr val="4BACC6">
                            <a:lumMod val="50000"/>
                          </a:srgbClr>
                        </a:solidFill>
                        <a:latin typeface="Cambria Math"/>
                      </a:rPr>
                      <m:t>𝑷</m:t>
                    </m:r>
                    <m:d>
                      <m:dPr>
                        <m:ctrlPr>
                          <a:rPr lang="en-GB" sz="2800" b="1" i="1" noProof="0" smtClean="0">
                            <a:solidFill>
                              <a:srgbClr val="4BACC6">
                                <a:lumMod val="50000"/>
                              </a:srgbClr>
                            </a:solidFill>
                            <a:latin typeface="Cambria Math" panose="02040503050406030204" pitchFamily="18" charset="0"/>
                          </a:rPr>
                        </m:ctrlPr>
                      </m:dPr>
                      <m:e>
                        <m:r>
                          <a:rPr lang="en-GB" sz="2800" b="1" i="1" noProof="0" smtClean="0">
                            <a:solidFill>
                              <a:srgbClr val="4BACC6">
                                <a:lumMod val="50000"/>
                              </a:srgbClr>
                            </a:solidFill>
                            <a:latin typeface="Cambria Math"/>
                          </a:rPr>
                          <m:t>𝑨</m:t>
                        </m:r>
                        <m:r>
                          <a:rPr lang="en-GB" sz="2800" b="1" i="1" noProof="0" smtClean="0">
                            <a:solidFill>
                              <a:srgbClr val="4BACC6">
                                <a:lumMod val="50000"/>
                              </a:srgbClr>
                            </a:solidFill>
                            <a:latin typeface="Cambria Math"/>
                          </a:rPr>
                          <m:t> ˄ </m:t>
                        </m:r>
                        <m:r>
                          <a:rPr lang="en-GB" sz="2800" b="1" i="1" noProof="0" smtClean="0">
                            <a:solidFill>
                              <a:srgbClr val="4BACC6">
                                <a:lumMod val="50000"/>
                              </a:srgbClr>
                            </a:solidFill>
                            <a:latin typeface="Cambria Math"/>
                          </a:rPr>
                          <m:t>𝑩</m:t>
                        </m:r>
                      </m:e>
                    </m:d>
                  </m:oMath>
                </a14:m>
                <a:r>
                  <a:rPr lang="en-GB" sz="2800" b="1" noProof="0" dirty="0">
                    <a:solidFill>
                      <a:srgbClr val="4BACC6">
                        <a:lumMod val="50000"/>
                      </a:srgbClr>
                    </a:solidFill>
                    <a:latin typeface="Calibri"/>
                    <a:ea typeface="Cambria Math"/>
                  </a:rPr>
                  <a:t> </a:t>
                </a:r>
                <a14:m>
                  <m:oMath xmlns:m="http://schemas.openxmlformats.org/officeDocument/2006/math">
                    <m:r>
                      <a:rPr lang="en-GB" sz="2800" b="1" i="1" noProof="0" smtClean="0">
                        <a:solidFill>
                          <a:srgbClr val="4BACC6">
                            <a:lumMod val="50000"/>
                          </a:srgbClr>
                        </a:solidFill>
                        <a:latin typeface="Cambria Math"/>
                        <a:ea typeface="Cambria Math"/>
                      </a:rPr>
                      <m:t>≤</m:t>
                    </m:r>
                    <m:r>
                      <a:rPr lang="en-GB" sz="2800" b="1" i="1" noProof="0" smtClean="0">
                        <a:solidFill>
                          <a:srgbClr val="4BACC6">
                            <a:lumMod val="50000"/>
                          </a:srgbClr>
                        </a:solidFill>
                        <a:latin typeface="Cambria Math"/>
                      </a:rPr>
                      <m:t>𝑷</m:t>
                    </m:r>
                    <m:d>
                      <m:dPr>
                        <m:ctrlPr>
                          <a:rPr lang="en-GB" sz="2800" b="1" i="1" noProof="0" smtClean="0">
                            <a:solidFill>
                              <a:srgbClr val="4BACC6">
                                <a:lumMod val="50000"/>
                              </a:srgbClr>
                            </a:solidFill>
                            <a:latin typeface="Cambria Math" panose="02040503050406030204" pitchFamily="18" charset="0"/>
                          </a:rPr>
                        </m:ctrlPr>
                      </m:dPr>
                      <m:e>
                        <m:r>
                          <a:rPr lang="en-GB" sz="2800" b="1" i="1" noProof="0" smtClean="0">
                            <a:solidFill>
                              <a:srgbClr val="4BACC6">
                                <a:lumMod val="50000"/>
                              </a:srgbClr>
                            </a:solidFill>
                            <a:latin typeface="Cambria Math"/>
                          </a:rPr>
                          <m:t>𝑩</m:t>
                        </m:r>
                        <m:r>
                          <a:rPr lang="en-GB" sz="2800" b="1" i="1" noProof="0" smtClean="0">
                            <a:solidFill>
                              <a:srgbClr val="4BACC6">
                                <a:lumMod val="50000"/>
                              </a:srgbClr>
                            </a:solidFill>
                            <a:latin typeface="Cambria Math"/>
                          </a:rPr>
                          <m:t> </m:t>
                        </m:r>
                      </m:e>
                    </m:d>
                  </m:oMath>
                </a14:m>
                <a:endParaRPr lang="en-GB" sz="2800" b="1" noProof="0" dirty="0">
                  <a:solidFill>
                    <a:srgbClr val="4BACC6">
                      <a:lumMod val="50000"/>
                    </a:srgbClr>
                  </a:solidFill>
                  <a:latin typeface="Calibri"/>
                </a:endParaRPr>
              </a:p>
            </p:txBody>
          </p:sp>
        </mc:Choice>
        <mc:Fallback xmlns="">
          <p:sp>
            <p:nvSpPr>
              <p:cNvPr id="5" name="pole tekstowe 4"/>
              <p:cNvSpPr txBox="1">
                <a:spLocks noRot="1" noChangeAspect="1" noMove="1" noResize="1" noEditPoints="1" noAdjustHandles="1" noChangeArrowheads="1" noChangeShapeType="1" noTextEdit="1"/>
              </p:cNvSpPr>
              <p:nvPr/>
            </p:nvSpPr>
            <p:spPr>
              <a:xfrm>
                <a:off x="2462859" y="3594081"/>
                <a:ext cx="6486712" cy="523220"/>
              </a:xfrm>
              <a:prstGeom prst="rect">
                <a:avLst/>
              </a:prstGeom>
              <a:blipFill>
                <a:blip r:embed="rId2"/>
                <a:stretch>
                  <a:fillRect/>
                </a:stretch>
              </a:blipFill>
            </p:spPr>
            <p:txBody>
              <a:bodyPr/>
              <a:lstStyle/>
              <a:p>
                <a:r>
                  <a:rPr lang="pl-PL">
                    <a:noFill/>
                  </a:rPr>
                  <a:t> </a:t>
                </a:r>
              </a:p>
            </p:txBody>
          </p:sp>
        </mc:Fallback>
      </mc:AlternateContent>
      <p:sp>
        <p:nvSpPr>
          <p:cNvPr id="6" name="Prostokąt 5"/>
          <p:cNvSpPr/>
          <p:nvPr/>
        </p:nvSpPr>
        <p:spPr>
          <a:xfrm>
            <a:off x="3498718" y="4547838"/>
            <a:ext cx="6615594" cy="584775"/>
          </a:xfrm>
          <a:prstGeom prst="rect">
            <a:avLst/>
          </a:prstGeom>
        </p:spPr>
        <p:txBody>
          <a:bodyPr wrap="none">
            <a:spAutoFit/>
          </a:bodyPr>
          <a:lstStyle/>
          <a:p>
            <a:r>
              <a:rPr lang="en-GB" sz="3200" b="1" noProof="0" dirty="0">
                <a:solidFill>
                  <a:srgbClr val="4BACC6">
                    <a:lumMod val="50000"/>
                  </a:srgbClr>
                </a:solidFill>
                <a:latin typeface="Calibri"/>
              </a:rPr>
              <a:t>If the events A and B are independent</a:t>
            </a:r>
          </a:p>
        </p:txBody>
      </p:sp>
      <mc:AlternateContent xmlns:mc="http://schemas.openxmlformats.org/markup-compatibility/2006" xmlns:a14="http://schemas.microsoft.com/office/drawing/2010/main">
        <mc:Choice Requires="a14">
          <p:sp>
            <p:nvSpPr>
              <p:cNvPr id="7" name="Prostokąt 6"/>
              <p:cNvSpPr/>
              <p:nvPr/>
            </p:nvSpPr>
            <p:spPr>
              <a:xfrm>
                <a:off x="4896593" y="5734129"/>
                <a:ext cx="39537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1" i="1" noProof="0" smtClean="0">
                          <a:solidFill>
                            <a:srgbClr val="4BACC6">
                              <a:lumMod val="50000"/>
                            </a:srgbClr>
                          </a:solidFill>
                          <a:latin typeface="Cambria Math"/>
                        </a:rPr>
                        <m:t>𝑷</m:t>
                      </m:r>
                      <m:d>
                        <m:dPr>
                          <m:ctrlPr>
                            <a:rPr lang="en-GB" sz="2800" b="1" i="1" noProof="0" smtClean="0">
                              <a:solidFill>
                                <a:srgbClr val="4BACC6">
                                  <a:lumMod val="50000"/>
                                </a:srgbClr>
                              </a:solidFill>
                              <a:latin typeface="Cambria Math" panose="02040503050406030204" pitchFamily="18" charset="0"/>
                            </a:rPr>
                          </m:ctrlPr>
                        </m:dPr>
                        <m:e>
                          <m:r>
                            <a:rPr lang="en-GB" sz="2800" b="1" i="1" noProof="0" smtClean="0">
                              <a:solidFill>
                                <a:srgbClr val="4BACC6">
                                  <a:lumMod val="50000"/>
                                </a:srgbClr>
                              </a:solidFill>
                              <a:latin typeface="Cambria Math"/>
                            </a:rPr>
                            <m:t>𝑨</m:t>
                          </m:r>
                          <m:r>
                            <a:rPr lang="en-GB" sz="2800" b="1" i="1" noProof="0" smtClean="0">
                              <a:solidFill>
                                <a:srgbClr val="4BACC6">
                                  <a:lumMod val="50000"/>
                                </a:srgbClr>
                              </a:solidFill>
                              <a:latin typeface="Cambria Math"/>
                            </a:rPr>
                            <m:t> ˄ </m:t>
                          </m:r>
                          <m:r>
                            <a:rPr lang="en-GB" sz="2800" b="1" i="1" noProof="0" smtClean="0">
                              <a:solidFill>
                                <a:srgbClr val="4BACC6">
                                  <a:lumMod val="50000"/>
                                </a:srgbClr>
                              </a:solidFill>
                              <a:latin typeface="Cambria Math"/>
                            </a:rPr>
                            <m:t>𝑩</m:t>
                          </m:r>
                        </m:e>
                      </m:d>
                      <m:r>
                        <a:rPr lang="en-GB" sz="2800" b="1" i="1" noProof="0" smtClean="0">
                          <a:solidFill>
                            <a:srgbClr val="4BACC6">
                              <a:lumMod val="50000"/>
                            </a:srgbClr>
                          </a:solidFill>
                          <a:latin typeface="Cambria Math"/>
                        </a:rPr>
                        <m:t>=</m:t>
                      </m:r>
                      <m:r>
                        <a:rPr lang="en-GB" sz="2800" b="1" i="1" noProof="0" smtClean="0">
                          <a:solidFill>
                            <a:srgbClr val="4BACC6">
                              <a:lumMod val="50000"/>
                            </a:srgbClr>
                          </a:solidFill>
                          <a:latin typeface="Cambria Math"/>
                        </a:rPr>
                        <m:t>𝑷</m:t>
                      </m:r>
                      <m:d>
                        <m:dPr>
                          <m:ctrlPr>
                            <a:rPr lang="en-GB" sz="2800" b="1" i="1" noProof="0" smtClean="0">
                              <a:solidFill>
                                <a:srgbClr val="4BACC6">
                                  <a:lumMod val="50000"/>
                                </a:srgbClr>
                              </a:solidFill>
                              <a:latin typeface="Cambria Math" panose="02040503050406030204" pitchFamily="18" charset="0"/>
                            </a:rPr>
                          </m:ctrlPr>
                        </m:dPr>
                        <m:e>
                          <m:r>
                            <a:rPr lang="en-GB" sz="2800" b="1" i="1" noProof="0" smtClean="0">
                              <a:solidFill>
                                <a:srgbClr val="4BACC6">
                                  <a:lumMod val="50000"/>
                                </a:srgbClr>
                              </a:solidFill>
                              <a:latin typeface="Cambria Math"/>
                            </a:rPr>
                            <m:t>𝑨</m:t>
                          </m:r>
                          <m:r>
                            <a:rPr lang="en-GB" sz="2800" b="1" i="1" noProof="0" smtClean="0">
                              <a:solidFill>
                                <a:srgbClr val="4BACC6">
                                  <a:lumMod val="50000"/>
                                </a:srgbClr>
                              </a:solidFill>
                              <a:latin typeface="Cambria Math"/>
                            </a:rPr>
                            <m:t> </m:t>
                          </m:r>
                        </m:e>
                      </m:d>
                      <m:r>
                        <a:rPr lang="en-GB" sz="2800" b="1" i="1" noProof="0" smtClean="0">
                          <a:solidFill>
                            <a:srgbClr val="4BACC6">
                              <a:lumMod val="50000"/>
                            </a:srgbClr>
                          </a:solidFill>
                          <a:latin typeface="Cambria Math"/>
                        </a:rPr>
                        <m:t> </m:t>
                      </m:r>
                      <m:r>
                        <a:rPr lang="en-GB" sz="2800" b="1" i="1" noProof="0" smtClean="0">
                          <a:solidFill>
                            <a:srgbClr val="4BACC6">
                              <a:lumMod val="50000"/>
                            </a:srgbClr>
                          </a:solidFill>
                          <a:latin typeface="Cambria Math"/>
                        </a:rPr>
                        <m:t>𝑷</m:t>
                      </m:r>
                      <m:d>
                        <m:dPr>
                          <m:ctrlPr>
                            <a:rPr lang="en-GB" sz="2800" b="1" i="1" noProof="0" smtClean="0">
                              <a:solidFill>
                                <a:srgbClr val="4BACC6">
                                  <a:lumMod val="50000"/>
                                </a:srgbClr>
                              </a:solidFill>
                              <a:latin typeface="Cambria Math" panose="02040503050406030204" pitchFamily="18" charset="0"/>
                            </a:rPr>
                          </m:ctrlPr>
                        </m:dPr>
                        <m:e>
                          <m:r>
                            <a:rPr lang="en-GB" sz="2800" b="1" i="1" noProof="0" smtClean="0">
                              <a:solidFill>
                                <a:srgbClr val="4BACC6">
                                  <a:lumMod val="50000"/>
                                </a:srgbClr>
                              </a:solidFill>
                              <a:latin typeface="Cambria Math"/>
                            </a:rPr>
                            <m:t>𝑩</m:t>
                          </m:r>
                          <m:r>
                            <a:rPr lang="en-GB" sz="2800" b="1" i="1" noProof="0" smtClean="0">
                              <a:solidFill>
                                <a:srgbClr val="4BACC6">
                                  <a:lumMod val="50000"/>
                                </a:srgbClr>
                              </a:solidFill>
                              <a:latin typeface="Cambria Math"/>
                            </a:rPr>
                            <m:t> </m:t>
                          </m:r>
                        </m:e>
                      </m:d>
                    </m:oMath>
                  </m:oMathPara>
                </a14:m>
                <a:endParaRPr lang="en-GB" sz="2800" b="1" noProof="0" dirty="0">
                  <a:solidFill>
                    <a:srgbClr val="4BACC6">
                      <a:lumMod val="50000"/>
                    </a:srgbClr>
                  </a:solidFill>
                  <a:latin typeface="Calibri"/>
                </a:endParaRPr>
              </a:p>
            </p:txBody>
          </p:sp>
        </mc:Choice>
        <mc:Fallback xmlns="">
          <p:sp>
            <p:nvSpPr>
              <p:cNvPr id="7" name="Prostokąt 6"/>
              <p:cNvSpPr>
                <a:spLocks noRot="1" noChangeAspect="1" noMove="1" noResize="1" noEditPoints="1" noAdjustHandles="1" noChangeArrowheads="1" noChangeShapeType="1" noTextEdit="1"/>
              </p:cNvSpPr>
              <p:nvPr/>
            </p:nvSpPr>
            <p:spPr>
              <a:xfrm>
                <a:off x="4896593" y="5734129"/>
                <a:ext cx="3953711" cy="523220"/>
              </a:xfrm>
              <a:prstGeom prst="rect">
                <a:avLst/>
              </a:prstGeom>
              <a:blipFill>
                <a:blip r:embed="rId3"/>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0750880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 Framing effect </a:t>
            </a:r>
          </a:p>
        </p:txBody>
      </p:sp>
      <p:sp>
        <p:nvSpPr>
          <p:cNvPr id="4" name="Prostokąt 3"/>
          <p:cNvSpPr/>
          <p:nvPr/>
        </p:nvSpPr>
        <p:spPr>
          <a:xfrm>
            <a:off x="333301" y="1277127"/>
            <a:ext cx="11611651" cy="40934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err="1">
                <a:ln>
                  <a:noFill/>
                </a:ln>
                <a:solidFill>
                  <a:srgbClr val="4BACC6">
                    <a:lumMod val="50000"/>
                  </a:srgbClr>
                </a:solidFill>
                <a:effectLst/>
                <a:uLnTx/>
                <a:uFillTx/>
                <a:latin typeface="Calibri"/>
                <a:ea typeface="+mn-ea"/>
                <a:cs typeface="+mn-cs"/>
              </a:rPr>
              <a:t>Orginal</a:t>
            </a: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 experiment  Kahneman &amp; Tversky 1981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solidFill>
                  <a:srgbClr val="4BACC6">
                    <a:lumMod val="50000"/>
                  </a:srgbClr>
                </a:solidFill>
                <a:effectLst/>
                <a:uLnTx/>
                <a:uFillTx/>
                <a:latin typeface="Calibri"/>
                <a:ea typeface="+mn-ea"/>
                <a:cs typeface="+mn-cs"/>
              </a:rPr>
              <a:t>… the two questions examine </a:t>
            </a:r>
            <a:r>
              <a:rPr kumimoji="0" lang="en-GB" sz="2800" b="1" i="1" u="none" strike="noStrike" kern="1200" cap="none" spc="0" normalizeH="0" baseline="0" noProof="0" dirty="0">
                <a:ln>
                  <a:noFill/>
                </a:ln>
                <a:solidFill>
                  <a:srgbClr val="4BACC6">
                    <a:lumMod val="50000"/>
                  </a:srgbClr>
                </a:solidFill>
                <a:effectLst/>
                <a:uLnTx/>
                <a:uFillTx/>
                <a:latin typeface="Calibri"/>
                <a:ea typeface="+mn-ea"/>
                <a:cs typeface="+mn-cs"/>
              </a:rPr>
              <a:t>an identical dilemma</a:t>
            </a:r>
            <a:r>
              <a:rPr kumimoji="0" lang="en-GB" sz="2800" b="0" i="1" u="none" strike="noStrike" kern="1200" cap="none" spc="0" normalizeH="0" baseline="0" noProof="0" dirty="0">
                <a:ln>
                  <a:noFill/>
                </a:ln>
                <a:solidFill>
                  <a:srgbClr val="4BACC6">
                    <a:lumMod val="50000"/>
                  </a:srgbClr>
                </a:solidFill>
                <a:effectLst/>
                <a:uLnTx/>
                <a:uFillTx/>
                <a:latin typeface="Calibri"/>
                <a:ea typeface="+mn-ea"/>
                <a:cs typeface="+mn-cs"/>
              </a:rPr>
              <a:t>. Two hundred of 600 people saved is the same as 400 of 600 lost. However, when the question was </a:t>
            </a:r>
            <a:r>
              <a:rPr kumimoji="0" lang="en-GB" sz="2800" b="1" i="1" u="none" strike="noStrike" kern="1200" cap="none" spc="0" normalizeH="0" baseline="0" noProof="0" dirty="0">
                <a:ln>
                  <a:noFill/>
                </a:ln>
                <a:solidFill>
                  <a:srgbClr val="4BACC6">
                    <a:lumMod val="50000"/>
                  </a:srgbClr>
                </a:solidFill>
                <a:effectLst/>
                <a:uLnTx/>
                <a:uFillTx/>
                <a:latin typeface="Calibri"/>
                <a:ea typeface="+mn-ea"/>
                <a:cs typeface="+mn-cs"/>
              </a:rPr>
              <a:t>framed negatively</a:t>
            </a:r>
            <a:r>
              <a:rPr kumimoji="0" lang="en-GB" sz="2800" b="0" i="1" u="none" strike="noStrike" kern="1200" cap="none" spc="0" normalizeH="0" baseline="0" noProof="0" dirty="0">
                <a:ln>
                  <a:noFill/>
                </a:ln>
                <a:solidFill>
                  <a:srgbClr val="4BACC6">
                    <a:lumMod val="50000"/>
                  </a:srgbClr>
                </a:solidFill>
                <a:effectLst/>
                <a:uLnTx/>
                <a:uFillTx/>
                <a:latin typeface="Calibri"/>
                <a:ea typeface="+mn-ea"/>
                <a:cs typeface="+mn-cs"/>
              </a:rPr>
              <a:t>, and people were concentrating on losses rather than gains, they voted in a dramatically different fashion. When framed negatively, 22% of the people voted for the conservative strategy and 78% of them opted for the risky strategy!</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1" i="1"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4BACC6">
                    <a:lumMod val="50000"/>
                  </a:srgbClr>
                </a:solidFill>
                <a:effectLst/>
                <a:uLnTx/>
                <a:uFillTx/>
                <a:latin typeface="Calibri"/>
                <a:ea typeface="+mn-ea"/>
                <a:cs typeface="+mn-cs"/>
              </a:rPr>
              <a:t>http://www.workingpsychology.com/lossaver.html</a:t>
            </a:r>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6545" y="4447686"/>
            <a:ext cx="2933895" cy="1867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768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ytuł 1"/>
          <p:cNvSpPr>
            <a:spLocks noGrp="1"/>
          </p:cNvSpPr>
          <p:nvPr>
            <p:ph type="title"/>
          </p:nvPr>
        </p:nvSpPr>
        <p:spPr>
          <a:xfrm>
            <a:off x="0" y="0"/>
            <a:ext cx="12192000" cy="973138"/>
          </a:xfrm>
          <a:solidFill>
            <a:schemeClr val="accent5">
              <a:lumMod val="20000"/>
              <a:lumOff val="80000"/>
            </a:schemeClr>
          </a:solidFill>
        </p:spPr>
        <p:txBody>
          <a:bodyPr>
            <a:normAutofit/>
          </a:bodyPr>
          <a:lstStyle/>
          <a:p>
            <a:r>
              <a:rPr lang="en-GB" b="1" i="1" noProof="0" dirty="0">
                <a:solidFill>
                  <a:schemeClr val="accent5">
                    <a:lumMod val="50000"/>
                  </a:schemeClr>
                </a:solidFill>
              </a:rPr>
              <a:t>The neglect of probability bias</a:t>
            </a:r>
          </a:p>
        </p:txBody>
      </p:sp>
      <p:sp>
        <p:nvSpPr>
          <p:cNvPr id="2" name="Prostokąt 1"/>
          <p:cNvSpPr/>
          <p:nvPr/>
        </p:nvSpPr>
        <p:spPr>
          <a:xfrm>
            <a:off x="78659" y="973138"/>
            <a:ext cx="12113342" cy="5693866"/>
          </a:xfrm>
          <a:prstGeom prst="rect">
            <a:avLst/>
          </a:prstGeom>
        </p:spPr>
        <p:txBody>
          <a:bodyPr wrap="square">
            <a:spAutoFit/>
          </a:bodyPr>
          <a:lstStyle/>
          <a:p>
            <a:r>
              <a:rPr lang="en-GB" sz="2800" noProof="0" dirty="0">
                <a:solidFill>
                  <a:schemeClr val="accent5">
                    <a:lumMod val="50000"/>
                  </a:schemeClr>
                </a:solidFill>
              </a:rPr>
              <a:t>When the change in probabilities is small but concerns fundamental issues, we completely ignore the difference in chances. We neglect the probability in our decisions. </a:t>
            </a:r>
          </a:p>
          <a:p>
            <a:pPr lvl="1"/>
            <a:r>
              <a:rPr lang="en-GB" sz="2800" noProof="0" dirty="0">
                <a:solidFill>
                  <a:schemeClr val="accent5">
                    <a:lumMod val="50000"/>
                  </a:schemeClr>
                </a:solidFill>
              </a:rPr>
              <a:t>L0 [life, 0.7; death, 0.3] [not vaccinate] </a:t>
            </a:r>
          </a:p>
          <a:p>
            <a:pPr lvl="1"/>
            <a:r>
              <a:rPr lang="en-GB" sz="2800" noProof="0" dirty="0">
                <a:solidFill>
                  <a:schemeClr val="accent5">
                    <a:lumMod val="50000"/>
                  </a:schemeClr>
                </a:solidFill>
              </a:rPr>
              <a:t>L1 [life, 0.99999...9; death, 0.0000...1] vaccinate (side effects) </a:t>
            </a:r>
          </a:p>
          <a:p>
            <a:pPr lvl="1"/>
            <a:r>
              <a:rPr lang="en-GB" sz="2800" noProof="0" dirty="0">
                <a:solidFill>
                  <a:schemeClr val="accent5">
                    <a:lumMod val="50000"/>
                  </a:schemeClr>
                </a:solidFill>
              </a:rPr>
              <a:t>L2 [life, 1; death, 0] [</a:t>
            </a:r>
            <a:r>
              <a:rPr lang="en-GB" sz="2800" noProof="0" dirty="0" err="1">
                <a:solidFill>
                  <a:schemeClr val="accent5">
                    <a:lumMod val="50000"/>
                  </a:schemeClr>
                </a:solidFill>
              </a:rPr>
              <a:t>fals</a:t>
            </a:r>
            <a:r>
              <a:rPr lang="en-GB" sz="2800" noProof="0" dirty="0">
                <a:solidFill>
                  <a:schemeClr val="accent5">
                    <a:lumMod val="50000"/>
                  </a:schemeClr>
                </a:solidFill>
              </a:rPr>
              <a:t> perception of not vaccinate] </a:t>
            </a:r>
          </a:p>
          <a:p>
            <a:r>
              <a:rPr lang="en-GB" sz="2800" noProof="0" dirty="0">
                <a:solidFill>
                  <a:schemeClr val="accent5">
                    <a:lumMod val="50000"/>
                  </a:schemeClr>
                </a:solidFill>
              </a:rPr>
              <a:t>We evaluate L0 and L1 similarly, despite a significant difference in their probabilities. In contrast, we evaluate L2 completely differently, even though the probability difference between L2 and L1 is negligible.</a:t>
            </a:r>
          </a:p>
          <a:p>
            <a:endParaRPr lang="en-GB" sz="2800" noProof="0" dirty="0">
              <a:solidFill>
                <a:schemeClr val="accent5">
                  <a:lumMod val="50000"/>
                </a:schemeClr>
              </a:solidFill>
            </a:endParaRPr>
          </a:p>
          <a:p>
            <a:r>
              <a:rPr lang="en-GB" sz="2800" noProof="0" dirty="0">
                <a:solidFill>
                  <a:schemeClr val="accent5">
                    <a:lumMod val="50000"/>
                  </a:schemeClr>
                </a:solidFill>
              </a:rPr>
              <a:t>Earning opportunities of 450 000 000 in one week:  </a:t>
            </a:r>
          </a:p>
          <a:p>
            <a:pPr lvl="1"/>
            <a:r>
              <a:rPr lang="en-GB" sz="2800" noProof="0" dirty="0" err="1">
                <a:solidFill>
                  <a:schemeClr val="accent5">
                    <a:lumMod val="50000"/>
                  </a:schemeClr>
                </a:solidFill>
              </a:rPr>
              <a:t>JackPot</a:t>
            </a:r>
            <a:r>
              <a:rPr lang="en-GB" sz="2800" noProof="0" dirty="0">
                <a:solidFill>
                  <a:schemeClr val="accent5">
                    <a:lumMod val="50000"/>
                  </a:schemeClr>
                </a:solidFill>
              </a:rPr>
              <a:t>    L3 [win, 0.00000 .... 1; nothing, 0.999999 ... 9] </a:t>
            </a:r>
          </a:p>
          <a:p>
            <a:pPr lvl="1"/>
            <a:r>
              <a:rPr lang="en-GB" sz="2800" noProof="0" dirty="0">
                <a:solidFill>
                  <a:schemeClr val="accent5">
                    <a:lumMod val="50000"/>
                  </a:schemeClr>
                </a:solidFill>
              </a:rPr>
              <a:t>Hard work L4 [win, 0; nothing, 1]. </a:t>
            </a:r>
          </a:p>
        </p:txBody>
      </p:sp>
    </p:spTree>
    <p:extLst>
      <p:ext uri="{BB962C8B-B14F-4D97-AF65-F5344CB8AC3E}">
        <p14:creationId xmlns:p14="http://schemas.microsoft.com/office/powerpoint/2010/main" val="17016136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ytuł 1"/>
          <p:cNvSpPr>
            <a:spLocks noGrp="1"/>
          </p:cNvSpPr>
          <p:nvPr>
            <p:ph type="title"/>
          </p:nvPr>
        </p:nvSpPr>
        <p:spPr>
          <a:xfrm>
            <a:off x="0" y="0"/>
            <a:ext cx="12192000" cy="973138"/>
          </a:xfrm>
          <a:solidFill>
            <a:schemeClr val="accent5">
              <a:lumMod val="20000"/>
              <a:lumOff val="80000"/>
            </a:schemeClr>
          </a:solidFill>
        </p:spPr>
        <p:txBody>
          <a:bodyPr>
            <a:normAutofit/>
          </a:bodyPr>
          <a:lstStyle/>
          <a:p>
            <a:r>
              <a:rPr lang="en-GB" b="1" i="1" noProof="0" dirty="0">
                <a:solidFill>
                  <a:schemeClr val="accent5">
                    <a:lumMod val="50000"/>
                  </a:schemeClr>
                </a:solidFill>
              </a:rPr>
              <a:t>The neglect of probability bias</a:t>
            </a:r>
          </a:p>
        </p:txBody>
      </p:sp>
      <p:pic>
        <p:nvPicPr>
          <p:cNvPr id="3" name="Obraz 2"/>
          <p:cNvPicPr>
            <a:picLocks noChangeAspect="1"/>
          </p:cNvPicPr>
          <p:nvPr/>
        </p:nvPicPr>
        <p:blipFill>
          <a:blip r:embed="rId3"/>
          <a:stretch>
            <a:fillRect/>
          </a:stretch>
        </p:blipFill>
        <p:spPr>
          <a:xfrm>
            <a:off x="333375" y="973138"/>
            <a:ext cx="10839450" cy="5828686"/>
          </a:xfrm>
          <a:prstGeom prst="rect">
            <a:avLst/>
          </a:prstGeom>
        </p:spPr>
      </p:pic>
      <p:sp>
        <p:nvSpPr>
          <p:cNvPr id="2" name="pole tekstowe 1"/>
          <p:cNvSpPr txBox="1"/>
          <p:nvPr/>
        </p:nvSpPr>
        <p:spPr>
          <a:xfrm>
            <a:off x="5201920" y="2814320"/>
            <a:ext cx="6828489" cy="1384995"/>
          </a:xfrm>
          <a:prstGeom prst="rect">
            <a:avLst/>
          </a:prstGeom>
          <a:solidFill>
            <a:schemeClr val="bg1"/>
          </a:solidFill>
        </p:spPr>
        <p:txBody>
          <a:bodyPr wrap="square" rtlCol="0">
            <a:spAutoFit/>
          </a:bodyPr>
          <a:lstStyle/>
          <a:p>
            <a:pPr algn="just"/>
            <a:r>
              <a:rPr lang="en-GB" sz="2800" noProof="0" dirty="0">
                <a:solidFill>
                  <a:schemeClr val="accent5">
                    <a:lumMod val="50000"/>
                  </a:schemeClr>
                </a:solidFill>
              </a:rPr>
              <a:t>People react to the change in probability depending on the story. A story about life and death - no reaction to changing probabilities.</a:t>
            </a:r>
          </a:p>
        </p:txBody>
      </p:sp>
    </p:spTree>
    <p:extLst>
      <p:ext uri="{BB962C8B-B14F-4D97-AF65-F5344CB8AC3E}">
        <p14:creationId xmlns:p14="http://schemas.microsoft.com/office/powerpoint/2010/main" val="469810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ytuł 1"/>
          <p:cNvSpPr>
            <a:spLocks noGrp="1"/>
          </p:cNvSpPr>
          <p:nvPr>
            <p:ph type="title"/>
          </p:nvPr>
        </p:nvSpPr>
        <p:spPr>
          <a:xfrm>
            <a:off x="0" y="0"/>
            <a:ext cx="12192000" cy="973138"/>
          </a:xfrm>
          <a:solidFill>
            <a:schemeClr val="accent5">
              <a:lumMod val="20000"/>
              <a:lumOff val="80000"/>
            </a:schemeClr>
          </a:solidFill>
        </p:spPr>
        <p:txBody>
          <a:bodyPr>
            <a:normAutofit/>
          </a:bodyPr>
          <a:lstStyle/>
          <a:p>
            <a:r>
              <a:rPr lang="en-GB" b="1" i="1" noProof="0" dirty="0">
                <a:solidFill>
                  <a:schemeClr val="accent5">
                    <a:lumMod val="50000"/>
                  </a:schemeClr>
                </a:solidFill>
              </a:rPr>
              <a:t>The neglect of probability bias</a:t>
            </a:r>
          </a:p>
        </p:txBody>
      </p:sp>
      <p:pic>
        <p:nvPicPr>
          <p:cNvPr id="2" name="Obraz 1"/>
          <p:cNvPicPr>
            <a:picLocks noChangeAspect="1"/>
          </p:cNvPicPr>
          <p:nvPr/>
        </p:nvPicPr>
        <p:blipFill>
          <a:blip r:embed="rId3"/>
          <a:stretch>
            <a:fillRect/>
          </a:stretch>
        </p:blipFill>
        <p:spPr>
          <a:xfrm>
            <a:off x="135270" y="1090462"/>
            <a:ext cx="11741991" cy="5257800"/>
          </a:xfrm>
          <a:prstGeom prst="rect">
            <a:avLst/>
          </a:prstGeom>
        </p:spPr>
      </p:pic>
      <p:sp>
        <p:nvSpPr>
          <p:cNvPr id="5" name="pole tekstowe 4"/>
          <p:cNvSpPr txBox="1"/>
          <p:nvPr/>
        </p:nvSpPr>
        <p:spPr>
          <a:xfrm>
            <a:off x="5905500" y="2934532"/>
            <a:ext cx="6206189" cy="1569660"/>
          </a:xfrm>
          <a:prstGeom prst="rect">
            <a:avLst/>
          </a:prstGeom>
          <a:solidFill>
            <a:schemeClr val="bg1"/>
          </a:solidFill>
        </p:spPr>
        <p:txBody>
          <a:bodyPr wrap="square" rtlCol="0">
            <a:spAutoFit/>
          </a:bodyPr>
          <a:lstStyle/>
          <a:p>
            <a:pPr algn="just"/>
            <a:r>
              <a:rPr lang="en-GB" sz="3200" noProof="0" dirty="0">
                <a:solidFill>
                  <a:schemeClr val="accent5">
                    <a:lumMod val="50000"/>
                  </a:schemeClr>
                </a:solidFill>
              </a:rPr>
              <a:t>In the storytelling of financial investment, the reaction is „rational”.</a:t>
            </a:r>
          </a:p>
        </p:txBody>
      </p:sp>
    </p:spTree>
    <p:extLst>
      <p:ext uri="{BB962C8B-B14F-4D97-AF65-F5344CB8AC3E}">
        <p14:creationId xmlns:p14="http://schemas.microsoft.com/office/powerpoint/2010/main" val="2749512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3"/>
          <a:srcRect l="4464" b="9254"/>
          <a:stretch/>
        </p:blipFill>
        <p:spPr>
          <a:xfrm>
            <a:off x="6096000" y="1118186"/>
            <a:ext cx="5976730" cy="5244548"/>
          </a:xfrm>
          <a:prstGeom prst="rect">
            <a:avLst/>
          </a:prstGeom>
        </p:spPr>
      </p:pic>
      <p:sp>
        <p:nvSpPr>
          <p:cNvPr id="21" name="Tytuł 1"/>
          <p:cNvSpPr>
            <a:spLocks noGrp="1"/>
          </p:cNvSpPr>
          <p:nvPr>
            <p:ph type="title"/>
          </p:nvPr>
        </p:nvSpPr>
        <p:spPr>
          <a:xfrm>
            <a:off x="0" y="0"/>
            <a:ext cx="12192000" cy="973138"/>
          </a:xfrm>
          <a:solidFill>
            <a:schemeClr val="accent5">
              <a:lumMod val="20000"/>
              <a:lumOff val="80000"/>
            </a:schemeClr>
          </a:solidFill>
        </p:spPr>
        <p:txBody>
          <a:bodyPr>
            <a:normAutofit/>
          </a:bodyPr>
          <a:lstStyle/>
          <a:p>
            <a:r>
              <a:rPr lang="en-GB" b="1" noProof="0" dirty="0">
                <a:solidFill>
                  <a:schemeClr val="accent5">
                    <a:lumMod val="50000"/>
                  </a:schemeClr>
                </a:solidFill>
              </a:rPr>
              <a:t>Probability weighting function</a:t>
            </a:r>
            <a:endParaRPr lang="en-GB" b="1" i="1" noProof="0" dirty="0">
              <a:solidFill>
                <a:schemeClr val="accent5">
                  <a:lumMod val="50000"/>
                </a:schemeClr>
              </a:solidFill>
            </a:endParaRPr>
          </a:p>
        </p:txBody>
      </p:sp>
      <p:sp>
        <p:nvSpPr>
          <p:cNvPr id="3" name="Prostokąt 2"/>
          <p:cNvSpPr/>
          <p:nvPr/>
        </p:nvSpPr>
        <p:spPr>
          <a:xfrm>
            <a:off x="285829" y="1447329"/>
            <a:ext cx="5643612" cy="3539430"/>
          </a:xfrm>
          <a:prstGeom prst="rect">
            <a:avLst/>
          </a:prstGeom>
        </p:spPr>
        <p:txBody>
          <a:bodyPr wrap="square">
            <a:spAutoFit/>
          </a:bodyPr>
          <a:lstStyle/>
          <a:p>
            <a:pPr algn="just"/>
            <a:r>
              <a:rPr lang="en-GB" sz="3200" noProof="0" dirty="0">
                <a:solidFill>
                  <a:schemeClr val="accent5">
                    <a:lumMod val="50000"/>
                  </a:schemeClr>
                </a:solidFill>
              </a:rPr>
              <a:t>Both experimental research and probability perception studies show that we cannot take probabilities as objective - we interpret them. So, we should have a function that replicates our perception of probability. </a:t>
            </a:r>
          </a:p>
        </p:txBody>
      </p:sp>
      <p:sp>
        <p:nvSpPr>
          <p:cNvPr id="4" name="Prostokąt 3"/>
          <p:cNvSpPr/>
          <p:nvPr/>
        </p:nvSpPr>
        <p:spPr>
          <a:xfrm>
            <a:off x="914401" y="5993402"/>
            <a:ext cx="6910812" cy="369332"/>
          </a:xfrm>
          <a:prstGeom prst="rect">
            <a:avLst/>
          </a:prstGeom>
        </p:spPr>
        <p:txBody>
          <a:bodyPr wrap="square">
            <a:spAutoFit/>
          </a:bodyPr>
          <a:lstStyle/>
          <a:p>
            <a:r>
              <a:rPr lang="en-GB" noProof="0" dirty="0"/>
              <a:t>Lichtenstein, S., Slovic, P., Fischhoff, B., Layman, F., &amp; Combs, B. (1978).</a:t>
            </a:r>
          </a:p>
        </p:txBody>
      </p:sp>
    </p:spTree>
    <p:extLst>
      <p:ext uri="{BB962C8B-B14F-4D97-AF65-F5344CB8AC3E}">
        <p14:creationId xmlns:p14="http://schemas.microsoft.com/office/powerpoint/2010/main" val="3299975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382" y="1157450"/>
            <a:ext cx="4080101" cy="3982439"/>
          </a:xfrm>
          <a:prstGeom prst="rect">
            <a:avLst/>
          </a:prstGeom>
        </p:spPr>
      </p:pic>
      <p:sp>
        <p:nvSpPr>
          <p:cNvPr id="21" name="Tytuł 1"/>
          <p:cNvSpPr>
            <a:spLocks noGrp="1"/>
          </p:cNvSpPr>
          <p:nvPr>
            <p:ph type="title"/>
          </p:nvPr>
        </p:nvSpPr>
        <p:spPr>
          <a:xfrm>
            <a:off x="0" y="0"/>
            <a:ext cx="12192000" cy="973138"/>
          </a:xfrm>
          <a:solidFill>
            <a:schemeClr val="accent5">
              <a:lumMod val="20000"/>
              <a:lumOff val="80000"/>
            </a:schemeClr>
          </a:solidFill>
        </p:spPr>
        <p:txBody>
          <a:bodyPr>
            <a:normAutofit/>
          </a:bodyPr>
          <a:lstStyle/>
          <a:p>
            <a:r>
              <a:rPr lang="en-GB" b="1" i="1" noProof="0" dirty="0">
                <a:solidFill>
                  <a:schemeClr val="accent5">
                    <a:lumMod val="50000"/>
                  </a:schemeClr>
                </a:solidFill>
              </a:rPr>
              <a:t>Common ratio effect (Kahneman and Tversky)  </a:t>
            </a:r>
          </a:p>
        </p:txBody>
      </p:sp>
      <p:sp>
        <p:nvSpPr>
          <p:cNvPr id="3" name="Prostokąt 2"/>
          <p:cNvSpPr/>
          <p:nvPr/>
        </p:nvSpPr>
        <p:spPr>
          <a:xfrm>
            <a:off x="503582" y="1871398"/>
            <a:ext cx="6268279" cy="3539430"/>
          </a:xfrm>
          <a:prstGeom prst="rect">
            <a:avLst/>
          </a:prstGeom>
        </p:spPr>
        <p:txBody>
          <a:bodyPr wrap="square">
            <a:spAutoFit/>
          </a:bodyPr>
          <a:lstStyle/>
          <a:p>
            <a:pPr algn="just"/>
            <a:r>
              <a:rPr lang="en-GB" sz="3200" noProof="0" dirty="0">
                <a:solidFill>
                  <a:schemeClr val="accent5">
                    <a:lumMod val="50000"/>
                  </a:schemeClr>
                </a:solidFill>
              </a:rPr>
              <a:t>Probability weighting function π(p)</a:t>
            </a:r>
          </a:p>
          <a:p>
            <a:pPr marL="92075" indent="-92075" algn="just">
              <a:buFont typeface="Arial" panose="020B0604020202020204" pitchFamily="34" charset="0"/>
              <a:buChar char="•"/>
            </a:pPr>
            <a:r>
              <a:rPr lang="en-GB" sz="3200" noProof="0" dirty="0">
                <a:solidFill>
                  <a:schemeClr val="accent5">
                    <a:lumMod val="50000"/>
                  </a:schemeClr>
                </a:solidFill>
              </a:rPr>
              <a:t>  overestimating small probabilities</a:t>
            </a:r>
          </a:p>
          <a:p>
            <a:pPr marL="185738" indent="-185738" algn="just">
              <a:buFont typeface="Arial" panose="020B0604020202020204" pitchFamily="34" charset="0"/>
              <a:buChar char="•"/>
            </a:pPr>
            <a:r>
              <a:rPr lang="en-GB" sz="3200" noProof="0" dirty="0">
                <a:solidFill>
                  <a:schemeClr val="accent5">
                    <a:lumMod val="50000"/>
                  </a:schemeClr>
                </a:solidFill>
              </a:rPr>
              <a:t>  underestimating large probabilities</a:t>
            </a:r>
          </a:p>
          <a:p>
            <a:pPr marL="185738" indent="-185738" algn="just">
              <a:buFont typeface="Arial" panose="020B0604020202020204" pitchFamily="34" charset="0"/>
              <a:buChar char="•"/>
            </a:pPr>
            <a:r>
              <a:rPr lang="en-GB" sz="3200" noProof="0" dirty="0">
                <a:solidFill>
                  <a:schemeClr val="accent5">
                    <a:lumMod val="50000"/>
                  </a:schemeClr>
                </a:solidFill>
              </a:rPr>
              <a:t>  on the border of the function, it is not known (the neglect of probability bias)</a:t>
            </a:r>
          </a:p>
        </p:txBody>
      </p:sp>
      <p:pic>
        <p:nvPicPr>
          <p:cNvPr id="6" name="Obraz 2"/>
          <p:cNvPicPr>
            <a:picLocks noChangeAspect="1" noChangeArrowheads="1"/>
          </p:cNvPicPr>
          <p:nvPr/>
        </p:nvPicPr>
        <p:blipFill>
          <a:blip r:embed="rId4" cstate="print"/>
          <a:srcRect/>
          <a:stretch>
            <a:fillRect/>
          </a:stretch>
        </p:blipFill>
        <p:spPr bwMode="auto">
          <a:xfrm>
            <a:off x="9356035" y="3650077"/>
            <a:ext cx="2492340" cy="2373178"/>
          </a:xfrm>
          <a:prstGeom prst="rect">
            <a:avLst/>
          </a:prstGeom>
          <a:noFill/>
          <a:ln w="9525">
            <a:noFill/>
            <a:miter lim="800000"/>
            <a:headEnd/>
            <a:tailEnd/>
          </a:ln>
        </p:spPr>
      </p:pic>
    </p:spTree>
    <p:extLst>
      <p:ext uri="{BB962C8B-B14F-4D97-AF65-F5344CB8AC3E}">
        <p14:creationId xmlns:p14="http://schemas.microsoft.com/office/powerpoint/2010/main" val="1277132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upa 67"/>
          <p:cNvGrpSpPr/>
          <p:nvPr/>
        </p:nvGrpSpPr>
        <p:grpSpPr>
          <a:xfrm>
            <a:off x="246244" y="1219424"/>
            <a:ext cx="3596885" cy="2122322"/>
            <a:chOff x="246245" y="1219424"/>
            <a:chExt cx="3560462" cy="2122322"/>
          </a:xfrm>
        </p:grpSpPr>
        <p:pic>
          <p:nvPicPr>
            <p:cNvPr id="58373" name="Picture 5"/>
            <p:cNvPicPr>
              <a:picLocks noChangeAspect="1" noChangeArrowheads="1"/>
            </p:cNvPicPr>
            <p:nvPr/>
          </p:nvPicPr>
          <p:blipFill>
            <a:blip r:embed="rId3" cstate="print"/>
            <a:srcRect/>
            <a:stretch>
              <a:fillRect/>
            </a:stretch>
          </p:blipFill>
          <p:spPr bwMode="auto">
            <a:xfrm>
              <a:off x="357584" y="1636771"/>
              <a:ext cx="1428750" cy="1704975"/>
            </a:xfrm>
            <a:prstGeom prst="rect">
              <a:avLst/>
            </a:prstGeom>
            <a:noFill/>
            <a:ln w="9525">
              <a:noFill/>
              <a:miter lim="800000"/>
              <a:headEnd/>
              <a:tailEnd/>
            </a:ln>
          </p:spPr>
        </p:pic>
        <p:sp>
          <p:nvSpPr>
            <p:cNvPr id="58374" name="Podtytuł 2"/>
            <p:cNvSpPr txBox="1">
              <a:spLocks/>
            </p:cNvSpPr>
            <p:nvPr/>
          </p:nvSpPr>
          <p:spPr bwMode="auto">
            <a:xfrm>
              <a:off x="2092207" y="1219424"/>
              <a:ext cx="1714500" cy="357188"/>
            </a:xfrm>
            <a:prstGeom prst="rect">
              <a:avLst/>
            </a:prstGeom>
            <a:noFill/>
            <a:ln w="9525">
              <a:noFill/>
              <a:miter lim="800000"/>
              <a:headEnd/>
              <a:tailEnd/>
            </a:ln>
          </p:spPr>
          <p:txBody>
            <a:bodyPr/>
            <a:lstStyle/>
            <a:p>
              <a:pPr algn="just">
                <a:spcBef>
                  <a:spcPct val="20000"/>
                </a:spcBef>
              </a:pPr>
              <a:r>
                <a:rPr lang="en-GB" sz="1600" noProof="0" dirty="0">
                  <a:solidFill>
                    <a:srgbClr val="003366"/>
                  </a:solidFill>
                </a:rPr>
                <a:t>Amos Tversky</a:t>
              </a:r>
            </a:p>
          </p:txBody>
        </p:sp>
        <p:sp>
          <p:nvSpPr>
            <p:cNvPr id="58375" name="Podtytuł 2"/>
            <p:cNvSpPr txBox="1">
              <a:spLocks/>
            </p:cNvSpPr>
            <p:nvPr/>
          </p:nvSpPr>
          <p:spPr bwMode="auto">
            <a:xfrm>
              <a:off x="246245" y="1219424"/>
              <a:ext cx="2071688" cy="357188"/>
            </a:xfrm>
            <a:prstGeom prst="rect">
              <a:avLst/>
            </a:prstGeom>
            <a:noFill/>
            <a:ln w="9525">
              <a:noFill/>
              <a:miter lim="800000"/>
              <a:headEnd/>
              <a:tailEnd/>
            </a:ln>
          </p:spPr>
          <p:txBody>
            <a:bodyPr/>
            <a:lstStyle/>
            <a:p>
              <a:pPr algn="just">
                <a:spcBef>
                  <a:spcPct val="20000"/>
                </a:spcBef>
              </a:pPr>
              <a:r>
                <a:rPr lang="en-GB" sz="1600" noProof="0" dirty="0">
                  <a:solidFill>
                    <a:srgbClr val="003366"/>
                  </a:solidFill>
                </a:rPr>
                <a:t>Daniel Kahneman</a:t>
              </a:r>
            </a:p>
          </p:txBody>
        </p:sp>
        <p:pic>
          <p:nvPicPr>
            <p:cNvPr id="58376" name="Picture 7"/>
            <p:cNvPicPr>
              <a:picLocks noChangeAspect="1" noChangeArrowheads="1"/>
            </p:cNvPicPr>
            <p:nvPr/>
          </p:nvPicPr>
          <p:blipFill>
            <a:blip r:embed="rId4" cstate="print"/>
            <a:srcRect/>
            <a:stretch>
              <a:fillRect/>
            </a:stretch>
          </p:blipFill>
          <p:spPr bwMode="auto">
            <a:xfrm>
              <a:off x="2093471" y="1589238"/>
              <a:ext cx="1447800" cy="1725733"/>
            </a:xfrm>
            <a:prstGeom prst="rect">
              <a:avLst/>
            </a:prstGeom>
            <a:noFill/>
            <a:ln w="9525">
              <a:noFill/>
              <a:miter lim="800000"/>
              <a:headEnd/>
              <a:tailEnd/>
            </a:ln>
          </p:spPr>
        </p:pic>
      </p:grpSp>
      <p:sp>
        <p:nvSpPr>
          <p:cNvPr id="23"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 Framing effect </a:t>
            </a:r>
          </a:p>
        </p:txBody>
      </p:sp>
      <p:pic>
        <p:nvPicPr>
          <p:cNvPr id="4" name="Obraz 3"/>
          <p:cNvPicPr>
            <a:picLocks noChangeAspect="1"/>
          </p:cNvPicPr>
          <p:nvPr/>
        </p:nvPicPr>
        <p:blipFill>
          <a:blip r:embed="rId5"/>
          <a:stretch>
            <a:fillRect/>
          </a:stretch>
        </p:blipFill>
        <p:spPr>
          <a:xfrm>
            <a:off x="287986" y="3876333"/>
            <a:ext cx="3430606" cy="2519253"/>
          </a:xfrm>
          <a:prstGeom prst="rect">
            <a:avLst/>
          </a:prstGeom>
        </p:spPr>
      </p:pic>
      <p:sp>
        <p:nvSpPr>
          <p:cNvPr id="5" name="Prostokąt 4"/>
          <p:cNvSpPr/>
          <p:nvPr/>
        </p:nvSpPr>
        <p:spPr>
          <a:xfrm>
            <a:off x="7062993" y="1274402"/>
            <a:ext cx="4939984" cy="4893647"/>
          </a:xfrm>
          <a:prstGeom prst="rect">
            <a:avLst/>
          </a:prstGeom>
        </p:spPr>
        <p:txBody>
          <a:bodyPr wrap="square">
            <a:spAutoFit/>
          </a:bodyPr>
          <a:lstStyle/>
          <a:p>
            <a:pPr algn="just">
              <a:spcBef>
                <a:spcPct val="50000"/>
              </a:spcBef>
              <a:defRPr/>
            </a:pPr>
            <a:r>
              <a:rPr lang="en-GB" sz="2400" noProof="0" dirty="0">
                <a:solidFill>
                  <a:schemeClr val="accent5">
                    <a:lumMod val="50000"/>
                  </a:schemeClr>
                </a:solidFill>
              </a:rPr>
              <a:t>We choose based on a certain benchmark in terms of loss and profit. It changes our preferences. We call it the </a:t>
            </a:r>
            <a:r>
              <a:rPr lang="en-GB" sz="2400" b="1" noProof="0" dirty="0" err="1">
                <a:solidFill>
                  <a:schemeClr val="accent5">
                    <a:lumMod val="50000"/>
                  </a:schemeClr>
                </a:solidFill>
              </a:rPr>
              <a:t>framming</a:t>
            </a:r>
            <a:r>
              <a:rPr lang="en-GB" sz="2400" b="1" noProof="0" dirty="0">
                <a:solidFill>
                  <a:schemeClr val="accent5">
                    <a:lumMod val="50000"/>
                  </a:schemeClr>
                </a:solidFill>
              </a:rPr>
              <a:t> effect</a:t>
            </a:r>
            <a:r>
              <a:rPr lang="en-GB" sz="2400" noProof="0" dirty="0">
                <a:solidFill>
                  <a:schemeClr val="accent5">
                    <a:lumMod val="50000"/>
                  </a:schemeClr>
                </a:solidFill>
              </a:rPr>
              <a:t>. We use a value function v (x) to model the effect. </a:t>
            </a:r>
          </a:p>
          <a:p>
            <a:pPr algn="just">
              <a:spcBef>
                <a:spcPct val="50000"/>
              </a:spcBef>
              <a:defRPr/>
            </a:pPr>
            <a:r>
              <a:rPr lang="en-GB" sz="2400" noProof="0" dirty="0">
                <a:solidFill>
                  <a:schemeClr val="accent5">
                    <a:lumMod val="50000"/>
                  </a:schemeClr>
                </a:solidFill>
              </a:rPr>
              <a:t>The function: </a:t>
            </a:r>
          </a:p>
          <a:p>
            <a:pPr marL="342900" indent="-342900" algn="just">
              <a:spcBef>
                <a:spcPct val="50000"/>
              </a:spcBef>
              <a:buFont typeface="Arial" panose="020B0604020202020204" pitchFamily="34" charset="0"/>
              <a:buChar char="•"/>
              <a:defRPr/>
            </a:pPr>
            <a:r>
              <a:rPr lang="en-GB" sz="2400" noProof="0" dirty="0">
                <a:solidFill>
                  <a:schemeClr val="accent5">
                    <a:lumMod val="50000"/>
                  </a:schemeClr>
                </a:solidFill>
              </a:rPr>
              <a:t>is determined based on the deviations from the reference point</a:t>
            </a:r>
          </a:p>
          <a:p>
            <a:pPr marL="342900" indent="-342900" algn="just">
              <a:spcBef>
                <a:spcPct val="50000"/>
              </a:spcBef>
              <a:buFont typeface="Arial" panose="020B0604020202020204" pitchFamily="34" charset="0"/>
              <a:buChar char="•"/>
              <a:defRPr/>
            </a:pPr>
            <a:r>
              <a:rPr lang="en-GB" sz="2400" noProof="0" dirty="0">
                <a:solidFill>
                  <a:schemeClr val="accent5">
                    <a:lumMod val="50000"/>
                  </a:schemeClr>
                </a:solidFill>
              </a:rPr>
              <a:t> is mostly concave for gains and convex for losses</a:t>
            </a:r>
          </a:p>
          <a:p>
            <a:pPr marL="342900" indent="-342900" algn="just">
              <a:spcBef>
                <a:spcPct val="50000"/>
              </a:spcBef>
              <a:buFont typeface="Arial" panose="020B0604020202020204" pitchFamily="34" charset="0"/>
              <a:buChar char="•"/>
              <a:defRPr/>
            </a:pPr>
            <a:r>
              <a:rPr lang="en-GB" sz="2400" noProof="0" dirty="0">
                <a:solidFill>
                  <a:schemeClr val="accent5">
                    <a:lumMod val="50000"/>
                  </a:schemeClr>
                </a:solidFill>
              </a:rPr>
              <a:t> is steeper for losses</a:t>
            </a:r>
          </a:p>
        </p:txBody>
      </p:sp>
      <p:grpSp>
        <p:nvGrpSpPr>
          <p:cNvPr id="67" name="Grupa 66"/>
          <p:cNvGrpSpPr/>
          <p:nvPr/>
        </p:nvGrpSpPr>
        <p:grpSpPr>
          <a:xfrm>
            <a:off x="3770726" y="1851864"/>
            <a:ext cx="3244459" cy="4028123"/>
            <a:chOff x="3645006" y="2057535"/>
            <a:chExt cx="3244459" cy="4028123"/>
          </a:xfrm>
        </p:grpSpPr>
        <p:pic>
          <p:nvPicPr>
            <p:cNvPr id="13" name="Obraz 12"/>
            <p:cNvPicPr>
              <a:picLocks noChangeAspect="1"/>
            </p:cNvPicPr>
            <p:nvPr/>
          </p:nvPicPr>
          <p:blipFill>
            <a:blip r:embed="rId6"/>
            <a:stretch>
              <a:fillRect/>
            </a:stretch>
          </p:blipFill>
          <p:spPr>
            <a:xfrm>
              <a:off x="3732605" y="2057535"/>
              <a:ext cx="3068395" cy="4028123"/>
            </a:xfrm>
            <a:prstGeom prst="rect">
              <a:avLst/>
            </a:prstGeom>
          </p:spPr>
        </p:pic>
        <p:sp>
          <p:nvSpPr>
            <p:cNvPr id="18" name="Prostokąt 17"/>
            <p:cNvSpPr/>
            <p:nvPr/>
          </p:nvSpPr>
          <p:spPr>
            <a:xfrm>
              <a:off x="6224988" y="3588927"/>
              <a:ext cx="664477" cy="369332"/>
            </a:xfrm>
            <a:prstGeom prst="rect">
              <a:avLst/>
            </a:prstGeom>
          </p:spPr>
          <p:txBody>
            <a:bodyPr wrap="none">
              <a:spAutoFit/>
            </a:bodyPr>
            <a:lstStyle/>
            <a:p>
              <a:r>
                <a:rPr lang="en-GB" noProof="0" dirty="0">
                  <a:solidFill>
                    <a:schemeClr val="accent5">
                      <a:lumMod val="50000"/>
                    </a:schemeClr>
                  </a:solidFill>
                </a:rPr>
                <a:t>gains</a:t>
              </a:r>
              <a:endParaRPr lang="en-GB" noProof="0" dirty="0"/>
            </a:p>
          </p:txBody>
        </p:sp>
        <p:sp>
          <p:nvSpPr>
            <p:cNvPr id="19" name="Prostokąt 18"/>
            <p:cNvSpPr/>
            <p:nvPr/>
          </p:nvSpPr>
          <p:spPr>
            <a:xfrm>
              <a:off x="3645006" y="3588927"/>
              <a:ext cx="744114" cy="369332"/>
            </a:xfrm>
            <a:prstGeom prst="rect">
              <a:avLst/>
            </a:prstGeom>
          </p:spPr>
          <p:txBody>
            <a:bodyPr wrap="none">
              <a:spAutoFit/>
            </a:bodyPr>
            <a:lstStyle/>
            <a:p>
              <a:pPr>
                <a:spcBef>
                  <a:spcPct val="50000"/>
                </a:spcBef>
                <a:defRPr/>
              </a:pPr>
              <a:r>
                <a:rPr lang="en-GB" noProof="0" dirty="0">
                  <a:solidFill>
                    <a:schemeClr val="accent5">
                      <a:lumMod val="50000"/>
                    </a:schemeClr>
                  </a:solidFill>
                </a:rPr>
                <a:t>losses</a:t>
              </a:r>
            </a:p>
          </p:txBody>
        </p:sp>
        <p:sp>
          <p:nvSpPr>
            <p:cNvPr id="60" name="pole tekstowe 59"/>
            <p:cNvSpPr txBox="1"/>
            <p:nvPr/>
          </p:nvSpPr>
          <p:spPr>
            <a:xfrm>
              <a:off x="3868878" y="3156802"/>
              <a:ext cx="714375" cy="36988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defRPr/>
              </a:pPr>
              <a:r>
                <a:rPr lang="en-GB" noProof="0" dirty="0"/>
                <a:t>0</a:t>
              </a:r>
            </a:p>
          </p:txBody>
        </p:sp>
        <p:sp>
          <p:nvSpPr>
            <p:cNvPr id="61" name="pole tekstowe 60"/>
            <p:cNvSpPr txBox="1"/>
            <p:nvPr/>
          </p:nvSpPr>
          <p:spPr>
            <a:xfrm>
              <a:off x="5093737" y="4160893"/>
              <a:ext cx="785812" cy="36988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defRPr/>
              </a:pPr>
              <a:r>
                <a:rPr lang="en-GB" noProof="0" dirty="0"/>
                <a:t>600</a:t>
              </a:r>
            </a:p>
          </p:txBody>
        </p:sp>
        <p:sp>
          <p:nvSpPr>
            <p:cNvPr id="62" name="Elipsa 34"/>
            <p:cNvSpPr/>
            <p:nvPr/>
          </p:nvSpPr>
          <p:spPr>
            <a:xfrm>
              <a:off x="4917431" y="3913906"/>
              <a:ext cx="135338" cy="88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noProof="0" dirty="0"/>
            </a:p>
          </p:txBody>
        </p:sp>
        <p:cxnSp>
          <p:nvCxnSpPr>
            <p:cNvPr id="63" name="Łącznik prosty ze strzałką 62"/>
            <p:cNvCxnSpPr>
              <a:stCxn id="60" idx="3"/>
              <a:endCxn id="62" idx="1"/>
            </p:cNvCxnSpPr>
            <p:nvPr/>
          </p:nvCxnSpPr>
          <p:spPr>
            <a:xfrm>
              <a:off x="4583253" y="3341746"/>
              <a:ext cx="353998" cy="5851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Łącznik prosty ze strzałką 63"/>
            <p:cNvCxnSpPr>
              <a:stCxn id="61" idx="0"/>
              <a:endCxn id="62" idx="5"/>
            </p:cNvCxnSpPr>
            <p:nvPr/>
          </p:nvCxnSpPr>
          <p:spPr>
            <a:xfrm flipH="1" flipV="1">
              <a:off x="5032949" y="3989620"/>
              <a:ext cx="453694" cy="1712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9496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dtytuł 2"/>
          <p:cNvSpPr txBox="1">
            <a:spLocks/>
          </p:cNvSpPr>
          <p:nvPr/>
        </p:nvSpPr>
        <p:spPr>
          <a:xfrm>
            <a:off x="1523999" y="1426910"/>
            <a:ext cx="1785938" cy="357188"/>
          </a:xfrm>
          <a:prstGeom prst="rect">
            <a:avLst/>
          </a:prstGeom>
        </p:spPr>
        <p:txBody>
          <a:bodyPr/>
          <a:lstStyle/>
          <a:p>
            <a:pPr algn="ctr">
              <a:spcBef>
                <a:spcPct val="20000"/>
              </a:spcBef>
              <a:defRPr/>
            </a:pPr>
            <a:endParaRPr lang="en-GB" b="1" noProof="0" dirty="0">
              <a:solidFill>
                <a:schemeClr val="accent5">
                  <a:lumMod val="50000"/>
                </a:schemeClr>
              </a:solidFill>
            </a:endParaRPr>
          </a:p>
        </p:txBody>
      </p:sp>
      <p:sp>
        <p:nvSpPr>
          <p:cNvPr id="15" name="Podtytuł 2"/>
          <p:cNvSpPr txBox="1">
            <a:spLocks/>
          </p:cNvSpPr>
          <p:nvPr/>
        </p:nvSpPr>
        <p:spPr>
          <a:xfrm>
            <a:off x="2823644" y="1336332"/>
            <a:ext cx="4214812" cy="428625"/>
          </a:xfrm>
          <a:prstGeom prst="rect">
            <a:avLst/>
          </a:prstGeom>
        </p:spPr>
        <p:style>
          <a:lnRef idx="2">
            <a:schemeClr val="accent2"/>
          </a:lnRef>
          <a:fillRef idx="1">
            <a:schemeClr val="lt1"/>
          </a:fillRef>
          <a:effectRef idx="0">
            <a:schemeClr val="accent2"/>
          </a:effectRef>
          <a:fontRef idx="minor">
            <a:schemeClr val="dk1"/>
          </a:fontRef>
        </p:style>
        <p:txBody>
          <a:bodyPr/>
          <a:lstStyle/>
          <a:p>
            <a:pPr algn="ctr">
              <a:spcBef>
                <a:spcPct val="20000"/>
              </a:spcBef>
              <a:defRPr/>
            </a:pPr>
            <a:r>
              <a:rPr lang="en-GB" b="1" noProof="0" dirty="0">
                <a:solidFill>
                  <a:schemeClr val="accent5">
                    <a:lumMod val="50000"/>
                  </a:schemeClr>
                </a:solidFill>
              </a:rPr>
              <a:t>Subjective expected value theory  </a:t>
            </a:r>
          </a:p>
          <a:p>
            <a:pPr algn="ctr">
              <a:spcBef>
                <a:spcPct val="20000"/>
              </a:spcBef>
              <a:defRPr/>
            </a:pPr>
            <a:endParaRPr lang="en-GB" b="1" noProof="0" dirty="0">
              <a:solidFill>
                <a:schemeClr val="accent5">
                  <a:lumMod val="50000"/>
                </a:schemeClr>
              </a:solidFill>
            </a:endParaRPr>
          </a:p>
        </p:txBody>
      </p:sp>
      <p:pic>
        <p:nvPicPr>
          <p:cNvPr id="59396" name="Picture 3"/>
          <p:cNvPicPr>
            <a:picLocks noChangeAspect="1" noChangeArrowheads="1"/>
          </p:cNvPicPr>
          <p:nvPr/>
        </p:nvPicPr>
        <p:blipFill>
          <a:blip r:embed="rId3" cstate="print"/>
          <a:srcRect/>
          <a:stretch>
            <a:fillRect/>
          </a:stretch>
        </p:blipFill>
        <p:spPr bwMode="auto">
          <a:xfrm>
            <a:off x="573088" y="1784098"/>
            <a:ext cx="1202702" cy="1706691"/>
          </a:xfrm>
          <a:prstGeom prst="rect">
            <a:avLst/>
          </a:prstGeom>
          <a:noFill/>
          <a:ln w="9525">
            <a:noFill/>
            <a:miter lim="800000"/>
            <a:headEnd/>
            <a:tailEnd/>
          </a:ln>
        </p:spPr>
      </p:pic>
      <p:sp>
        <p:nvSpPr>
          <p:cNvPr id="59397" name="Prostokąt 17"/>
          <p:cNvSpPr>
            <a:spLocks noChangeArrowheads="1"/>
          </p:cNvSpPr>
          <p:nvPr/>
        </p:nvSpPr>
        <p:spPr bwMode="auto">
          <a:xfrm>
            <a:off x="151044" y="1395625"/>
            <a:ext cx="2460161" cy="369332"/>
          </a:xfrm>
          <a:prstGeom prst="rect">
            <a:avLst/>
          </a:prstGeom>
          <a:noFill/>
          <a:ln w="9525">
            <a:noFill/>
            <a:miter lim="800000"/>
            <a:headEnd/>
            <a:tailEnd/>
          </a:ln>
        </p:spPr>
        <p:txBody>
          <a:bodyPr wrap="none">
            <a:spAutoFit/>
          </a:bodyPr>
          <a:lstStyle/>
          <a:p>
            <a:pPr algn="just">
              <a:spcBef>
                <a:spcPct val="20000"/>
              </a:spcBef>
            </a:pPr>
            <a:r>
              <a:rPr lang="en-GB" b="1" noProof="0" dirty="0">
                <a:solidFill>
                  <a:schemeClr val="accent5">
                    <a:lumMod val="50000"/>
                  </a:schemeClr>
                </a:solidFill>
              </a:rPr>
              <a:t>Leonard Jimmie Savage </a:t>
            </a:r>
          </a:p>
        </p:txBody>
      </p:sp>
      <p:sp>
        <p:nvSpPr>
          <p:cNvPr id="22" name="Podtytuł 2"/>
          <p:cNvSpPr txBox="1">
            <a:spLocks/>
          </p:cNvSpPr>
          <p:nvPr/>
        </p:nvSpPr>
        <p:spPr>
          <a:xfrm>
            <a:off x="6453982" y="2197540"/>
            <a:ext cx="2214562" cy="428625"/>
          </a:xfrm>
          <a:prstGeom prst="rect">
            <a:avLst/>
          </a:prstGeom>
        </p:spPr>
        <p:style>
          <a:lnRef idx="2">
            <a:schemeClr val="accent2"/>
          </a:lnRef>
          <a:fillRef idx="1">
            <a:schemeClr val="lt1"/>
          </a:fillRef>
          <a:effectRef idx="0">
            <a:schemeClr val="accent2"/>
          </a:effectRef>
          <a:fontRef idx="minor">
            <a:schemeClr val="dk1"/>
          </a:fontRef>
        </p:style>
        <p:txBody>
          <a:bodyPr/>
          <a:lstStyle/>
          <a:p>
            <a:pPr algn="ctr">
              <a:spcBef>
                <a:spcPct val="20000"/>
              </a:spcBef>
              <a:defRPr/>
            </a:pPr>
            <a:r>
              <a:rPr lang="en-GB" b="1" noProof="0" dirty="0">
                <a:solidFill>
                  <a:schemeClr val="accent5">
                    <a:lumMod val="50000"/>
                  </a:schemeClr>
                </a:solidFill>
              </a:rPr>
              <a:t>Prospect theory</a:t>
            </a:r>
          </a:p>
        </p:txBody>
      </p:sp>
      <p:cxnSp>
        <p:nvCxnSpPr>
          <p:cNvPr id="26" name="Łącznik łamany 25"/>
          <p:cNvCxnSpPr>
            <a:stCxn id="15" idx="2"/>
            <a:endCxn id="22" idx="0"/>
          </p:cNvCxnSpPr>
          <p:nvPr/>
        </p:nvCxnSpPr>
        <p:spPr>
          <a:xfrm rot="16200000" flipH="1">
            <a:off x="6029865" y="666141"/>
            <a:ext cx="432583" cy="2630213"/>
          </a:xfrm>
          <a:prstGeom prst="bentConnector3">
            <a:avLst>
              <a:gd name="adj1" fmla="val 50000"/>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9" name="Łącznik łamany 28"/>
          <p:cNvCxnSpPr>
            <a:stCxn id="22" idx="2"/>
          </p:cNvCxnSpPr>
          <p:nvPr/>
        </p:nvCxnSpPr>
        <p:spPr>
          <a:xfrm rot="5400000">
            <a:off x="6618287" y="3343023"/>
            <a:ext cx="1573213" cy="312738"/>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4" name="Kształt 43"/>
          <p:cNvCxnSpPr>
            <a:stCxn id="22" idx="2"/>
            <a:endCxn id="59412" idx="0"/>
          </p:cNvCxnSpPr>
          <p:nvPr/>
        </p:nvCxnSpPr>
        <p:spPr>
          <a:xfrm rot="5400000">
            <a:off x="5001644" y="1791708"/>
            <a:ext cx="1725163" cy="3394076"/>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
        <p:nvSpPr>
          <p:cNvPr id="59412" name="pole tekstowe 48"/>
          <p:cNvSpPr txBox="1">
            <a:spLocks noChangeArrowheads="1"/>
          </p:cNvSpPr>
          <p:nvPr/>
        </p:nvSpPr>
        <p:spPr bwMode="auto">
          <a:xfrm>
            <a:off x="3309937" y="4351328"/>
            <a:ext cx="1714499" cy="923330"/>
          </a:xfrm>
          <a:prstGeom prst="rect">
            <a:avLst/>
          </a:prstGeom>
          <a:noFill/>
          <a:ln w="9525">
            <a:noFill/>
            <a:miter lim="800000"/>
            <a:headEnd/>
            <a:tailEnd/>
          </a:ln>
        </p:spPr>
        <p:txBody>
          <a:bodyPr wrap="square">
            <a:spAutoFit/>
          </a:bodyPr>
          <a:lstStyle/>
          <a:p>
            <a:r>
              <a:rPr lang="en-GB" b="1" noProof="0" dirty="0">
                <a:solidFill>
                  <a:schemeClr val="accent5">
                    <a:lumMod val="50000"/>
                  </a:schemeClr>
                </a:solidFill>
              </a:rPr>
              <a:t>Subjective perception of the probability</a:t>
            </a:r>
          </a:p>
        </p:txBody>
      </p:sp>
      <p:sp>
        <p:nvSpPr>
          <p:cNvPr id="23" name="pole tekstowe 22"/>
          <p:cNvSpPr txBox="1"/>
          <p:nvPr/>
        </p:nvSpPr>
        <p:spPr>
          <a:xfrm>
            <a:off x="8285736" y="2989011"/>
            <a:ext cx="3357562" cy="9239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en-GB" b="1" noProof="0" dirty="0">
                <a:solidFill>
                  <a:schemeClr val="accent5">
                    <a:lumMod val="50000"/>
                  </a:schemeClr>
                </a:solidFill>
              </a:rPr>
              <a:t>A model of behaviour that takes into account deviations from the rationality assumption.</a:t>
            </a:r>
          </a:p>
        </p:txBody>
      </p:sp>
      <p:pic>
        <p:nvPicPr>
          <p:cNvPr id="2" name="Obraz 1"/>
          <p:cNvPicPr>
            <a:picLocks noChangeAspect="1"/>
          </p:cNvPicPr>
          <p:nvPr/>
        </p:nvPicPr>
        <p:blipFill>
          <a:blip r:embed="rId4"/>
          <a:stretch>
            <a:fillRect/>
          </a:stretch>
        </p:blipFill>
        <p:spPr>
          <a:xfrm>
            <a:off x="8285736" y="4135813"/>
            <a:ext cx="2216033" cy="2659239"/>
          </a:xfrm>
          <a:prstGeom prst="rect">
            <a:avLst/>
          </a:prstGeom>
        </p:spPr>
      </p:pic>
      <p:sp>
        <p:nvSpPr>
          <p:cNvPr id="3" name="Prostokąt 2"/>
          <p:cNvSpPr/>
          <p:nvPr/>
        </p:nvSpPr>
        <p:spPr>
          <a:xfrm>
            <a:off x="6095999" y="4275782"/>
            <a:ext cx="2319131" cy="923330"/>
          </a:xfrm>
          <a:prstGeom prst="rect">
            <a:avLst/>
          </a:prstGeom>
        </p:spPr>
        <p:txBody>
          <a:bodyPr wrap="square">
            <a:spAutoFit/>
          </a:bodyPr>
          <a:lstStyle/>
          <a:p>
            <a:r>
              <a:rPr lang="en-GB" b="1" noProof="0" dirty="0">
                <a:solidFill>
                  <a:schemeClr val="accent5">
                    <a:lumMod val="50000"/>
                  </a:schemeClr>
                </a:solidFill>
              </a:rPr>
              <a:t>The value function (the way the problem is presented) </a:t>
            </a:r>
          </a:p>
        </p:txBody>
      </p:sp>
      <p:pic>
        <p:nvPicPr>
          <p:cNvPr id="7" name="Obraz 6"/>
          <p:cNvPicPr>
            <a:picLocks noChangeAspect="1"/>
          </p:cNvPicPr>
          <p:nvPr/>
        </p:nvPicPr>
        <p:blipFill>
          <a:blip r:embed="rId5"/>
          <a:stretch>
            <a:fillRect/>
          </a:stretch>
        </p:blipFill>
        <p:spPr>
          <a:xfrm>
            <a:off x="8740745" y="1298681"/>
            <a:ext cx="2682628" cy="1582525"/>
          </a:xfrm>
          <a:prstGeom prst="rect">
            <a:avLst/>
          </a:prstGeom>
        </p:spPr>
      </p:pic>
      <p:sp>
        <p:nvSpPr>
          <p:cNvPr id="46" name="Tytuł 1"/>
          <p:cNvSpPr txBox="1">
            <a:spLocks/>
          </p:cNvSpPr>
          <p:nvPr/>
        </p:nvSpPr>
        <p:spPr>
          <a:xfrm>
            <a:off x="0" y="0"/>
            <a:ext cx="12192000" cy="1143000"/>
          </a:xfrm>
          <a:prstGeom prst="rect">
            <a:avLst/>
          </a:prstGeom>
          <a:solidFill>
            <a:schemeClr val="accent5">
              <a:lumMod val="20000"/>
              <a:lumOff val="8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noProof="0" dirty="0">
                <a:solidFill>
                  <a:schemeClr val="accent5">
                    <a:lumMod val="50000"/>
                  </a:schemeClr>
                </a:solidFill>
              </a:rPr>
              <a:t> Prospect theory</a:t>
            </a:r>
          </a:p>
        </p:txBody>
      </p:sp>
      <p:pic>
        <p:nvPicPr>
          <p:cNvPr id="47" name="Obraz 2"/>
          <p:cNvPicPr>
            <a:picLocks noChangeAspect="1" noChangeArrowheads="1"/>
          </p:cNvPicPr>
          <p:nvPr/>
        </p:nvPicPr>
        <p:blipFill>
          <a:blip r:embed="rId6" cstate="print"/>
          <a:srcRect/>
          <a:stretch>
            <a:fillRect/>
          </a:stretch>
        </p:blipFill>
        <p:spPr bwMode="auto">
          <a:xfrm>
            <a:off x="1351529" y="4643179"/>
            <a:ext cx="1727079" cy="1644505"/>
          </a:xfrm>
          <a:prstGeom prst="rect">
            <a:avLst/>
          </a:prstGeom>
          <a:noFill/>
          <a:ln w="9525">
            <a:noFill/>
            <a:miter lim="800000"/>
            <a:headEnd/>
            <a:tailEnd/>
          </a:ln>
        </p:spPr>
      </p:pic>
    </p:spTree>
    <p:extLst>
      <p:ext uri="{BB962C8B-B14F-4D97-AF65-F5344CB8AC3E}">
        <p14:creationId xmlns:p14="http://schemas.microsoft.com/office/powerpoint/2010/main" val="19408268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ytuł 1"/>
          <p:cNvSpPr txBox="1">
            <a:spLocks/>
          </p:cNvSpPr>
          <p:nvPr/>
        </p:nvSpPr>
        <p:spPr>
          <a:xfrm>
            <a:off x="0" y="0"/>
            <a:ext cx="12192000" cy="1143000"/>
          </a:xfrm>
          <a:prstGeom prst="rect">
            <a:avLst/>
          </a:prstGeom>
          <a:solidFill>
            <a:schemeClr val="accent5">
              <a:lumMod val="20000"/>
              <a:lumOff val="8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noProof="0" dirty="0">
                <a:solidFill>
                  <a:schemeClr val="accent5">
                    <a:lumMod val="50000"/>
                  </a:schemeClr>
                </a:solidFill>
              </a:rPr>
              <a:t> Prospect theory</a:t>
            </a:r>
          </a:p>
        </p:txBody>
      </p:sp>
      <p:sp>
        <p:nvSpPr>
          <p:cNvPr id="131079" name="Rectangle 7"/>
          <p:cNvSpPr>
            <a:spLocks noChangeArrowheads="1"/>
          </p:cNvSpPr>
          <p:nvPr/>
        </p:nvSpPr>
        <p:spPr bwMode="auto">
          <a:xfrm>
            <a:off x="161458" y="1191763"/>
            <a:ext cx="3348038" cy="58477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nchor="ctr">
            <a:spAutoFit/>
          </a:bodyPr>
          <a:lstStyle/>
          <a:p>
            <a:pPr eaLnBrk="0" hangingPunct="0">
              <a:defRPr/>
            </a:pPr>
            <a:r>
              <a:rPr lang="en-GB" sz="1600" noProof="0" dirty="0">
                <a:solidFill>
                  <a:srgbClr val="254061"/>
                </a:solidFill>
                <a:latin typeface="Arial" charset="0"/>
                <a:cs typeface="Times New Roman" pitchFamily="18" charset="0"/>
              </a:rPr>
              <a:t>Subjective perception of the probability</a:t>
            </a:r>
          </a:p>
        </p:txBody>
      </p:sp>
      <p:sp>
        <p:nvSpPr>
          <p:cNvPr id="14" name="Prostokąt 13"/>
          <p:cNvSpPr/>
          <p:nvPr/>
        </p:nvSpPr>
        <p:spPr>
          <a:xfrm>
            <a:off x="3811625" y="1526420"/>
            <a:ext cx="1926566" cy="368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defRPr/>
            </a:pPr>
            <a:r>
              <a:rPr lang="en-GB" noProof="0" dirty="0">
                <a:solidFill>
                  <a:schemeClr val="accent1">
                    <a:lumMod val="50000"/>
                  </a:schemeClr>
                </a:solidFill>
              </a:rPr>
              <a:t>The value function</a:t>
            </a:r>
          </a:p>
        </p:txBody>
      </p:sp>
      <p:sp>
        <p:nvSpPr>
          <p:cNvPr id="60424" name="Rectangle 37"/>
          <p:cNvSpPr>
            <a:spLocks noChangeArrowheads="1"/>
          </p:cNvSpPr>
          <p:nvPr/>
        </p:nvSpPr>
        <p:spPr bwMode="auto">
          <a:xfrm>
            <a:off x="1470993" y="9873"/>
            <a:ext cx="184731" cy="369332"/>
          </a:xfrm>
          <a:prstGeom prst="rect">
            <a:avLst/>
          </a:prstGeom>
          <a:noFill/>
          <a:ln w="9525">
            <a:noFill/>
            <a:miter lim="800000"/>
            <a:headEnd/>
            <a:tailEnd/>
          </a:ln>
        </p:spPr>
        <p:txBody>
          <a:bodyPr wrap="none" anchor="ctr">
            <a:spAutoFit/>
          </a:bodyPr>
          <a:lstStyle/>
          <a:p>
            <a:endParaRPr lang="en-GB" noProof="0" dirty="0"/>
          </a:p>
        </p:txBody>
      </p:sp>
      <p:pic>
        <p:nvPicPr>
          <p:cNvPr id="60425" name="Picture 3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46528" y="1093620"/>
            <a:ext cx="2620963" cy="863600"/>
          </a:xfrm>
          <a:prstGeom prst="rect">
            <a:avLst/>
          </a:prstGeom>
          <a:noFill/>
          <a:ln w="9525">
            <a:noFill/>
            <a:miter lim="800000"/>
            <a:headEnd/>
            <a:tailEnd/>
          </a:ln>
        </p:spPr>
      </p:pic>
      <p:sp>
        <p:nvSpPr>
          <p:cNvPr id="46" name="Prostokąt 45"/>
          <p:cNvSpPr/>
          <p:nvPr/>
        </p:nvSpPr>
        <p:spPr>
          <a:xfrm>
            <a:off x="9573316" y="1278286"/>
            <a:ext cx="2302735" cy="4001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GB" sz="2000" b="1" noProof="0" dirty="0">
                <a:solidFill>
                  <a:schemeClr val="accent5">
                    <a:lumMod val="50000"/>
                  </a:schemeClr>
                </a:solidFill>
              </a:rPr>
              <a:t>„Utility” functions </a:t>
            </a:r>
          </a:p>
        </p:txBody>
      </p:sp>
      <p:sp>
        <p:nvSpPr>
          <p:cNvPr id="47" name="Elipsa 46"/>
          <p:cNvSpPr/>
          <p:nvPr/>
        </p:nvSpPr>
        <p:spPr>
          <a:xfrm>
            <a:off x="7555880" y="1031152"/>
            <a:ext cx="1008062" cy="863600"/>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noProof="0" dirty="0"/>
          </a:p>
        </p:txBody>
      </p:sp>
      <p:cxnSp>
        <p:nvCxnSpPr>
          <p:cNvPr id="49" name="Łącznik prosty ze strzałką 48"/>
          <p:cNvCxnSpPr>
            <a:stCxn id="47" idx="0"/>
            <a:endCxn id="131079" idx="0"/>
          </p:cNvCxnSpPr>
          <p:nvPr/>
        </p:nvCxnSpPr>
        <p:spPr>
          <a:xfrm flipH="1">
            <a:off x="1835477" y="1031152"/>
            <a:ext cx="6224434" cy="160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Elipsa 53"/>
          <p:cNvSpPr/>
          <p:nvPr/>
        </p:nvSpPr>
        <p:spPr>
          <a:xfrm>
            <a:off x="8563943" y="1031152"/>
            <a:ext cx="1008063" cy="863600"/>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noProof="0" dirty="0"/>
          </a:p>
        </p:txBody>
      </p:sp>
      <p:cxnSp>
        <p:nvCxnSpPr>
          <p:cNvPr id="56" name="Łącznik prosty ze strzałką 55"/>
          <p:cNvCxnSpPr>
            <a:stCxn id="54" idx="4"/>
            <a:endCxn id="14" idx="3"/>
          </p:cNvCxnSpPr>
          <p:nvPr/>
        </p:nvCxnSpPr>
        <p:spPr>
          <a:xfrm flipH="1" flipV="1">
            <a:off x="5738191" y="1710586"/>
            <a:ext cx="3329784" cy="184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Obraz 2"/>
          <p:cNvPicPr>
            <a:picLocks noChangeAspect="1"/>
          </p:cNvPicPr>
          <p:nvPr/>
        </p:nvPicPr>
        <p:blipFill>
          <a:blip r:embed="rId4"/>
          <a:stretch>
            <a:fillRect/>
          </a:stretch>
        </p:blipFill>
        <p:spPr>
          <a:xfrm>
            <a:off x="5950715" y="2030038"/>
            <a:ext cx="5226454" cy="4828931"/>
          </a:xfrm>
          <a:prstGeom prst="rect">
            <a:avLst/>
          </a:prstGeom>
        </p:spPr>
      </p:pic>
      <p:sp>
        <p:nvSpPr>
          <p:cNvPr id="25" name="Prostokąt 24"/>
          <p:cNvSpPr/>
          <p:nvPr/>
        </p:nvSpPr>
        <p:spPr>
          <a:xfrm>
            <a:off x="156395" y="1882247"/>
            <a:ext cx="5443189" cy="4893647"/>
          </a:xfrm>
          <a:prstGeom prst="rect">
            <a:avLst/>
          </a:prstGeom>
        </p:spPr>
        <p:txBody>
          <a:bodyPr wrap="square">
            <a:spAutoFit/>
          </a:bodyPr>
          <a:lstStyle/>
          <a:p>
            <a:pPr algn="just">
              <a:spcBef>
                <a:spcPct val="50000"/>
              </a:spcBef>
              <a:defRPr/>
            </a:pPr>
            <a:r>
              <a:rPr lang="en-GB" sz="2400" noProof="0" dirty="0">
                <a:solidFill>
                  <a:schemeClr val="accent5">
                    <a:lumMod val="50000"/>
                  </a:schemeClr>
                </a:solidFill>
              </a:rPr>
              <a:t>In Prospect Theory, a utility function is a composite of two functions that reflect people's preferences. And generally speaking, there are so many approaches to model these functions that there are no good methods. The Prospect Theory reflects/describes (descriptive theory) our choices better than the expected utility theory, but due to its complexity, it is not used in non-laboratory research. </a:t>
            </a:r>
            <a:r>
              <a:rPr lang="en-GB" sz="2400" b="1" noProof="0" dirty="0">
                <a:solidFill>
                  <a:srgbClr val="C00000"/>
                </a:solidFill>
              </a:rPr>
              <a:t>We use the old, not external valid Expected Utility Theory - because it's easier to apply </a:t>
            </a:r>
            <a:r>
              <a:rPr lang="en-GB" sz="2400" noProof="0" dirty="0">
                <a:solidFill>
                  <a:schemeClr val="accent5">
                    <a:lumMod val="50000"/>
                  </a:schemeClr>
                </a:solidFill>
              </a:rPr>
              <a:t>:)</a:t>
            </a:r>
          </a:p>
        </p:txBody>
      </p:sp>
    </p:spTree>
    <p:extLst>
      <p:ext uri="{BB962C8B-B14F-4D97-AF65-F5344CB8AC3E}">
        <p14:creationId xmlns:p14="http://schemas.microsoft.com/office/powerpoint/2010/main" val="41659957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Are you a risk-averse or risk-taking person?</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1" y="1616718"/>
            <a:ext cx="8687001" cy="1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741" y="3140968"/>
            <a:ext cx="5040560" cy="34751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2662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sz="3600" b="1" i="1" noProof="0" dirty="0">
                <a:solidFill>
                  <a:schemeClr val="accent5">
                    <a:lumMod val="50000"/>
                  </a:schemeClr>
                </a:solidFill>
              </a:rPr>
              <a:t>Did you get caught in the Linda trap?</a:t>
            </a:r>
          </a:p>
        </p:txBody>
      </p:sp>
      <p:sp>
        <p:nvSpPr>
          <p:cNvPr id="5" name="Prostokąt 4"/>
          <p:cNvSpPr/>
          <p:nvPr/>
        </p:nvSpPr>
        <p:spPr>
          <a:xfrm>
            <a:off x="1686769" y="1628800"/>
            <a:ext cx="8820472" cy="5016758"/>
          </a:xfrm>
          <a:prstGeom prst="rect">
            <a:avLst/>
          </a:prstGeom>
        </p:spPr>
        <p:txBody>
          <a:bodyPr wrap="square">
            <a:spAutoFit/>
          </a:bodyPr>
          <a:lstStyle/>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endParaRPr lang="en-GB" sz="3200" b="1" noProof="0" dirty="0">
              <a:solidFill>
                <a:srgbClr val="4BACC6">
                  <a:lumMod val="50000"/>
                </a:srgbClr>
              </a:solidFill>
              <a:latin typeface="Calibri"/>
            </a:endParaRPr>
          </a:p>
          <a:p>
            <a:r>
              <a:rPr lang="en-GB" sz="3200" b="1" noProof="0" dirty="0">
                <a:solidFill>
                  <a:srgbClr val="4BACC6">
                    <a:lumMod val="50000"/>
                  </a:srgbClr>
                </a:solidFill>
                <a:latin typeface="Calibri"/>
              </a:rPr>
              <a:t>Yes, you did.</a:t>
            </a:r>
          </a:p>
          <a:p>
            <a:r>
              <a:rPr lang="en-GB" sz="3200" b="1" noProof="0" dirty="0">
                <a:solidFill>
                  <a:srgbClr val="4BACC6">
                    <a:lumMod val="50000"/>
                  </a:srgbClr>
                </a:solidFill>
                <a:latin typeface="Calibri"/>
              </a:rPr>
              <a:t>The trap is working fine.</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7261" y="4857773"/>
            <a:ext cx="2223436" cy="1532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4547" y="2857085"/>
            <a:ext cx="2118239" cy="1369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Obraz 2"/>
          <p:cNvPicPr>
            <a:picLocks noChangeAspect="1"/>
          </p:cNvPicPr>
          <p:nvPr/>
        </p:nvPicPr>
        <p:blipFill>
          <a:blip r:embed="rId4"/>
          <a:stretch>
            <a:fillRect/>
          </a:stretch>
        </p:blipFill>
        <p:spPr>
          <a:xfrm>
            <a:off x="6464967" y="1978664"/>
            <a:ext cx="2500741" cy="1618837"/>
          </a:xfrm>
          <a:prstGeom prst="rect">
            <a:avLst/>
          </a:prstGeom>
        </p:spPr>
      </p:pic>
      <p:pic>
        <p:nvPicPr>
          <p:cNvPr id="4" name="Obraz 3"/>
          <p:cNvPicPr>
            <a:picLocks noChangeAspect="1"/>
          </p:cNvPicPr>
          <p:nvPr/>
        </p:nvPicPr>
        <p:blipFill>
          <a:blip r:embed="rId5"/>
          <a:stretch>
            <a:fillRect/>
          </a:stretch>
        </p:blipFill>
        <p:spPr>
          <a:xfrm>
            <a:off x="809214" y="1628800"/>
            <a:ext cx="5356914" cy="3826367"/>
          </a:xfrm>
          <a:prstGeom prst="rect">
            <a:avLst/>
          </a:prstGeom>
        </p:spPr>
      </p:pic>
    </p:spTree>
    <p:extLst>
      <p:ext uri="{BB962C8B-B14F-4D97-AF65-F5344CB8AC3E}">
        <p14:creationId xmlns:p14="http://schemas.microsoft.com/office/powerpoint/2010/main" val="3576569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Risk averse</a:t>
            </a:r>
          </a:p>
        </p:txBody>
      </p:sp>
      <p:sp>
        <p:nvSpPr>
          <p:cNvPr id="4" name="Prostokąt 3"/>
          <p:cNvSpPr/>
          <p:nvPr/>
        </p:nvSpPr>
        <p:spPr>
          <a:xfrm>
            <a:off x="195714" y="1143000"/>
            <a:ext cx="11800572" cy="5509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As usual in economics, we should find simple characteristics of the utility function, which describe people's attitude toward risk.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Firstly, we should find the situation in which we can do the comparison and distinguish between types of people of a different attitude toward risk.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The benchmark situation is given by </a:t>
            </a:r>
            <a:r>
              <a:rPr kumimoji="0" lang="en-GB" sz="3200" b="1" i="0" u="none" strike="noStrike" kern="1200" cap="none" spc="0" normalizeH="0" baseline="0" noProof="0" dirty="0" err="1">
                <a:ln>
                  <a:noFill/>
                </a:ln>
                <a:solidFill>
                  <a:srgbClr val="4BACC6">
                    <a:lumMod val="50000"/>
                  </a:srgbClr>
                </a:solidFill>
                <a:effectLst/>
                <a:uLnTx/>
                <a:uFillTx/>
                <a:latin typeface="Calibri"/>
                <a:ea typeface="+mn-ea"/>
                <a:cs typeface="+mn-cs"/>
              </a:rPr>
              <a:t>comapring</a:t>
            </a: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 the choice: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a:t>
            </a: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Chose the lottery with the expected value E(lottery)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or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sym typeface="Wingdings" panose="05000000000000000000" pitchFamily="2" charset="2"/>
              </a:rPr>
              <a:t> </a:t>
            </a: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chose a certain value  equal the expected value E(lottery) </a:t>
            </a:r>
          </a:p>
        </p:txBody>
      </p:sp>
    </p:spTree>
    <p:extLst>
      <p:ext uri="{BB962C8B-B14F-4D97-AF65-F5344CB8AC3E}">
        <p14:creationId xmlns:p14="http://schemas.microsoft.com/office/powerpoint/2010/main" val="31496819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Risk averse (</a:t>
            </a:r>
            <a:r>
              <a:rPr lang="en-GB" b="1" i="1" noProof="0" dirty="0" err="1">
                <a:solidFill>
                  <a:schemeClr val="accent5">
                    <a:lumMod val="50000"/>
                  </a:schemeClr>
                </a:solidFill>
              </a:rPr>
              <a:t>behmark</a:t>
            </a:r>
            <a:r>
              <a:rPr lang="en-GB" b="1" i="1" noProof="0" dirty="0">
                <a:solidFill>
                  <a:schemeClr val="accent5">
                    <a:lumMod val="50000"/>
                  </a:schemeClr>
                </a:solidFill>
              </a:rPr>
              <a:t> situation)</a:t>
            </a:r>
          </a:p>
        </p:txBody>
      </p:sp>
      <p:sp>
        <p:nvSpPr>
          <p:cNvPr id="4" name="Prostokąt 3"/>
          <p:cNvSpPr/>
          <p:nvPr/>
        </p:nvSpPr>
        <p:spPr>
          <a:xfrm>
            <a:off x="858490" y="1305612"/>
            <a:ext cx="11524649"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L1 - chose the lottery with the expected value E(L1)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L2 - chose a certain value equal the expected value of lottery E(L1) </a:t>
            </a:r>
          </a:p>
        </p:txBody>
      </p:sp>
      <p:grpSp>
        <p:nvGrpSpPr>
          <p:cNvPr id="5" name="Grupa 40"/>
          <p:cNvGrpSpPr>
            <a:grpSpLocks/>
          </p:cNvGrpSpPr>
          <p:nvPr/>
        </p:nvGrpSpPr>
        <p:grpSpPr bwMode="auto">
          <a:xfrm>
            <a:off x="1357070" y="3429000"/>
            <a:ext cx="4078026" cy="2018209"/>
            <a:chOff x="5076056" y="2276873"/>
            <a:chExt cx="3456384" cy="1528013"/>
          </a:xfrm>
        </p:grpSpPr>
        <p:grpSp>
          <p:nvGrpSpPr>
            <p:cNvPr id="6" name="Grupa 46"/>
            <p:cNvGrpSpPr>
              <a:grpSpLocks/>
            </p:cNvGrpSpPr>
            <p:nvPr/>
          </p:nvGrpSpPr>
          <p:grpSpPr bwMode="auto">
            <a:xfrm>
              <a:off x="5652385" y="2276873"/>
              <a:ext cx="2880055" cy="1528013"/>
              <a:chOff x="972057" y="3068959"/>
              <a:chExt cx="2880909" cy="1527646"/>
            </a:xfrm>
          </p:grpSpPr>
          <p:grpSp>
            <p:nvGrpSpPr>
              <p:cNvPr id="8" name="Grupa 19"/>
              <p:cNvGrpSpPr>
                <a:grpSpLocks/>
              </p:cNvGrpSpPr>
              <p:nvPr/>
            </p:nvGrpSpPr>
            <p:grpSpPr bwMode="auto">
              <a:xfrm>
                <a:off x="972057" y="3068959"/>
                <a:ext cx="2880909" cy="1393178"/>
                <a:chOff x="828041" y="1341437"/>
                <a:chExt cx="2880909" cy="1393178"/>
              </a:xfrm>
            </p:grpSpPr>
            <p:cxnSp>
              <p:nvCxnSpPr>
                <p:cNvPr id="10" name="Łącznik prosty 28"/>
                <p:cNvCxnSpPr>
                  <a:stCxn id="12" idx="6"/>
                  <a:endCxn id="13" idx="1"/>
                </p:cNvCxnSpPr>
                <p:nvPr/>
              </p:nvCxnSpPr>
              <p:spPr>
                <a:xfrm flipV="1">
                  <a:off x="972562" y="1511415"/>
                  <a:ext cx="1654855" cy="692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Łącznik prosty 29"/>
                <p:cNvCxnSpPr>
                  <a:stCxn id="12" idx="6"/>
                  <a:endCxn id="9" idx="1"/>
                </p:cNvCxnSpPr>
                <p:nvPr/>
              </p:nvCxnSpPr>
              <p:spPr>
                <a:xfrm>
                  <a:off x="972562" y="2204032"/>
                  <a:ext cx="1727910" cy="530583"/>
                </a:xfrm>
                <a:prstGeom prst="line">
                  <a:avLst/>
                </a:prstGeom>
              </p:spPr>
              <p:style>
                <a:lnRef idx="1">
                  <a:schemeClr val="accent1"/>
                </a:lnRef>
                <a:fillRef idx="0">
                  <a:schemeClr val="accent1"/>
                </a:fillRef>
                <a:effectRef idx="0">
                  <a:schemeClr val="accent1"/>
                </a:effectRef>
                <a:fontRef idx="minor">
                  <a:schemeClr val="tx1"/>
                </a:fontRef>
              </p:style>
            </p:cxnSp>
            <p:sp>
              <p:nvSpPr>
                <p:cNvPr id="12" name="Elipsa 11"/>
                <p:cNvSpPr/>
                <p:nvPr/>
              </p:nvSpPr>
              <p:spPr>
                <a:xfrm>
                  <a:off x="828041" y="2132546"/>
                  <a:ext cx="144521" cy="14456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3" name="pole tekstowe 12"/>
                <p:cNvSpPr txBox="1"/>
                <p:nvPr/>
              </p:nvSpPr>
              <p:spPr>
                <a:xfrm>
                  <a:off x="2627418" y="1341437"/>
                  <a:ext cx="1081532" cy="302856"/>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M0 - x</a:t>
                  </a:r>
                  <a:r>
                    <a:rPr kumimoji="0" lang="en-GB" sz="2000" b="0" i="1" u="none" strike="noStrike" kern="1200" cap="none" spc="0" normalizeH="0" baseline="-25000" noProof="0" dirty="0">
                      <a:ln>
                        <a:noFill/>
                      </a:ln>
                      <a:solidFill>
                        <a:srgbClr val="4F81BD">
                          <a:lumMod val="50000"/>
                        </a:srgbClr>
                      </a:solidFill>
                      <a:effectLst/>
                      <a:uLnTx/>
                      <a:uFillTx/>
                      <a:latin typeface="Calibri"/>
                      <a:ea typeface="+mn-ea"/>
                      <a:cs typeface="+mn-cs"/>
                    </a:rPr>
                    <a:t>1</a:t>
                  </a:r>
                </a:p>
              </p:txBody>
            </p:sp>
            <p:sp>
              <p:nvSpPr>
                <p:cNvPr id="14" name="pole tekstowe 42"/>
                <p:cNvSpPr txBox="1">
                  <a:spLocks noChangeArrowheads="1"/>
                </p:cNvSpPr>
                <p:nvPr/>
              </p:nvSpPr>
              <p:spPr bwMode="auto">
                <a:xfrm>
                  <a:off x="1691996" y="1485998"/>
                  <a:ext cx="576499" cy="302856"/>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p</a:t>
                  </a:r>
                </a:p>
              </p:txBody>
            </p:sp>
            <p:sp>
              <p:nvSpPr>
                <p:cNvPr id="15" name="pole tekstowe 45"/>
                <p:cNvSpPr txBox="1">
                  <a:spLocks noChangeArrowheads="1"/>
                </p:cNvSpPr>
                <p:nvPr/>
              </p:nvSpPr>
              <p:spPr bwMode="auto">
                <a:xfrm>
                  <a:off x="1656262" y="2334050"/>
                  <a:ext cx="647966" cy="302856"/>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1-p </a:t>
                  </a:r>
                </a:p>
              </p:txBody>
            </p:sp>
          </p:grpSp>
          <p:sp>
            <p:nvSpPr>
              <p:cNvPr id="9" name="pole tekstowe 8"/>
              <p:cNvSpPr txBox="1"/>
              <p:nvPr/>
            </p:nvSpPr>
            <p:spPr>
              <a:xfrm>
                <a:off x="2844489" y="4293749"/>
                <a:ext cx="1008477" cy="302856"/>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M0 + x</a:t>
                </a:r>
                <a:r>
                  <a:rPr kumimoji="0" lang="en-GB" sz="2000" b="0" i="1" u="none" strike="noStrike" kern="1200" cap="none" spc="0" normalizeH="0" baseline="-25000" noProof="0" dirty="0">
                    <a:ln>
                      <a:noFill/>
                    </a:ln>
                    <a:solidFill>
                      <a:srgbClr val="4F81BD">
                        <a:lumMod val="50000"/>
                      </a:srgbClr>
                    </a:solidFill>
                    <a:effectLst/>
                    <a:uLnTx/>
                    <a:uFillTx/>
                    <a:latin typeface="Calibri"/>
                    <a:ea typeface="+mn-ea"/>
                    <a:cs typeface="+mn-cs"/>
                  </a:rPr>
                  <a:t>2</a:t>
                </a:r>
              </a:p>
            </p:txBody>
          </p:sp>
        </p:grpSp>
        <p:sp>
          <p:nvSpPr>
            <p:cNvPr id="7" name="pole tekstowe 42"/>
            <p:cNvSpPr txBox="1">
              <a:spLocks noChangeArrowheads="1"/>
            </p:cNvSpPr>
            <p:nvPr/>
          </p:nvSpPr>
          <p:spPr bwMode="auto">
            <a:xfrm>
              <a:off x="5076056" y="2925165"/>
              <a:ext cx="576329" cy="302929"/>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L1</a:t>
              </a:r>
            </a:p>
          </p:txBody>
        </p:sp>
      </p:grpSp>
      <p:grpSp>
        <p:nvGrpSpPr>
          <p:cNvPr id="16" name="Grupa 40"/>
          <p:cNvGrpSpPr>
            <a:grpSpLocks/>
          </p:cNvGrpSpPr>
          <p:nvPr/>
        </p:nvGrpSpPr>
        <p:grpSpPr bwMode="auto">
          <a:xfrm>
            <a:off x="6511759" y="3980093"/>
            <a:ext cx="4082478" cy="832712"/>
            <a:chOff x="5076056" y="2698324"/>
            <a:chExt cx="3460029" cy="525350"/>
          </a:xfrm>
        </p:grpSpPr>
        <p:grpSp>
          <p:nvGrpSpPr>
            <p:cNvPr id="19" name="Grupa 19"/>
            <p:cNvGrpSpPr>
              <a:grpSpLocks/>
            </p:cNvGrpSpPr>
            <p:nvPr/>
          </p:nvGrpSpPr>
          <p:grpSpPr bwMode="auto">
            <a:xfrm>
              <a:off x="5652385" y="2698324"/>
              <a:ext cx="2883700" cy="525350"/>
              <a:chOff x="828041" y="1762786"/>
              <a:chExt cx="2884555" cy="525223"/>
            </a:xfrm>
          </p:grpSpPr>
          <p:cxnSp>
            <p:nvCxnSpPr>
              <p:cNvPr id="21" name="Łącznik prosty 28"/>
              <p:cNvCxnSpPr>
                <a:stCxn id="23" idx="6"/>
                <a:endCxn id="24" idx="1"/>
              </p:cNvCxnSpPr>
              <p:nvPr/>
            </p:nvCxnSpPr>
            <p:spPr>
              <a:xfrm>
                <a:off x="972562" y="2204827"/>
                <a:ext cx="1658501"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Elipsa 22"/>
              <p:cNvSpPr/>
              <p:nvPr/>
            </p:nvSpPr>
            <p:spPr>
              <a:xfrm>
                <a:off x="828041" y="2132546"/>
                <a:ext cx="144521" cy="14456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4" name="pole tekstowe 23"/>
              <p:cNvSpPr txBox="1"/>
              <p:nvPr/>
            </p:nvSpPr>
            <p:spPr>
              <a:xfrm>
                <a:off x="2631064" y="2035644"/>
                <a:ext cx="1081532" cy="252365"/>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E(L1)</a:t>
                </a:r>
                <a:endParaRPr kumimoji="0" lang="en-GB" sz="20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25" name="pole tekstowe 42"/>
              <p:cNvSpPr txBox="1">
                <a:spLocks noChangeArrowheads="1"/>
              </p:cNvSpPr>
              <p:nvPr/>
            </p:nvSpPr>
            <p:spPr bwMode="auto">
              <a:xfrm>
                <a:off x="1691996" y="1762786"/>
                <a:ext cx="576499" cy="252365"/>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1</a:t>
                </a:r>
              </a:p>
            </p:txBody>
          </p:sp>
        </p:grpSp>
        <p:sp>
          <p:nvSpPr>
            <p:cNvPr id="18" name="pole tekstowe 42"/>
            <p:cNvSpPr txBox="1">
              <a:spLocks noChangeArrowheads="1"/>
            </p:cNvSpPr>
            <p:nvPr/>
          </p:nvSpPr>
          <p:spPr bwMode="auto">
            <a:xfrm>
              <a:off x="5076056" y="2925165"/>
              <a:ext cx="576329" cy="252426"/>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L2</a:t>
              </a:r>
            </a:p>
          </p:txBody>
        </p:sp>
      </p:grpSp>
    </p:spTree>
    <p:extLst>
      <p:ext uri="{BB962C8B-B14F-4D97-AF65-F5344CB8AC3E}">
        <p14:creationId xmlns:p14="http://schemas.microsoft.com/office/powerpoint/2010/main" val="4077269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A998C-9FF3-A090-B088-DB1EB78FE6B3}"/>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58FA69BF-4E06-A220-E7B3-6F9F2B5EC9F0}"/>
              </a:ext>
            </a:extLst>
          </p:cNvPr>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Risk averse (example and your choice )</a:t>
            </a:r>
          </a:p>
        </p:txBody>
      </p:sp>
      <p:sp>
        <p:nvSpPr>
          <p:cNvPr id="4" name="Prostokąt 3">
            <a:extLst>
              <a:ext uri="{FF2B5EF4-FFF2-40B4-BE49-F238E27FC236}">
                <a16:creationId xmlns:a16="http://schemas.microsoft.com/office/drawing/2014/main" id="{AF03F247-EF25-40DC-7200-044F13B47C91}"/>
              </a:ext>
            </a:extLst>
          </p:cNvPr>
          <p:cNvSpPr/>
          <p:nvPr/>
        </p:nvSpPr>
        <p:spPr>
          <a:xfrm>
            <a:off x="447430" y="1314770"/>
            <a:ext cx="11524649"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L1 - chose the lottery with the expected value E(L1) = 50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L2 - chose a certain value = 50</a:t>
            </a:r>
          </a:p>
        </p:txBody>
      </p:sp>
      <p:grpSp>
        <p:nvGrpSpPr>
          <p:cNvPr id="5" name="Grupa 40">
            <a:extLst>
              <a:ext uri="{FF2B5EF4-FFF2-40B4-BE49-F238E27FC236}">
                <a16:creationId xmlns:a16="http://schemas.microsoft.com/office/drawing/2014/main" id="{A0085F43-E834-4790-0641-C0DDE130D6BE}"/>
              </a:ext>
            </a:extLst>
          </p:cNvPr>
          <p:cNvGrpSpPr>
            <a:grpSpLocks/>
          </p:cNvGrpSpPr>
          <p:nvPr/>
        </p:nvGrpSpPr>
        <p:grpSpPr bwMode="auto">
          <a:xfrm>
            <a:off x="1357064" y="3429000"/>
            <a:ext cx="4840437" cy="2018209"/>
            <a:chOff x="5076051" y="2276873"/>
            <a:chExt cx="4102575" cy="1528013"/>
          </a:xfrm>
        </p:grpSpPr>
        <p:grpSp>
          <p:nvGrpSpPr>
            <p:cNvPr id="6" name="Grupa 46">
              <a:extLst>
                <a:ext uri="{FF2B5EF4-FFF2-40B4-BE49-F238E27FC236}">
                  <a16:creationId xmlns:a16="http://schemas.microsoft.com/office/drawing/2014/main" id="{8AC1E0B4-EABB-B9B2-43A8-C28BD812CD8B}"/>
                </a:ext>
              </a:extLst>
            </p:cNvPr>
            <p:cNvGrpSpPr>
              <a:grpSpLocks/>
            </p:cNvGrpSpPr>
            <p:nvPr/>
          </p:nvGrpSpPr>
          <p:grpSpPr bwMode="auto">
            <a:xfrm>
              <a:off x="5652385" y="2276873"/>
              <a:ext cx="3526241" cy="1528013"/>
              <a:chOff x="972057" y="3068959"/>
              <a:chExt cx="3527287" cy="1527646"/>
            </a:xfrm>
          </p:grpSpPr>
          <p:grpSp>
            <p:nvGrpSpPr>
              <p:cNvPr id="8" name="Grupa 19">
                <a:extLst>
                  <a:ext uri="{FF2B5EF4-FFF2-40B4-BE49-F238E27FC236}">
                    <a16:creationId xmlns:a16="http://schemas.microsoft.com/office/drawing/2014/main" id="{F4D1C3CC-78B5-4C67-3033-103F96C480FB}"/>
                  </a:ext>
                </a:extLst>
              </p:cNvPr>
              <p:cNvGrpSpPr>
                <a:grpSpLocks/>
              </p:cNvGrpSpPr>
              <p:nvPr/>
            </p:nvGrpSpPr>
            <p:grpSpPr bwMode="auto">
              <a:xfrm>
                <a:off x="972057" y="3068959"/>
                <a:ext cx="3527287" cy="1376218"/>
                <a:chOff x="828041" y="1341437"/>
                <a:chExt cx="3527287" cy="1376218"/>
              </a:xfrm>
            </p:grpSpPr>
            <p:cxnSp>
              <p:nvCxnSpPr>
                <p:cNvPr id="10" name="Łącznik prosty 28">
                  <a:extLst>
                    <a:ext uri="{FF2B5EF4-FFF2-40B4-BE49-F238E27FC236}">
                      <a16:creationId xmlns:a16="http://schemas.microsoft.com/office/drawing/2014/main" id="{1D785EE2-20C6-D23B-B2A7-BE6A5DD18400}"/>
                    </a:ext>
                  </a:extLst>
                </p:cNvPr>
                <p:cNvCxnSpPr>
                  <a:cxnSpLocks/>
                  <a:stCxn id="12" idx="6"/>
                  <a:endCxn id="13" idx="1"/>
                </p:cNvCxnSpPr>
                <p:nvPr/>
              </p:nvCxnSpPr>
              <p:spPr>
                <a:xfrm flipV="1">
                  <a:off x="972562" y="1492865"/>
                  <a:ext cx="1654856" cy="711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Łącznik prosty 29">
                  <a:extLst>
                    <a:ext uri="{FF2B5EF4-FFF2-40B4-BE49-F238E27FC236}">
                      <a16:creationId xmlns:a16="http://schemas.microsoft.com/office/drawing/2014/main" id="{A4973CE5-754D-60CC-7A49-C2BCACEC87A7}"/>
                    </a:ext>
                  </a:extLst>
                </p:cNvPr>
                <p:cNvCxnSpPr>
                  <a:cxnSpLocks/>
                  <a:stCxn id="12" idx="6"/>
                  <a:endCxn id="9" idx="1"/>
                </p:cNvCxnSpPr>
                <p:nvPr/>
              </p:nvCxnSpPr>
              <p:spPr>
                <a:xfrm>
                  <a:off x="972562" y="2204827"/>
                  <a:ext cx="1727911" cy="512828"/>
                </a:xfrm>
                <a:prstGeom prst="line">
                  <a:avLst/>
                </a:prstGeom>
              </p:spPr>
              <p:style>
                <a:lnRef idx="1">
                  <a:schemeClr val="accent1"/>
                </a:lnRef>
                <a:fillRef idx="0">
                  <a:schemeClr val="accent1"/>
                </a:fillRef>
                <a:effectRef idx="0">
                  <a:schemeClr val="accent1"/>
                </a:effectRef>
                <a:fontRef idx="minor">
                  <a:schemeClr val="tx1"/>
                </a:fontRef>
              </p:style>
            </p:cxnSp>
            <p:sp>
              <p:nvSpPr>
                <p:cNvPr id="12" name="Elipsa 11">
                  <a:extLst>
                    <a:ext uri="{FF2B5EF4-FFF2-40B4-BE49-F238E27FC236}">
                      <a16:creationId xmlns:a16="http://schemas.microsoft.com/office/drawing/2014/main" id="{A114A85A-CDBD-2EB0-A3D8-E344FC366CE8}"/>
                    </a:ext>
                  </a:extLst>
                </p:cNvPr>
                <p:cNvSpPr/>
                <p:nvPr/>
              </p:nvSpPr>
              <p:spPr>
                <a:xfrm>
                  <a:off x="828041" y="2132546"/>
                  <a:ext cx="144521" cy="14456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3" name="pole tekstowe 12">
                  <a:extLst>
                    <a:ext uri="{FF2B5EF4-FFF2-40B4-BE49-F238E27FC236}">
                      <a16:creationId xmlns:a16="http://schemas.microsoft.com/office/drawing/2014/main" id="{44218452-FFC2-6D05-2B3E-E2E09DA1018A}"/>
                    </a:ext>
                  </a:extLst>
                </p:cNvPr>
                <p:cNvSpPr txBox="1"/>
                <p:nvPr/>
              </p:nvSpPr>
              <p:spPr>
                <a:xfrm>
                  <a:off x="2627418" y="1341437"/>
                  <a:ext cx="1727910" cy="302856"/>
                </a:xfrm>
                <a:prstGeom prst="rect">
                  <a:avLst/>
                </a:prstGeom>
                <a:solidFill>
                  <a:schemeClr val="bg2">
                    <a:lumMod val="50000"/>
                    <a:alpha val="50000"/>
                  </a:schemeClr>
                </a:solid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lang="en-GB" sz="2000" i="1" noProof="0" dirty="0">
                      <a:solidFill>
                        <a:srgbClr val="4F81BD">
                          <a:lumMod val="50000"/>
                        </a:srgbClr>
                      </a:solidFill>
                      <a:latin typeface="Calibri"/>
                    </a:rPr>
                    <a:t>+ 2</a:t>
                  </a: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00 (you win)</a:t>
                  </a:r>
                  <a:endParaRPr kumimoji="0" lang="en-GB" sz="20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14" name="pole tekstowe 42">
                  <a:extLst>
                    <a:ext uri="{FF2B5EF4-FFF2-40B4-BE49-F238E27FC236}">
                      <a16:creationId xmlns:a16="http://schemas.microsoft.com/office/drawing/2014/main" id="{17816685-ACD0-430B-EB51-F6B9354C3456}"/>
                    </a:ext>
                  </a:extLst>
                </p:cNvPr>
                <p:cNvSpPr txBox="1">
                  <a:spLocks noChangeArrowheads="1"/>
                </p:cNvSpPr>
                <p:nvPr/>
              </p:nvSpPr>
              <p:spPr bwMode="auto">
                <a:xfrm>
                  <a:off x="1727728" y="1617290"/>
                  <a:ext cx="576499" cy="302856"/>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0.5</a:t>
                  </a:r>
                </a:p>
              </p:txBody>
            </p:sp>
            <p:sp>
              <p:nvSpPr>
                <p:cNvPr id="15" name="pole tekstowe 45">
                  <a:extLst>
                    <a:ext uri="{FF2B5EF4-FFF2-40B4-BE49-F238E27FC236}">
                      <a16:creationId xmlns:a16="http://schemas.microsoft.com/office/drawing/2014/main" id="{7409B468-6B8C-1AB3-FBE4-7EA9F511B015}"/>
                    </a:ext>
                  </a:extLst>
                </p:cNvPr>
                <p:cNvSpPr txBox="1">
                  <a:spLocks noChangeArrowheads="1"/>
                </p:cNvSpPr>
                <p:nvPr/>
              </p:nvSpPr>
              <p:spPr bwMode="auto">
                <a:xfrm>
                  <a:off x="1656262" y="2369346"/>
                  <a:ext cx="647966" cy="302856"/>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0.5 </a:t>
                  </a:r>
                </a:p>
              </p:txBody>
            </p:sp>
          </p:grpSp>
          <p:sp>
            <p:nvSpPr>
              <p:cNvPr id="9" name="pole tekstowe 8">
                <a:extLst>
                  <a:ext uri="{FF2B5EF4-FFF2-40B4-BE49-F238E27FC236}">
                    <a16:creationId xmlns:a16="http://schemas.microsoft.com/office/drawing/2014/main" id="{77F0B300-B66D-02C9-0C5D-F650F13A2E7A}"/>
                  </a:ext>
                </a:extLst>
              </p:cNvPr>
              <p:cNvSpPr txBox="1"/>
              <p:nvPr/>
            </p:nvSpPr>
            <p:spPr>
              <a:xfrm>
                <a:off x="2844489" y="4293749"/>
                <a:ext cx="1568801" cy="302856"/>
              </a:xfrm>
              <a:prstGeom prst="rect">
                <a:avLst/>
              </a:prstGeom>
              <a:solidFill>
                <a:schemeClr val="bg2">
                  <a:lumMod val="50000"/>
                  <a:alpha val="50000"/>
                </a:schemeClr>
              </a:solid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-100 (you lose) </a:t>
                </a:r>
                <a:endParaRPr kumimoji="0" lang="en-GB" sz="20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grpSp>
        <p:sp>
          <p:nvSpPr>
            <p:cNvPr id="7" name="pole tekstowe 42">
              <a:extLst>
                <a:ext uri="{FF2B5EF4-FFF2-40B4-BE49-F238E27FC236}">
                  <a16:creationId xmlns:a16="http://schemas.microsoft.com/office/drawing/2014/main" id="{1905498C-5D98-7E86-39A4-A71ACC527455}"/>
                </a:ext>
              </a:extLst>
            </p:cNvPr>
            <p:cNvSpPr txBox="1">
              <a:spLocks noChangeArrowheads="1"/>
            </p:cNvSpPr>
            <p:nvPr/>
          </p:nvSpPr>
          <p:spPr bwMode="auto">
            <a:xfrm>
              <a:off x="5076051" y="2986494"/>
              <a:ext cx="576329" cy="302929"/>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L1</a:t>
              </a:r>
            </a:p>
          </p:txBody>
        </p:sp>
      </p:grpSp>
      <p:grpSp>
        <p:nvGrpSpPr>
          <p:cNvPr id="16" name="Grupa 40">
            <a:extLst>
              <a:ext uri="{FF2B5EF4-FFF2-40B4-BE49-F238E27FC236}">
                <a16:creationId xmlns:a16="http://schemas.microsoft.com/office/drawing/2014/main" id="{7456D685-CA19-FCE6-6F43-8928A7B3223C}"/>
              </a:ext>
            </a:extLst>
          </p:cNvPr>
          <p:cNvGrpSpPr>
            <a:grpSpLocks/>
          </p:cNvGrpSpPr>
          <p:nvPr/>
        </p:nvGrpSpPr>
        <p:grpSpPr bwMode="auto">
          <a:xfrm>
            <a:off x="6470560" y="3980091"/>
            <a:ext cx="4266862" cy="900885"/>
            <a:chOff x="5041139" y="2698324"/>
            <a:chExt cx="3616301" cy="568360"/>
          </a:xfrm>
        </p:grpSpPr>
        <p:grpSp>
          <p:nvGrpSpPr>
            <p:cNvPr id="19" name="Grupa 19">
              <a:extLst>
                <a:ext uri="{FF2B5EF4-FFF2-40B4-BE49-F238E27FC236}">
                  <a16:creationId xmlns:a16="http://schemas.microsoft.com/office/drawing/2014/main" id="{2183C6AA-4BBA-0316-86D9-3E5EF3F406ED}"/>
                </a:ext>
              </a:extLst>
            </p:cNvPr>
            <p:cNvGrpSpPr>
              <a:grpSpLocks/>
            </p:cNvGrpSpPr>
            <p:nvPr/>
          </p:nvGrpSpPr>
          <p:grpSpPr bwMode="auto">
            <a:xfrm>
              <a:off x="5652385" y="2698324"/>
              <a:ext cx="3005055" cy="558402"/>
              <a:chOff x="828041" y="1762786"/>
              <a:chExt cx="3005946" cy="558267"/>
            </a:xfrm>
          </p:grpSpPr>
          <p:cxnSp>
            <p:nvCxnSpPr>
              <p:cNvPr id="21" name="Łącznik prosty 28">
                <a:extLst>
                  <a:ext uri="{FF2B5EF4-FFF2-40B4-BE49-F238E27FC236}">
                    <a16:creationId xmlns:a16="http://schemas.microsoft.com/office/drawing/2014/main" id="{19920B60-2D57-417E-3138-5B4489CDEF93}"/>
                  </a:ext>
                </a:extLst>
              </p:cNvPr>
              <p:cNvCxnSpPr>
                <a:stCxn id="23" idx="6"/>
                <a:endCxn id="24" idx="1"/>
              </p:cNvCxnSpPr>
              <p:nvPr/>
            </p:nvCxnSpPr>
            <p:spPr>
              <a:xfrm flipV="1">
                <a:off x="972562" y="2194871"/>
                <a:ext cx="1779893" cy="9956"/>
              </a:xfrm>
              <a:prstGeom prst="line">
                <a:avLst/>
              </a:prstGeom>
            </p:spPr>
            <p:style>
              <a:lnRef idx="1">
                <a:schemeClr val="accent1"/>
              </a:lnRef>
              <a:fillRef idx="0">
                <a:schemeClr val="accent1"/>
              </a:fillRef>
              <a:effectRef idx="0">
                <a:schemeClr val="accent1"/>
              </a:effectRef>
              <a:fontRef idx="minor">
                <a:schemeClr val="tx1"/>
              </a:fontRef>
            </p:style>
          </p:cxnSp>
          <p:sp>
            <p:nvSpPr>
              <p:cNvPr id="23" name="Elipsa 22">
                <a:extLst>
                  <a:ext uri="{FF2B5EF4-FFF2-40B4-BE49-F238E27FC236}">
                    <a16:creationId xmlns:a16="http://schemas.microsoft.com/office/drawing/2014/main" id="{567D2C0E-B08D-3D0E-1257-70B19163966E}"/>
                  </a:ext>
                </a:extLst>
              </p:cNvPr>
              <p:cNvSpPr/>
              <p:nvPr/>
            </p:nvSpPr>
            <p:spPr>
              <a:xfrm>
                <a:off x="828041" y="2132546"/>
                <a:ext cx="144521" cy="144561"/>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4" name="pole tekstowe 23">
                <a:extLst>
                  <a:ext uri="{FF2B5EF4-FFF2-40B4-BE49-F238E27FC236}">
                    <a16:creationId xmlns:a16="http://schemas.microsoft.com/office/drawing/2014/main" id="{4734CB2B-BC43-22B3-A930-82D29B3811D9}"/>
                  </a:ext>
                </a:extLst>
              </p:cNvPr>
              <p:cNvSpPr txBox="1"/>
              <p:nvPr/>
            </p:nvSpPr>
            <p:spPr>
              <a:xfrm>
                <a:off x="2752455" y="2068688"/>
                <a:ext cx="1081532" cy="252365"/>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50</a:t>
                </a:r>
                <a:endParaRPr kumimoji="0" lang="en-GB" sz="20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25" name="pole tekstowe 42">
                <a:extLst>
                  <a:ext uri="{FF2B5EF4-FFF2-40B4-BE49-F238E27FC236}">
                    <a16:creationId xmlns:a16="http://schemas.microsoft.com/office/drawing/2014/main" id="{B8896B82-8A14-7DCD-6762-AC6E33381A6A}"/>
                  </a:ext>
                </a:extLst>
              </p:cNvPr>
              <p:cNvSpPr txBox="1">
                <a:spLocks noChangeArrowheads="1"/>
              </p:cNvSpPr>
              <p:nvPr/>
            </p:nvSpPr>
            <p:spPr bwMode="auto">
              <a:xfrm>
                <a:off x="1691996" y="1762786"/>
                <a:ext cx="576499" cy="252365"/>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1</a:t>
                </a:r>
              </a:p>
            </p:txBody>
          </p:sp>
        </p:grpSp>
        <p:sp>
          <p:nvSpPr>
            <p:cNvPr id="18" name="pole tekstowe 42">
              <a:extLst>
                <a:ext uri="{FF2B5EF4-FFF2-40B4-BE49-F238E27FC236}">
                  <a16:creationId xmlns:a16="http://schemas.microsoft.com/office/drawing/2014/main" id="{70564467-A506-0925-F101-1DEF0E10B39C}"/>
                </a:ext>
              </a:extLst>
            </p:cNvPr>
            <p:cNvSpPr txBox="1">
              <a:spLocks noChangeArrowheads="1"/>
            </p:cNvSpPr>
            <p:nvPr/>
          </p:nvSpPr>
          <p:spPr bwMode="auto">
            <a:xfrm>
              <a:off x="5041139" y="3014258"/>
              <a:ext cx="576329" cy="252426"/>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0" i="1" u="none" strike="noStrike" kern="1200" cap="none" spc="0" normalizeH="0" baseline="0" noProof="0" dirty="0">
                  <a:ln>
                    <a:noFill/>
                  </a:ln>
                  <a:solidFill>
                    <a:srgbClr val="4F81BD">
                      <a:lumMod val="50000"/>
                    </a:srgbClr>
                  </a:solidFill>
                  <a:effectLst/>
                  <a:uLnTx/>
                  <a:uFillTx/>
                  <a:latin typeface="Calibri"/>
                  <a:ea typeface="+mn-ea"/>
                  <a:cs typeface="+mn-cs"/>
                </a:rPr>
                <a:t>L2</a:t>
              </a:r>
            </a:p>
          </p:txBody>
        </p:sp>
      </p:grpSp>
      <p:sp>
        <p:nvSpPr>
          <p:cNvPr id="27" name="Prostokąt 5">
            <a:extLst>
              <a:ext uri="{FF2B5EF4-FFF2-40B4-BE49-F238E27FC236}">
                <a16:creationId xmlns:a16="http://schemas.microsoft.com/office/drawing/2014/main" id="{1C0187CC-9BE8-624F-9C80-DD25F69B0180}"/>
              </a:ext>
            </a:extLst>
          </p:cNvPr>
          <p:cNvSpPr/>
          <p:nvPr/>
        </p:nvSpPr>
        <p:spPr>
          <a:xfrm>
            <a:off x="6460192" y="5338245"/>
            <a:ext cx="2430659"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600" noProof="0" dirty="0">
                <a:solidFill>
                  <a:prstClr val="black"/>
                </a:solidFill>
                <a:latin typeface="Calibri"/>
              </a:rPr>
              <a:t>kill(all);</a:t>
            </a:r>
          </a:p>
          <a:p>
            <a:r>
              <a:rPr lang="en-GB" sz="1600" noProof="0" dirty="0">
                <a:solidFill>
                  <a:prstClr val="black"/>
                </a:solidFill>
                <a:latin typeface="Calibri"/>
              </a:rPr>
              <a:t>load (descriptive);</a:t>
            </a:r>
          </a:p>
          <a:p>
            <a:r>
              <a:rPr lang="en-GB" sz="1600" noProof="0" dirty="0" err="1">
                <a:solidFill>
                  <a:prstClr val="black"/>
                </a:solidFill>
                <a:latin typeface="Calibri"/>
              </a:rPr>
              <a:t>lotery</a:t>
            </a:r>
            <a:r>
              <a:rPr lang="en-GB" sz="1600" noProof="0" dirty="0">
                <a:solidFill>
                  <a:prstClr val="black"/>
                </a:solidFill>
                <a:latin typeface="Calibri"/>
              </a:rPr>
              <a:t> : [-100,200];</a:t>
            </a:r>
          </a:p>
          <a:p>
            <a:r>
              <a:rPr lang="en-GB" sz="1600" noProof="0" dirty="0">
                <a:solidFill>
                  <a:prstClr val="black"/>
                </a:solidFill>
                <a:latin typeface="Calibri"/>
              </a:rPr>
              <a:t>mean (</a:t>
            </a:r>
            <a:r>
              <a:rPr lang="en-GB" sz="1600" noProof="0" dirty="0" err="1">
                <a:solidFill>
                  <a:prstClr val="black"/>
                </a:solidFill>
                <a:latin typeface="Calibri"/>
              </a:rPr>
              <a:t>lotery</a:t>
            </a:r>
            <a:r>
              <a:rPr lang="en-GB" sz="1600" noProof="0" dirty="0">
                <a:solidFill>
                  <a:prstClr val="black"/>
                </a:solidFill>
                <a:latin typeface="Calibri"/>
              </a:rPr>
              <a:t>); </a:t>
            </a:r>
          </a:p>
          <a:p>
            <a:r>
              <a:rPr lang="en-GB" sz="1600" noProof="0" dirty="0">
                <a:solidFill>
                  <a:prstClr val="black"/>
                </a:solidFill>
                <a:latin typeface="Calibri"/>
              </a:rPr>
              <a:t>var (</a:t>
            </a:r>
            <a:r>
              <a:rPr lang="en-GB" sz="1600" noProof="0" dirty="0" err="1">
                <a:solidFill>
                  <a:prstClr val="black"/>
                </a:solidFill>
                <a:latin typeface="Calibri"/>
              </a:rPr>
              <a:t>lotery</a:t>
            </a:r>
            <a:r>
              <a:rPr lang="en-GB" sz="1600" noProof="0" dirty="0">
                <a:solidFill>
                  <a:prstClr val="black"/>
                </a:solidFill>
                <a:latin typeface="Calibri"/>
              </a:rPr>
              <a:t>), </a:t>
            </a:r>
            <a:r>
              <a:rPr lang="en-GB" sz="1600" noProof="0" dirty="0" err="1">
                <a:solidFill>
                  <a:prstClr val="black"/>
                </a:solidFill>
                <a:latin typeface="Calibri"/>
              </a:rPr>
              <a:t>numer</a:t>
            </a:r>
            <a:r>
              <a:rPr lang="en-GB" sz="1600" noProof="0" dirty="0">
                <a:solidFill>
                  <a:prstClr val="black"/>
                </a:solidFill>
                <a:latin typeface="Calibri"/>
              </a:rPr>
              <a:t>;</a:t>
            </a:r>
          </a:p>
        </p:txBody>
      </p:sp>
    </p:spTree>
    <p:extLst>
      <p:ext uri="{BB962C8B-B14F-4D97-AF65-F5344CB8AC3E}">
        <p14:creationId xmlns:p14="http://schemas.microsoft.com/office/powerpoint/2010/main" val="27063424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Risk averse person </a:t>
            </a:r>
          </a:p>
        </p:txBody>
      </p:sp>
      <p:sp>
        <p:nvSpPr>
          <p:cNvPr id="4" name="Prostokąt 3"/>
          <p:cNvSpPr/>
          <p:nvPr/>
        </p:nvSpPr>
        <p:spPr>
          <a:xfrm>
            <a:off x="214964" y="1125114"/>
            <a:ext cx="1176207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L2 - chose a certain value equal the expected value of lottery E(L1)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EU(L1) &gt;  U(E(L1))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This type of person can be described by the concave utility function </a:t>
            </a:r>
            <a:r>
              <a:rPr kumimoji="0" lang="en-GB" sz="2800" b="1" i="0" u="none" strike="noStrike" kern="1200" cap="none" spc="0" normalizeH="0" baseline="0" noProof="0" dirty="0">
                <a:ln>
                  <a:noFill/>
                </a:ln>
                <a:solidFill>
                  <a:srgbClr val="4F81BD">
                    <a:lumMod val="50000"/>
                  </a:srgbClr>
                </a:solidFill>
                <a:effectLst/>
                <a:uLnTx/>
                <a:uFillTx/>
                <a:latin typeface="Calibri"/>
                <a:ea typeface="+mn-ea"/>
                <a:cs typeface="+mn-cs"/>
              </a:rPr>
              <a:t>U’’&lt; 0 </a:t>
            </a:r>
            <a:endParaRPr kumimoji="0" lang="en-GB" sz="2800" b="1" i="1"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nvGrpSpPr>
          <p:cNvPr id="49" name="Grupa 38"/>
          <p:cNvGrpSpPr>
            <a:grpSpLocks/>
          </p:cNvGrpSpPr>
          <p:nvPr/>
        </p:nvGrpSpPr>
        <p:grpSpPr bwMode="auto">
          <a:xfrm>
            <a:off x="2785551" y="2963503"/>
            <a:ext cx="5724525" cy="3508375"/>
            <a:chOff x="0" y="1916113"/>
            <a:chExt cx="5724128" cy="3507625"/>
          </a:xfrm>
        </p:grpSpPr>
        <p:grpSp>
          <p:nvGrpSpPr>
            <p:cNvPr id="50" name="Grupa 29"/>
            <p:cNvGrpSpPr>
              <a:grpSpLocks/>
            </p:cNvGrpSpPr>
            <p:nvPr/>
          </p:nvGrpSpPr>
          <p:grpSpPr bwMode="auto">
            <a:xfrm>
              <a:off x="0" y="1916113"/>
              <a:ext cx="5435222" cy="3507625"/>
              <a:chOff x="0" y="1916113"/>
              <a:chExt cx="5435718" cy="3507625"/>
            </a:xfrm>
          </p:grpSpPr>
          <p:grpSp>
            <p:nvGrpSpPr>
              <p:cNvPr id="53" name="Grupa 33"/>
              <p:cNvGrpSpPr>
                <a:grpSpLocks/>
              </p:cNvGrpSpPr>
              <p:nvPr/>
            </p:nvGrpSpPr>
            <p:grpSpPr bwMode="auto">
              <a:xfrm>
                <a:off x="0" y="1916113"/>
                <a:ext cx="5435718" cy="3507625"/>
                <a:chOff x="0" y="1268760"/>
                <a:chExt cx="5121540" cy="3506980"/>
              </a:xfrm>
            </p:grpSpPr>
            <p:grpSp>
              <p:nvGrpSpPr>
                <p:cNvPr id="55" name="Grupa 4"/>
                <p:cNvGrpSpPr>
                  <a:grpSpLocks/>
                </p:cNvGrpSpPr>
                <p:nvPr/>
              </p:nvGrpSpPr>
              <p:grpSpPr bwMode="auto">
                <a:xfrm>
                  <a:off x="0" y="1268760"/>
                  <a:ext cx="5121540" cy="3062657"/>
                  <a:chOff x="-179512" y="1268760"/>
                  <a:chExt cx="5121540" cy="3062657"/>
                </a:xfrm>
              </p:grpSpPr>
              <p:sp>
                <p:nvSpPr>
                  <p:cNvPr id="61" name="Line 3"/>
                  <p:cNvSpPr>
                    <a:spLocks noChangeShapeType="1"/>
                  </p:cNvSpPr>
                  <p:nvPr/>
                </p:nvSpPr>
                <p:spPr bwMode="auto">
                  <a:xfrm flipV="1">
                    <a:off x="827146" y="1268760"/>
                    <a:ext cx="0" cy="3046788"/>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2" name="Line 4"/>
                  <p:cNvSpPr>
                    <a:spLocks noChangeShapeType="1"/>
                  </p:cNvSpPr>
                  <p:nvPr/>
                </p:nvSpPr>
                <p:spPr bwMode="auto">
                  <a:xfrm>
                    <a:off x="827146" y="4315548"/>
                    <a:ext cx="4114882"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3" name="Freeform 9"/>
                  <p:cNvSpPr>
                    <a:spLocks/>
                  </p:cNvSpPr>
                  <p:nvPr/>
                </p:nvSpPr>
                <p:spPr bwMode="auto">
                  <a:xfrm>
                    <a:off x="827146" y="1555983"/>
                    <a:ext cx="3887524" cy="2378716"/>
                  </a:xfrm>
                  <a:custGeom>
                    <a:avLst/>
                    <a:gdLst>
                      <a:gd name="T0" fmla="*/ 0 w 2160"/>
                      <a:gd name="T1" fmla="*/ 2147483647 h 1104"/>
                      <a:gd name="T2" fmla="*/ 967739959 w 2160"/>
                      <a:gd name="T3" fmla="*/ 1854987856 h 1104"/>
                      <a:gd name="T4" fmla="*/ 2147483647 w 2160"/>
                      <a:gd name="T5" fmla="*/ 772911943 h 1104"/>
                      <a:gd name="T6" fmla="*/ 2147483647 w 2160"/>
                      <a:gd name="T7" fmla="*/ 309164082 h 1104"/>
                      <a:gd name="T8" fmla="*/ 2147483647 w 2160"/>
                      <a:gd name="T9" fmla="*/ 154582041 h 1104"/>
                      <a:gd name="T10" fmla="*/ 2147483647 w 2160"/>
                      <a:gd name="T11" fmla="*/ 0 h 1104"/>
                      <a:gd name="T12" fmla="*/ 0 60000 65536"/>
                      <a:gd name="T13" fmla="*/ 0 60000 65536"/>
                      <a:gd name="T14" fmla="*/ 0 60000 65536"/>
                      <a:gd name="T15" fmla="*/ 0 60000 65536"/>
                      <a:gd name="T16" fmla="*/ 0 60000 65536"/>
                      <a:gd name="T17" fmla="*/ 0 60000 65536"/>
                      <a:gd name="T18" fmla="*/ 0 w 2160"/>
                      <a:gd name="T19" fmla="*/ 0 h 1104"/>
                      <a:gd name="T20" fmla="*/ 2160 w 2160"/>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2160" h="1104">
                        <a:moveTo>
                          <a:pt x="0" y="1104"/>
                        </a:moveTo>
                        <a:cubicBezTo>
                          <a:pt x="120" y="912"/>
                          <a:pt x="240" y="720"/>
                          <a:pt x="384" y="576"/>
                        </a:cubicBezTo>
                        <a:cubicBezTo>
                          <a:pt x="528" y="432"/>
                          <a:pt x="704" y="320"/>
                          <a:pt x="864" y="240"/>
                        </a:cubicBezTo>
                        <a:cubicBezTo>
                          <a:pt x="1024" y="160"/>
                          <a:pt x="1208" y="128"/>
                          <a:pt x="1344" y="96"/>
                        </a:cubicBezTo>
                        <a:cubicBezTo>
                          <a:pt x="1480" y="64"/>
                          <a:pt x="1544" y="64"/>
                          <a:pt x="1680" y="48"/>
                        </a:cubicBezTo>
                        <a:cubicBezTo>
                          <a:pt x="1816" y="32"/>
                          <a:pt x="1988" y="16"/>
                          <a:pt x="2160" y="0"/>
                        </a:cubicBez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4" name="Line 12"/>
                  <p:cNvSpPr>
                    <a:spLocks noChangeShapeType="1"/>
                  </p:cNvSpPr>
                  <p:nvPr/>
                </p:nvSpPr>
                <p:spPr bwMode="auto">
                  <a:xfrm flipV="1">
                    <a:off x="4714671" y="1628979"/>
                    <a:ext cx="0" cy="2702438"/>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5" name="Line 13"/>
                  <p:cNvSpPr>
                    <a:spLocks noChangeShapeType="1"/>
                  </p:cNvSpPr>
                  <p:nvPr/>
                </p:nvSpPr>
                <p:spPr bwMode="auto">
                  <a:xfrm flipH="1">
                    <a:off x="827146" y="1555983"/>
                    <a:ext cx="3887524"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6" name="Line 17"/>
                  <p:cNvSpPr>
                    <a:spLocks noChangeShapeType="1"/>
                  </p:cNvSpPr>
                  <p:nvPr/>
                </p:nvSpPr>
                <p:spPr bwMode="auto">
                  <a:xfrm flipV="1">
                    <a:off x="1115831" y="1555983"/>
                    <a:ext cx="3598840" cy="1872505"/>
                  </a:xfrm>
                  <a:prstGeom prst="line">
                    <a:avLst/>
                  </a:prstGeom>
                  <a:ln>
                    <a:prstDash val="dash"/>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7" name="Oval 14"/>
                  <p:cNvSpPr>
                    <a:spLocks noChangeArrowheads="1"/>
                  </p:cNvSpPr>
                  <p:nvPr/>
                </p:nvSpPr>
                <p:spPr bwMode="auto">
                  <a:xfrm>
                    <a:off x="4642873" y="1484574"/>
                    <a:ext cx="152569" cy="152339"/>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8" name="Line 12"/>
                  <p:cNvSpPr>
                    <a:spLocks noChangeShapeType="1"/>
                  </p:cNvSpPr>
                  <p:nvPr/>
                </p:nvSpPr>
                <p:spPr bwMode="auto">
                  <a:xfrm flipV="1">
                    <a:off x="1115831" y="3428488"/>
                    <a:ext cx="0" cy="863256"/>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9" name="Line 13"/>
                  <p:cNvSpPr>
                    <a:spLocks noChangeShapeType="1"/>
                  </p:cNvSpPr>
                  <p:nvPr/>
                </p:nvSpPr>
                <p:spPr bwMode="auto">
                  <a:xfrm flipH="1">
                    <a:off x="827146" y="3428488"/>
                    <a:ext cx="288685"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70" name="Oval 15"/>
                  <p:cNvSpPr>
                    <a:spLocks noChangeArrowheads="1"/>
                  </p:cNvSpPr>
                  <p:nvPr/>
                </p:nvSpPr>
                <p:spPr bwMode="auto">
                  <a:xfrm>
                    <a:off x="1042538" y="3357079"/>
                    <a:ext cx="152569" cy="152339"/>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71" name="pole tekstowe 70"/>
                  <p:cNvSpPr txBox="1"/>
                  <p:nvPr/>
                </p:nvSpPr>
                <p:spPr>
                  <a:xfrm>
                    <a:off x="-179512" y="1773384"/>
                    <a:ext cx="1295343" cy="33800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U(M0+ x</a:t>
                    </a:r>
                    <a:r>
                      <a:rPr kumimoji="0" lang="en-GB" sz="1600" b="0" i="0" u="none" strike="noStrike" kern="1200" cap="none" spc="0" normalizeH="0" baseline="-25000" noProof="0" dirty="0">
                        <a:ln>
                          <a:noFill/>
                        </a:ln>
                        <a:solidFill>
                          <a:srgbClr val="4F81BD">
                            <a:lumMod val="50000"/>
                          </a:srgbClr>
                        </a:solidFill>
                        <a:effectLst/>
                        <a:uLnTx/>
                        <a:uFillTx/>
                        <a:latin typeface="Calibri"/>
                        <a:ea typeface="+mn-ea"/>
                        <a:cs typeface="+mn-cs"/>
                      </a:rPr>
                      <a:t>2</a:t>
                    </a: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a:t>
                    </a:r>
                  </a:p>
                </p:txBody>
              </p:sp>
              <p:sp>
                <p:nvSpPr>
                  <p:cNvPr id="72" name="pole tekstowe 71"/>
                  <p:cNvSpPr txBox="1"/>
                  <p:nvPr/>
                </p:nvSpPr>
                <p:spPr>
                  <a:xfrm>
                    <a:off x="-179512" y="3285669"/>
                    <a:ext cx="1044052" cy="33841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U(M0-x</a:t>
                    </a:r>
                    <a:r>
                      <a:rPr kumimoji="0" lang="en-GB" sz="1600" b="0" i="0" u="none" strike="noStrike" kern="1200" cap="none" spc="0" normalizeH="0" baseline="-25000" noProof="0" dirty="0">
                        <a:ln>
                          <a:noFill/>
                        </a:ln>
                        <a:solidFill>
                          <a:srgbClr val="4F81BD">
                            <a:lumMod val="50000"/>
                          </a:srgbClr>
                        </a:solidFill>
                        <a:effectLst/>
                        <a:uLnTx/>
                        <a:uFillTx/>
                        <a:latin typeface="Calibri"/>
                        <a:ea typeface="+mn-ea"/>
                        <a:cs typeface="+mn-cs"/>
                      </a:rPr>
                      <a:t>1</a:t>
                    </a: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a:t>
                    </a:r>
                  </a:p>
                </p:txBody>
              </p:sp>
              <p:sp>
                <p:nvSpPr>
                  <p:cNvPr id="73" name="Line 13"/>
                  <p:cNvSpPr>
                    <a:spLocks noChangeShapeType="1"/>
                  </p:cNvSpPr>
                  <p:nvPr/>
                </p:nvSpPr>
                <p:spPr bwMode="auto">
                  <a:xfrm flipH="1">
                    <a:off x="827146" y="2923863"/>
                    <a:ext cx="1223546"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74" name="pole tekstowe 73"/>
                  <p:cNvSpPr txBox="1"/>
                  <p:nvPr/>
                </p:nvSpPr>
                <p:spPr>
                  <a:xfrm>
                    <a:off x="-19" y="2781045"/>
                    <a:ext cx="900458" cy="33800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EU(L1)</a:t>
                    </a:r>
                  </a:p>
                </p:txBody>
              </p:sp>
            </p:grpSp>
            <p:sp>
              <p:nvSpPr>
                <p:cNvPr id="56" name="Line 13"/>
                <p:cNvSpPr>
                  <a:spLocks noChangeShapeType="1"/>
                </p:cNvSpPr>
                <p:nvPr/>
              </p:nvSpPr>
              <p:spPr bwMode="auto">
                <a:xfrm flipH="1" flipV="1">
                  <a:off x="2230204" y="2349417"/>
                  <a:ext cx="0" cy="1942327"/>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7" name="pole tekstowe 56"/>
                <p:cNvSpPr txBox="1"/>
                <p:nvPr/>
              </p:nvSpPr>
              <p:spPr>
                <a:xfrm>
                  <a:off x="2001350" y="4437736"/>
                  <a:ext cx="1081447" cy="33800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E(L1)</a:t>
                  </a:r>
                </a:p>
              </p:txBody>
            </p:sp>
            <p:sp>
              <p:nvSpPr>
                <p:cNvPr id="58" name="Line 13"/>
                <p:cNvSpPr>
                  <a:spLocks noChangeShapeType="1"/>
                </p:cNvSpPr>
                <p:nvPr/>
              </p:nvSpPr>
              <p:spPr bwMode="auto">
                <a:xfrm flipH="1">
                  <a:off x="1006658" y="2349417"/>
                  <a:ext cx="1223546"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9" name="pole tekstowe 58"/>
                <p:cNvSpPr txBox="1"/>
                <p:nvPr/>
              </p:nvSpPr>
              <p:spPr>
                <a:xfrm>
                  <a:off x="0" y="2205013"/>
                  <a:ext cx="1042557" cy="33800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U(E(L1))</a:t>
                  </a:r>
                </a:p>
              </p:txBody>
            </p:sp>
            <p:sp>
              <p:nvSpPr>
                <p:cNvPr id="60" name="Oval 14"/>
                <p:cNvSpPr>
                  <a:spLocks noChangeArrowheads="1"/>
                </p:cNvSpPr>
                <p:nvPr/>
              </p:nvSpPr>
              <p:spPr bwMode="auto">
                <a:xfrm>
                  <a:off x="2158407" y="2276421"/>
                  <a:ext cx="152569" cy="152339"/>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sp>
            <p:nvSpPr>
              <p:cNvPr id="54" name="Oval 22"/>
              <p:cNvSpPr>
                <a:spLocks noChangeArrowheads="1"/>
              </p:cNvSpPr>
              <p:nvPr/>
            </p:nvSpPr>
            <p:spPr bwMode="auto">
              <a:xfrm>
                <a:off x="2268588" y="3501686"/>
                <a:ext cx="152403" cy="152367"/>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sp>
          <p:nvSpPr>
            <p:cNvPr id="51" name="pole tekstowe 50"/>
            <p:cNvSpPr txBox="1"/>
            <p:nvPr/>
          </p:nvSpPr>
          <p:spPr bwMode="auto">
            <a:xfrm>
              <a:off x="827031" y="5085672"/>
              <a:ext cx="1168319" cy="30790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M0 - x1</a:t>
              </a:r>
            </a:p>
          </p:txBody>
        </p:sp>
        <p:sp>
          <p:nvSpPr>
            <p:cNvPr id="52" name="pole tekstowe 51"/>
            <p:cNvSpPr txBox="1"/>
            <p:nvPr/>
          </p:nvSpPr>
          <p:spPr bwMode="auto">
            <a:xfrm>
              <a:off x="4427231" y="5085672"/>
              <a:ext cx="1296897" cy="307909"/>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M0 + x2</a:t>
              </a:r>
            </a:p>
          </p:txBody>
        </p:sp>
      </p:grpSp>
    </p:spTree>
    <p:extLst>
      <p:ext uri="{BB962C8B-B14F-4D97-AF65-F5344CB8AC3E}">
        <p14:creationId xmlns:p14="http://schemas.microsoft.com/office/powerpoint/2010/main" val="3051362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 y="0"/>
            <a:ext cx="12320337"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Risk loving person</a:t>
            </a:r>
          </a:p>
        </p:txBody>
      </p:sp>
      <p:sp>
        <p:nvSpPr>
          <p:cNvPr id="4" name="Prostokąt 3"/>
          <p:cNvSpPr/>
          <p:nvPr/>
        </p:nvSpPr>
        <p:spPr>
          <a:xfrm>
            <a:off x="462012" y="1240530"/>
            <a:ext cx="11636943"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L1 - chose the lottery with the expected value E(L1)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EU(L1) &lt;  U(E(L1))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This type of person can be described by the convex utility function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U’’&gt; 0 </a:t>
            </a:r>
          </a:p>
        </p:txBody>
      </p:sp>
      <p:grpSp>
        <p:nvGrpSpPr>
          <p:cNvPr id="48" name="Grupa 37"/>
          <p:cNvGrpSpPr>
            <a:grpSpLocks/>
          </p:cNvGrpSpPr>
          <p:nvPr/>
        </p:nvGrpSpPr>
        <p:grpSpPr bwMode="auto">
          <a:xfrm>
            <a:off x="2747964" y="2070415"/>
            <a:ext cx="5724525" cy="4484687"/>
            <a:chOff x="0" y="836613"/>
            <a:chExt cx="5724128" cy="4484538"/>
          </a:xfrm>
        </p:grpSpPr>
        <p:grpSp>
          <p:nvGrpSpPr>
            <p:cNvPr id="49" name="Grupa 33"/>
            <p:cNvGrpSpPr>
              <a:grpSpLocks/>
            </p:cNvGrpSpPr>
            <p:nvPr/>
          </p:nvGrpSpPr>
          <p:grpSpPr bwMode="auto">
            <a:xfrm>
              <a:off x="0" y="836613"/>
              <a:ext cx="5121275" cy="4443109"/>
              <a:chOff x="0" y="359155"/>
              <a:chExt cx="5121896" cy="4442421"/>
            </a:xfrm>
          </p:grpSpPr>
          <p:grpSp>
            <p:nvGrpSpPr>
              <p:cNvPr id="53" name="Grupa 4"/>
              <p:cNvGrpSpPr>
                <a:grpSpLocks/>
              </p:cNvGrpSpPr>
              <p:nvPr/>
            </p:nvGrpSpPr>
            <p:grpSpPr bwMode="auto">
              <a:xfrm>
                <a:off x="0" y="359155"/>
                <a:ext cx="5121896" cy="3972896"/>
                <a:chOff x="-179512" y="359155"/>
                <a:chExt cx="5121896" cy="3972896"/>
              </a:xfrm>
            </p:grpSpPr>
            <p:sp>
              <p:nvSpPr>
                <p:cNvPr id="59" name="Line 3"/>
                <p:cNvSpPr>
                  <a:spLocks noChangeShapeType="1"/>
                </p:cNvSpPr>
                <p:nvPr/>
              </p:nvSpPr>
              <p:spPr bwMode="auto">
                <a:xfrm flipV="1">
                  <a:off x="827015" y="1268621"/>
                  <a:ext cx="0" cy="3047426"/>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0" name="Line 4"/>
                <p:cNvSpPr>
                  <a:spLocks noChangeShapeType="1"/>
                </p:cNvSpPr>
                <p:nvPr/>
              </p:nvSpPr>
              <p:spPr bwMode="auto">
                <a:xfrm>
                  <a:off x="827015" y="4316047"/>
                  <a:ext cx="4115014"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1" name="Freeform 9"/>
                <p:cNvSpPr>
                  <a:spLocks/>
                </p:cNvSpPr>
                <p:nvPr/>
              </p:nvSpPr>
              <p:spPr bwMode="auto">
                <a:xfrm rot="17523408" flipV="1">
                  <a:off x="1123557" y="832591"/>
                  <a:ext cx="3801346" cy="2854473"/>
                </a:xfrm>
                <a:custGeom>
                  <a:avLst/>
                  <a:gdLst>
                    <a:gd name="T0" fmla="*/ 0 w 2160"/>
                    <a:gd name="T1" fmla="*/ 2147483647 h 1104"/>
                    <a:gd name="T2" fmla="*/ 967739959 w 2160"/>
                    <a:gd name="T3" fmla="*/ 1854987856 h 1104"/>
                    <a:gd name="T4" fmla="*/ 2147483647 w 2160"/>
                    <a:gd name="T5" fmla="*/ 772911943 h 1104"/>
                    <a:gd name="T6" fmla="*/ 2147483647 w 2160"/>
                    <a:gd name="T7" fmla="*/ 309164082 h 1104"/>
                    <a:gd name="T8" fmla="*/ 2147483647 w 2160"/>
                    <a:gd name="T9" fmla="*/ 154582041 h 1104"/>
                    <a:gd name="T10" fmla="*/ 2147483647 w 2160"/>
                    <a:gd name="T11" fmla="*/ 0 h 1104"/>
                    <a:gd name="T12" fmla="*/ 0 60000 65536"/>
                    <a:gd name="T13" fmla="*/ 0 60000 65536"/>
                    <a:gd name="T14" fmla="*/ 0 60000 65536"/>
                    <a:gd name="T15" fmla="*/ 0 60000 65536"/>
                    <a:gd name="T16" fmla="*/ 0 60000 65536"/>
                    <a:gd name="T17" fmla="*/ 0 60000 65536"/>
                    <a:gd name="T18" fmla="*/ 0 w 2160"/>
                    <a:gd name="T19" fmla="*/ 0 h 1104"/>
                    <a:gd name="T20" fmla="*/ 2160 w 2160"/>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2160" h="1104">
                      <a:moveTo>
                        <a:pt x="0" y="1104"/>
                      </a:moveTo>
                      <a:cubicBezTo>
                        <a:pt x="120" y="912"/>
                        <a:pt x="240" y="720"/>
                        <a:pt x="384" y="576"/>
                      </a:cubicBezTo>
                      <a:cubicBezTo>
                        <a:pt x="528" y="432"/>
                        <a:pt x="704" y="320"/>
                        <a:pt x="864" y="240"/>
                      </a:cubicBezTo>
                      <a:cubicBezTo>
                        <a:pt x="1024" y="160"/>
                        <a:pt x="1208" y="128"/>
                        <a:pt x="1344" y="96"/>
                      </a:cubicBezTo>
                      <a:cubicBezTo>
                        <a:pt x="1480" y="64"/>
                        <a:pt x="1544" y="64"/>
                        <a:pt x="1680" y="48"/>
                      </a:cubicBezTo>
                      <a:cubicBezTo>
                        <a:pt x="1816" y="32"/>
                        <a:pt x="1988" y="16"/>
                        <a:pt x="2160" y="0"/>
                      </a:cubicBez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2" name="Line 12"/>
                <p:cNvSpPr>
                  <a:spLocks noChangeShapeType="1"/>
                </p:cNvSpPr>
                <p:nvPr/>
              </p:nvSpPr>
              <p:spPr bwMode="auto">
                <a:xfrm flipV="1">
                  <a:off x="4715005" y="1628916"/>
                  <a:ext cx="0" cy="2703003"/>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3" name="Line 13"/>
                <p:cNvSpPr>
                  <a:spLocks noChangeShapeType="1"/>
                </p:cNvSpPr>
                <p:nvPr/>
              </p:nvSpPr>
              <p:spPr bwMode="auto">
                <a:xfrm flipH="1">
                  <a:off x="827015" y="1557491"/>
                  <a:ext cx="3887990"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4" name="Line 17"/>
                <p:cNvSpPr>
                  <a:spLocks noChangeShapeType="1"/>
                </p:cNvSpPr>
                <p:nvPr/>
              </p:nvSpPr>
              <p:spPr bwMode="auto">
                <a:xfrm flipV="1">
                  <a:off x="1152470" y="1557491"/>
                  <a:ext cx="3562535" cy="1942734"/>
                </a:xfrm>
                <a:prstGeom prst="line">
                  <a:avLst/>
                </a:prstGeom>
                <a:ln>
                  <a:prstDash val="dash"/>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5" name="Oval 14"/>
                <p:cNvSpPr>
                  <a:spLocks noChangeArrowheads="1"/>
                </p:cNvSpPr>
                <p:nvPr/>
              </p:nvSpPr>
              <p:spPr bwMode="auto">
                <a:xfrm>
                  <a:off x="4643563" y="1484480"/>
                  <a:ext cx="152408" cy="152371"/>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6" name="Line 12"/>
                <p:cNvSpPr>
                  <a:spLocks noChangeShapeType="1"/>
                </p:cNvSpPr>
                <p:nvPr/>
              </p:nvSpPr>
              <p:spPr bwMode="auto">
                <a:xfrm flipV="1">
                  <a:off x="1079441" y="3428802"/>
                  <a:ext cx="0" cy="863437"/>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7" name="Line 13"/>
                <p:cNvSpPr>
                  <a:spLocks noChangeShapeType="1"/>
                </p:cNvSpPr>
                <p:nvPr/>
              </p:nvSpPr>
              <p:spPr bwMode="auto">
                <a:xfrm flipH="1">
                  <a:off x="863530" y="3500226"/>
                  <a:ext cx="288940"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8" name="Oval 15"/>
                <p:cNvSpPr>
                  <a:spLocks noChangeArrowheads="1"/>
                </p:cNvSpPr>
                <p:nvPr/>
              </p:nvSpPr>
              <p:spPr bwMode="auto">
                <a:xfrm>
                  <a:off x="1008000" y="3428802"/>
                  <a:ext cx="152408" cy="152371"/>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9" name="pole tekstowe 68"/>
                <p:cNvSpPr txBox="1"/>
                <p:nvPr/>
              </p:nvSpPr>
              <p:spPr>
                <a:xfrm>
                  <a:off x="-179512" y="1727322"/>
                  <a:ext cx="1258953" cy="33807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U(M0+x</a:t>
                  </a:r>
                  <a:r>
                    <a:rPr kumimoji="0" lang="en-GB" sz="1600" b="0" i="0" u="none" strike="noStrike" kern="1200" cap="none" spc="0" normalizeH="0" baseline="-25000" noProof="0" dirty="0">
                      <a:ln>
                        <a:noFill/>
                      </a:ln>
                      <a:solidFill>
                        <a:srgbClr val="4F81BD">
                          <a:lumMod val="50000"/>
                        </a:srgbClr>
                      </a:solidFill>
                      <a:effectLst/>
                      <a:uLnTx/>
                      <a:uFillTx/>
                      <a:latin typeface="Calibri"/>
                      <a:ea typeface="+mn-ea"/>
                      <a:cs typeface="+mn-cs"/>
                    </a:rPr>
                    <a:t>2</a:t>
                  </a: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a:t>
                  </a:r>
                </a:p>
              </p:txBody>
            </p:sp>
            <p:sp>
              <p:nvSpPr>
                <p:cNvPr id="70" name="pole tekstowe 69"/>
                <p:cNvSpPr txBox="1"/>
                <p:nvPr/>
              </p:nvSpPr>
              <p:spPr>
                <a:xfrm>
                  <a:off x="-179512" y="3598632"/>
                  <a:ext cx="1224027" cy="33807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U(M0-x</a:t>
                  </a:r>
                  <a:r>
                    <a:rPr kumimoji="0" lang="en-GB" sz="1600" b="0" i="0" u="none" strike="noStrike" kern="1200" cap="none" spc="0" normalizeH="0" baseline="-25000" noProof="0" dirty="0">
                      <a:ln>
                        <a:noFill/>
                      </a:ln>
                      <a:solidFill>
                        <a:srgbClr val="4F81BD">
                          <a:lumMod val="50000"/>
                        </a:srgbClr>
                      </a:solidFill>
                      <a:effectLst/>
                      <a:uLnTx/>
                      <a:uFillTx/>
                      <a:latin typeface="Calibri"/>
                      <a:ea typeface="+mn-ea"/>
                      <a:cs typeface="+mn-cs"/>
                    </a:rPr>
                    <a:t>1</a:t>
                  </a: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a:t>
                  </a:r>
                </a:p>
              </p:txBody>
            </p:sp>
            <p:sp>
              <p:nvSpPr>
                <p:cNvPr id="71" name="Line 13"/>
                <p:cNvSpPr>
                  <a:spLocks noChangeShapeType="1"/>
                </p:cNvSpPr>
                <p:nvPr/>
              </p:nvSpPr>
              <p:spPr bwMode="auto">
                <a:xfrm flipH="1">
                  <a:off x="792088" y="3382773"/>
                  <a:ext cx="1224027"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72" name="pole tekstowe 71"/>
                <p:cNvSpPr txBox="1"/>
                <p:nvPr/>
              </p:nvSpPr>
              <p:spPr>
                <a:xfrm>
                  <a:off x="-179512" y="2806619"/>
                  <a:ext cx="900160" cy="339661"/>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U(L1)</a:t>
                  </a:r>
                </a:p>
              </p:txBody>
            </p:sp>
          </p:grpSp>
          <p:sp>
            <p:nvSpPr>
              <p:cNvPr id="54" name="Line 13"/>
              <p:cNvSpPr>
                <a:spLocks noChangeShapeType="1"/>
              </p:cNvSpPr>
              <p:nvPr/>
            </p:nvSpPr>
            <p:spPr bwMode="auto">
              <a:xfrm flipH="1" flipV="1">
                <a:off x="2195627" y="3024066"/>
                <a:ext cx="0" cy="1295156"/>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5" name="pole tekstowe 54"/>
              <p:cNvSpPr txBox="1"/>
              <p:nvPr/>
            </p:nvSpPr>
            <p:spPr>
              <a:xfrm>
                <a:off x="1979716" y="4463658"/>
                <a:ext cx="1081143" cy="33807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E(L1)</a:t>
                </a:r>
              </a:p>
            </p:txBody>
          </p:sp>
          <p:sp>
            <p:nvSpPr>
              <p:cNvPr id="56" name="Line 13"/>
              <p:cNvSpPr>
                <a:spLocks noChangeShapeType="1"/>
              </p:cNvSpPr>
              <p:nvPr/>
            </p:nvSpPr>
            <p:spPr bwMode="auto">
              <a:xfrm flipH="1">
                <a:off x="971600" y="3024066"/>
                <a:ext cx="1224027"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7" name="pole tekstowe 56"/>
              <p:cNvSpPr txBox="1"/>
              <p:nvPr/>
            </p:nvSpPr>
            <p:spPr>
              <a:xfrm>
                <a:off x="0" y="3239925"/>
                <a:ext cx="1043042" cy="33807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rPr>
                  <a:t>U(E(L1))</a:t>
                </a:r>
              </a:p>
            </p:txBody>
          </p:sp>
          <p:sp>
            <p:nvSpPr>
              <p:cNvPr id="58" name="Oval 14"/>
              <p:cNvSpPr>
                <a:spLocks noChangeArrowheads="1"/>
              </p:cNvSpPr>
              <p:nvPr/>
            </p:nvSpPr>
            <p:spPr bwMode="auto">
              <a:xfrm>
                <a:off x="2124185" y="3311349"/>
                <a:ext cx="152408" cy="152371"/>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sp>
          <p:nvSpPr>
            <p:cNvPr id="50" name="Oval 22"/>
            <p:cNvSpPr>
              <a:spLocks noChangeArrowheads="1"/>
            </p:cNvSpPr>
            <p:nvPr/>
          </p:nvSpPr>
          <p:spPr bwMode="auto">
            <a:xfrm>
              <a:off x="2123928" y="3428914"/>
              <a:ext cx="152389" cy="152395"/>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1" name="pole tekstowe 50"/>
            <p:cNvSpPr txBox="1"/>
            <p:nvPr/>
          </p:nvSpPr>
          <p:spPr bwMode="auto">
            <a:xfrm>
              <a:off x="827031" y="5013186"/>
              <a:ext cx="1168319" cy="307965"/>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M0 - x1</a:t>
              </a:r>
            </a:p>
          </p:txBody>
        </p:sp>
        <p:sp>
          <p:nvSpPr>
            <p:cNvPr id="52" name="pole tekstowe 51"/>
            <p:cNvSpPr txBox="1"/>
            <p:nvPr/>
          </p:nvSpPr>
          <p:spPr bwMode="auto">
            <a:xfrm>
              <a:off x="4427231" y="5013186"/>
              <a:ext cx="1296897" cy="307965"/>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M0 + x2</a:t>
              </a:r>
            </a:p>
          </p:txBody>
        </p:sp>
      </p:grpSp>
    </p:spTree>
    <p:extLst>
      <p:ext uri="{BB962C8B-B14F-4D97-AF65-F5344CB8AC3E}">
        <p14:creationId xmlns:p14="http://schemas.microsoft.com/office/powerpoint/2010/main" val="984963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Risk neutral person</a:t>
            </a:r>
          </a:p>
        </p:txBody>
      </p:sp>
      <p:sp>
        <p:nvSpPr>
          <p:cNvPr id="4" name="Prostokąt 3"/>
          <p:cNvSpPr/>
          <p:nvPr/>
        </p:nvSpPr>
        <p:spPr>
          <a:xfrm>
            <a:off x="288757" y="1124744"/>
            <a:ext cx="11588817"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Is indifferent between the two alternatives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EU(L1) =  U(E(L1))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This type of person can be described by the linear utility function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U’’=  0 </a:t>
            </a:r>
          </a:p>
        </p:txBody>
      </p:sp>
      <p:grpSp>
        <p:nvGrpSpPr>
          <p:cNvPr id="29" name="Grupa 28"/>
          <p:cNvGrpSpPr/>
          <p:nvPr/>
        </p:nvGrpSpPr>
        <p:grpSpPr>
          <a:xfrm>
            <a:off x="2181331" y="2604908"/>
            <a:ext cx="6588125" cy="3680857"/>
            <a:chOff x="0" y="1773238"/>
            <a:chExt cx="6588125" cy="3680857"/>
          </a:xfrm>
        </p:grpSpPr>
        <p:cxnSp>
          <p:nvCxnSpPr>
            <p:cNvPr id="30" name="Łącznik prosty 37"/>
            <p:cNvCxnSpPr/>
            <p:nvPr/>
          </p:nvCxnSpPr>
          <p:spPr>
            <a:xfrm rot="5400000" flipH="1" flipV="1">
              <a:off x="2492375" y="1390651"/>
              <a:ext cx="2740025" cy="3981450"/>
            </a:xfrm>
            <a:prstGeom prst="line">
              <a:avLst/>
            </a:prstGeom>
          </p:spPr>
          <p:style>
            <a:lnRef idx="2">
              <a:schemeClr val="accent1"/>
            </a:lnRef>
            <a:fillRef idx="0">
              <a:schemeClr val="accent1"/>
            </a:fillRef>
            <a:effectRef idx="1">
              <a:schemeClr val="accent1"/>
            </a:effectRef>
            <a:fontRef idx="minor">
              <a:schemeClr val="tx1"/>
            </a:fontRef>
          </p:style>
        </p:cxnSp>
        <p:grpSp>
          <p:nvGrpSpPr>
            <p:cNvPr id="31" name="Grupa 33"/>
            <p:cNvGrpSpPr>
              <a:grpSpLocks/>
            </p:cNvGrpSpPr>
            <p:nvPr/>
          </p:nvGrpSpPr>
          <p:grpSpPr bwMode="auto">
            <a:xfrm>
              <a:off x="0" y="1773238"/>
              <a:ext cx="6021388" cy="3680857"/>
              <a:chOff x="-899592" y="1268760"/>
              <a:chExt cx="6021488" cy="3682173"/>
            </a:xfrm>
          </p:grpSpPr>
          <p:grpSp>
            <p:nvGrpSpPr>
              <p:cNvPr id="35" name="Grupa 4"/>
              <p:cNvGrpSpPr>
                <a:grpSpLocks/>
              </p:cNvGrpSpPr>
              <p:nvPr/>
            </p:nvGrpSpPr>
            <p:grpSpPr bwMode="auto">
              <a:xfrm>
                <a:off x="-899592" y="1268760"/>
                <a:ext cx="6021488" cy="3063382"/>
                <a:chOff x="-1079104" y="1268760"/>
                <a:chExt cx="6021488" cy="3063382"/>
              </a:xfrm>
            </p:grpSpPr>
            <p:sp>
              <p:nvSpPr>
                <p:cNvPr id="40" name="Line 3"/>
                <p:cNvSpPr>
                  <a:spLocks noChangeShapeType="1"/>
                </p:cNvSpPr>
                <p:nvPr/>
              </p:nvSpPr>
              <p:spPr bwMode="auto">
                <a:xfrm flipV="1">
                  <a:off x="827516" y="1268760"/>
                  <a:ext cx="0" cy="304909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41" name="Line 4"/>
                <p:cNvSpPr>
                  <a:spLocks noChangeShapeType="1"/>
                </p:cNvSpPr>
                <p:nvPr/>
              </p:nvSpPr>
              <p:spPr bwMode="auto">
                <a:xfrm>
                  <a:off x="827516" y="4317850"/>
                  <a:ext cx="4114868"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42" name="Line 12"/>
                <p:cNvSpPr>
                  <a:spLocks noChangeShapeType="1"/>
                </p:cNvSpPr>
                <p:nvPr/>
              </p:nvSpPr>
              <p:spPr bwMode="auto">
                <a:xfrm flipV="1">
                  <a:off x="4715367" y="1629251"/>
                  <a:ext cx="0" cy="2702891"/>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43" name="Line 13"/>
                <p:cNvSpPr>
                  <a:spLocks noChangeShapeType="1"/>
                </p:cNvSpPr>
                <p:nvPr/>
              </p:nvSpPr>
              <p:spPr bwMode="auto">
                <a:xfrm flipH="1">
                  <a:off x="827516" y="1556200"/>
                  <a:ext cx="3887852"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44" name="Line 17"/>
                <p:cNvSpPr>
                  <a:spLocks noChangeShapeType="1"/>
                </p:cNvSpPr>
                <p:nvPr/>
              </p:nvSpPr>
              <p:spPr bwMode="auto">
                <a:xfrm flipV="1">
                  <a:off x="792590" y="1556200"/>
                  <a:ext cx="3922777" cy="2691775"/>
                </a:xfrm>
                <a:prstGeom prst="line">
                  <a:avLst/>
                </a:prstGeom>
                <a:ln>
                  <a:prstDash val="dash"/>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45" name="Oval 14"/>
                <p:cNvSpPr>
                  <a:spLocks noChangeArrowheads="1"/>
                </p:cNvSpPr>
                <p:nvPr/>
              </p:nvSpPr>
              <p:spPr bwMode="auto">
                <a:xfrm>
                  <a:off x="4643929" y="1484737"/>
                  <a:ext cx="152403" cy="152455"/>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46" name="Line 12"/>
                <p:cNvSpPr>
                  <a:spLocks noChangeShapeType="1"/>
                </p:cNvSpPr>
                <p:nvPr/>
              </p:nvSpPr>
              <p:spPr bwMode="auto">
                <a:xfrm flipV="1">
                  <a:off x="1079932" y="4005000"/>
                  <a:ext cx="0" cy="289028"/>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47" name="Line 13"/>
                <p:cNvSpPr>
                  <a:spLocks noChangeShapeType="1"/>
                </p:cNvSpPr>
                <p:nvPr/>
              </p:nvSpPr>
              <p:spPr bwMode="auto">
                <a:xfrm flipH="1">
                  <a:off x="864028" y="4005000"/>
                  <a:ext cx="287343"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73" name="Oval 15"/>
                <p:cNvSpPr>
                  <a:spLocks noChangeArrowheads="1"/>
                </p:cNvSpPr>
                <p:nvPr/>
              </p:nvSpPr>
              <p:spPr bwMode="auto">
                <a:xfrm>
                  <a:off x="1008494" y="3933538"/>
                  <a:ext cx="152403" cy="152455"/>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74" name="pole tekstowe 73"/>
                <p:cNvSpPr txBox="1"/>
                <p:nvPr/>
              </p:nvSpPr>
              <p:spPr>
                <a:xfrm>
                  <a:off x="-736788" y="1433502"/>
                  <a:ext cx="1332009" cy="3694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rPr>
                    <a:t>U(M0 - x1)</a:t>
                  </a:r>
                </a:p>
              </p:txBody>
            </p:sp>
            <p:sp>
              <p:nvSpPr>
                <p:cNvPr id="75" name="pole tekstowe 74"/>
                <p:cNvSpPr txBox="1"/>
                <p:nvPr/>
              </p:nvSpPr>
              <p:spPr>
                <a:xfrm>
                  <a:off x="-736788" y="3840427"/>
                  <a:ext cx="1349987" cy="3694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rPr>
                    <a:t>U(M0 - x1)</a:t>
                  </a:r>
                </a:p>
              </p:txBody>
            </p:sp>
            <p:sp>
              <p:nvSpPr>
                <p:cNvPr id="76" name="Line 13"/>
                <p:cNvSpPr>
                  <a:spLocks noChangeShapeType="1"/>
                </p:cNvSpPr>
                <p:nvPr/>
              </p:nvSpPr>
              <p:spPr bwMode="auto">
                <a:xfrm flipH="1">
                  <a:off x="792590" y="3384066"/>
                  <a:ext cx="1223982"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77" name="pole tekstowe 76"/>
                <p:cNvSpPr txBox="1"/>
                <p:nvPr/>
              </p:nvSpPr>
              <p:spPr>
                <a:xfrm>
                  <a:off x="-1079104" y="3212555"/>
                  <a:ext cx="900128" cy="36946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rPr>
                    <a:t>U(L1)</a:t>
                  </a:r>
                </a:p>
              </p:txBody>
            </p:sp>
          </p:grpSp>
          <p:sp>
            <p:nvSpPr>
              <p:cNvPr id="36" name="Line 13"/>
              <p:cNvSpPr>
                <a:spLocks noChangeShapeType="1"/>
              </p:cNvSpPr>
              <p:nvPr/>
            </p:nvSpPr>
            <p:spPr bwMode="auto">
              <a:xfrm flipH="1" flipV="1">
                <a:off x="2196084" y="3384066"/>
                <a:ext cx="0" cy="935371"/>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37" name="pole tekstowe 36"/>
              <p:cNvSpPr txBox="1"/>
              <p:nvPr/>
            </p:nvSpPr>
            <p:spPr>
              <a:xfrm>
                <a:off x="2015106" y="4581469"/>
                <a:ext cx="1079518" cy="36946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rPr>
                  <a:t>E(L1)</a:t>
                </a:r>
              </a:p>
            </p:txBody>
          </p:sp>
          <p:sp>
            <p:nvSpPr>
              <p:cNvPr id="38" name="pole tekstowe 37"/>
              <p:cNvSpPr txBox="1"/>
              <p:nvPr/>
            </p:nvSpPr>
            <p:spPr>
              <a:xfrm>
                <a:off x="-72490" y="3212555"/>
                <a:ext cx="1044592" cy="36946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rPr>
                  <a:t>U(E(L1))</a:t>
                </a:r>
              </a:p>
            </p:txBody>
          </p:sp>
          <p:sp>
            <p:nvSpPr>
              <p:cNvPr id="39" name="Oval 14"/>
              <p:cNvSpPr>
                <a:spLocks noChangeArrowheads="1"/>
              </p:cNvSpPr>
              <p:nvPr/>
            </p:nvSpPr>
            <p:spPr bwMode="auto">
              <a:xfrm>
                <a:off x="2123058" y="3311015"/>
                <a:ext cx="152403" cy="152454"/>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grpSp>
        <p:sp>
          <p:nvSpPr>
            <p:cNvPr id="32" name="Oval 22"/>
            <p:cNvSpPr>
              <a:spLocks noChangeArrowheads="1"/>
            </p:cNvSpPr>
            <p:nvPr/>
          </p:nvSpPr>
          <p:spPr bwMode="auto">
            <a:xfrm>
              <a:off x="3022600" y="3789363"/>
              <a:ext cx="152400" cy="152400"/>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33" name="pole tekstowe 32"/>
            <p:cNvSpPr txBox="1"/>
            <p:nvPr/>
          </p:nvSpPr>
          <p:spPr bwMode="auto">
            <a:xfrm>
              <a:off x="1692275" y="5084763"/>
              <a:ext cx="1168400" cy="36933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rPr>
                <a:t>M0 - x1</a:t>
              </a:r>
            </a:p>
          </p:txBody>
        </p:sp>
        <p:sp>
          <p:nvSpPr>
            <p:cNvPr id="34" name="pole tekstowe 33"/>
            <p:cNvSpPr txBox="1"/>
            <p:nvPr/>
          </p:nvSpPr>
          <p:spPr bwMode="auto">
            <a:xfrm>
              <a:off x="5292725" y="5084763"/>
              <a:ext cx="1295400" cy="36933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4BACC6">
                      <a:lumMod val="50000"/>
                    </a:srgbClr>
                  </a:solidFill>
                  <a:effectLst/>
                  <a:uLnTx/>
                  <a:uFillTx/>
                  <a:latin typeface="Calibri"/>
                  <a:ea typeface="+mn-ea"/>
                  <a:cs typeface="+mn-cs"/>
                </a:rPr>
                <a:t>M0 + x2</a:t>
              </a:r>
            </a:p>
          </p:txBody>
        </p:sp>
      </p:grpSp>
    </p:spTree>
    <p:extLst>
      <p:ext uri="{BB962C8B-B14F-4D97-AF65-F5344CB8AC3E}">
        <p14:creationId xmlns:p14="http://schemas.microsoft.com/office/powerpoint/2010/main" val="36116906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sp>
        <p:nvSpPr>
          <p:cNvPr id="3" name="Prostokąt 2"/>
          <p:cNvSpPr/>
          <p:nvPr/>
        </p:nvSpPr>
        <p:spPr>
          <a:xfrm>
            <a:off x="317634" y="1351837"/>
            <a:ext cx="11078678"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The characteristic is too general. Economist wants to have more specific measures. We can use the fair lottery to find the measure. </a:t>
            </a:r>
          </a:p>
        </p:txBody>
      </p:sp>
      <p:sp>
        <p:nvSpPr>
          <p:cNvPr id="6" name="Prostokąt 5"/>
          <p:cNvSpPr/>
          <p:nvPr/>
        </p:nvSpPr>
        <p:spPr>
          <a:xfrm>
            <a:off x="3503713" y="2998441"/>
            <a:ext cx="378261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Times New Roman" pitchFamily="18" charset="0"/>
              </a:rPr>
              <a:t>Fair lottery   E(L) = M0 </a:t>
            </a:r>
            <a:endPar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grpSp>
        <p:nvGrpSpPr>
          <p:cNvPr id="7" name="Grupa 46"/>
          <p:cNvGrpSpPr>
            <a:grpSpLocks/>
          </p:cNvGrpSpPr>
          <p:nvPr/>
        </p:nvGrpSpPr>
        <p:grpSpPr bwMode="auto">
          <a:xfrm>
            <a:off x="3359696" y="3790632"/>
            <a:ext cx="4896544" cy="1624073"/>
            <a:chOff x="-38007" y="3068963"/>
            <a:chExt cx="4114193" cy="1622963"/>
          </a:xfrm>
        </p:grpSpPr>
        <p:grpSp>
          <p:nvGrpSpPr>
            <p:cNvPr id="8" name="Grupa 19"/>
            <p:cNvGrpSpPr>
              <a:grpSpLocks/>
            </p:cNvGrpSpPr>
            <p:nvPr/>
          </p:nvGrpSpPr>
          <p:grpSpPr bwMode="auto">
            <a:xfrm>
              <a:off x="-38007" y="3068963"/>
              <a:ext cx="4053690" cy="1480185"/>
              <a:chOff x="-182023" y="1341441"/>
              <a:chExt cx="4053690" cy="1480185"/>
            </a:xfrm>
          </p:grpSpPr>
          <p:cxnSp>
            <p:nvCxnSpPr>
              <p:cNvPr id="10" name="Łącznik prosty 32"/>
              <p:cNvCxnSpPr>
                <a:stCxn id="12" idx="6"/>
                <a:endCxn id="13" idx="1"/>
              </p:cNvCxnSpPr>
              <p:nvPr/>
            </p:nvCxnSpPr>
            <p:spPr>
              <a:xfrm flipV="1">
                <a:off x="483507" y="1541359"/>
                <a:ext cx="2142361" cy="748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Łącznik prosty 33"/>
              <p:cNvCxnSpPr>
                <a:stCxn id="12" idx="6"/>
                <a:endCxn id="9" idx="1"/>
              </p:cNvCxnSpPr>
              <p:nvPr/>
            </p:nvCxnSpPr>
            <p:spPr>
              <a:xfrm>
                <a:off x="483507" y="2289369"/>
                <a:ext cx="2216384" cy="475117"/>
              </a:xfrm>
              <a:prstGeom prst="line">
                <a:avLst/>
              </a:prstGeom>
            </p:spPr>
            <p:style>
              <a:lnRef idx="1">
                <a:schemeClr val="accent1"/>
              </a:lnRef>
              <a:fillRef idx="0">
                <a:schemeClr val="accent1"/>
              </a:fillRef>
              <a:effectRef idx="0">
                <a:schemeClr val="accent1"/>
              </a:effectRef>
              <a:fontRef idx="minor">
                <a:schemeClr val="tx1"/>
              </a:fontRef>
            </p:style>
          </p:cxnSp>
          <p:sp>
            <p:nvSpPr>
              <p:cNvPr id="12" name="Elipsa 11"/>
              <p:cNvSpPr/>
              <p:nvPr/>
            </p:nvSpPr>
            <p:spPr>
              <a:xfrm>
                <a:off x="-182023" y="1957030"/>
                <a:ext cx="665530" cy="664678"/>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srgbClr val="4BACC6">
                        <a:lumMod val="50000"/>
                      </a:srgbClr>
                    </a:solidFill>
                    <a:effectLst/>
                    <a:uLnTx/>
                    <a:uFillTx/>
                    <a:latin typeface="Calibri"/>
                    <a:ea typeface="+mn-ea"/>
                    <a:cs typeface="+mn-cs"/>
                  </a:rPr>
                  <a:t>C</a:t>
                </a:r>
              </a:p>
            </p:txBody>
          </p:sp>
          <p:sp>
            <p:nvSpPr>
              <p:cNvPr id="13" name="pole tekstowe 12"/>
              <p:cNvSpPr txBox="1"/>
              <p:nvPr/>
            </p:nvSpPr>
            <p:spPr>
              <a:xfrm>
                <a:off x="2625869" y="1341441"/>
                <a:ext cx="1245798" cy="399837"/>
              </a:xfrm>
              <a:prstGeom prst="rect">
                <a:avLst/>
              </a:prstGeom>
              <a:solidFill>
                <a:schemeClr val="bg2">
                  <a:lumMod val="50000"/>
                  <a:alpha val="50000"/>
                </a:schemeClr>
              </a:solidFill>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srgbClr val="4BACC6">
                        <a:lumMod val="50000"/>
                      </a:srgbClr>
                    </a:solidFill>
                    <a:effectLst/>
                    <a:uLnTx/>
                    <a:uFillTx/>
                    <a:latin typeface="Calibri"/>
                    <a:ea typeface="+mn-ea"/>
                    <a:cs typeface="+mn-cs"/>
                  </a:rPr>
                  <a:t>M0  - 100</a:t>
                </a:r>
                <a:endParaRPr kumimoji="0" lang="en-GB" sz="2000" b="1" i="1" u="none" strike="noStrike" kern="1200" cap="none" spc="0" normalizeH="0" baseline="-25000" noProof="0" dirty="0">
                  <a:ln>
                    <a:noFill/>
                  </a:ln>
                  <a:solidFill>
                    <a:srgbClr val="4BACC6">
                      <a:lumMod val="50000"/>
                    </a:srgbClr>
                  </a:solidFill>
                  <a:effectLst/>
                  <a:uLnTx/>
                  <a:uFillTx/>
                  <a:latin typeface="Calibri"/>
                  <a:ea typeface="+mn-ea"/>
                  <a:cs typeface="+mn-cs"/>
                </a:endParaRPr>
              </a:p>
            </p:txBody>
          </p:sp>
          <p:sp>
            <p:nvSpPr>
              <p:cNvPr id="14" name="pole tekstowe 42"/>
              <p:cNvSpPr txBox="1">
                <a:spLocks noChangeArrowheads="1"/>
              </p:cNvSpPr>
              <p:nvPr/>
            </p:nvSpPr>
            <p:spPr bwMode="auto">
              <a:xfrm>
                <a:off x="1210708" y="1557193"/>
                <a:ext cx="896994" cy="399837"/>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srgbClr val="4BACC6">
                        <a:lumMod val="50000"/>
                      </a:srgbClr>
                    </a:solidFill>
                    <a:effectLst/>
                    <a:uLnTx/>
                    <a:uFillTx/>
                    <a:latin typeface="Calibri"/>
                    <a:ea typeface="+mn-ea"/>
                    <a:cs typeface="+mn-cs"/>
                  </a:rPr>
                  <a:t>1/2</a:t>
                </a:r>
              </a:p>
            </p:txBody>
          </p:sp>
          <p:sp>
            <p:nvSpPr>
              <p:cNvPr id="15" name="pole tekstowe 45"/>
              <p:cNvSpPr txBox="1">
                <a:spLocks noChangeArrowheads="1"/>
              </p:cNvSpPr>
              <p:nvPr/>
            </p:nvSpPr>
            <p:spPr bwMode="auto">
              <a:xfrm>
                <a:off x="1095319" y="2421789"/>
                <a:ext cx="1127774" cy="399837"/>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srgbClr val="4BACC6">
                        <a:lumMod val="50000"/>
                      </a:srgbClr>
                    </a:solidFill>
                    <a:effectLst/>
                    <a:uLnTx/>
                    <a:uFillTx/>
                    <a:latin typeface="Calibri"/>
                    <a:ea typeface="+mn-ea"/>
                    <a:cs typeface="+mn-cs"/>
                  </a:rPr>
                  <a:t>1/2 </a:t>
                </a:r>
              </a:p>
            </p:txBody>
          </p:sp>
        </p:grpSp>
        <p:sp>
          <p:nvSpPr>
            <p:cNvPr id="9" name="pole tekstowe 8"/>
            <p:cNvSpPr txBox="1"/>
            <p:nvPr/>
          </p:nvSpPr>
          <p:spPr>
            <a:xfrm>
              <a:off x="2843908" y="4292089"/>
              <a:ext cx="1232278" cy="399837"/>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2000" b="1" i="1" u="none" strike="noStrike" kern="1200" cap="none" spc="0" normalizeH="0" baseline="0" noProof="0" dirty="0">
                  <a:ln>
                    <a:noFill/>
                  </a:ln>
                  <a:solidFill>
                    <a:srgbClr val="4BACC6">
                      <a:lumMod val="50000"/>
                    </a:srgbClr>
                  </a:solidFill>
                  <a:effectLst/>
                  <a:uLnTx/>
                  <a:uFillTx/>
                  <a:latin typeface="Calibri"/>
                  <a:ea typeface="+mn-ea"/>
                  <a:cs typeface="+mn-cs"/>
                </a:rPr>
                <a:t>M0 + 100</a:t>
              </a:r>
              <a:endParaRPr kumimoji="0" lang="en-GB" sz="2000" b="1" i="1" u="none" strike="noStrike" kern="1200" cap="none" spc="0" normalizeH="0" baseline="-25000" noProof="0" dirty="0">
                <a:ln>
                  <a:noFill/>
                </a:ln>
                <a:solidFill>
                  <a:srgbClr val="4BACC6">
                    <a:lumMod val="50000"/>
                  </a:srgbClr>
                </a:solidFill>
                <a:effectLst/>
                <a:uLnTx/>
                <a:uFillTx/>
                <a:latin typeface="Calibri"/>
                <a:ea typeface="+mn-ea"/>
                <a:cs typeface="+mn-cs"/>
              </a:endParaRPr>
            </a:p>
          </p:txBody>
        </p:sp>
      </p:grpSp>
      <p:sp>
        <p:nvSpPr>
          <p:cNvPr id="17" name="Prostokąt 16"/>
          <p:cNvSpPr/>
          <p:nvPr/>
        </p:nvSpPr>
        <p:spPr>
          <a:xfrm>
            <a:off x="2063553" y="3929131"/>
            <a:ext cx="494403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Times New Roman" pitchFamily="18" charset="0"/>
              </a:rPr>
              <a:t>Example</a:t>
            </a:r>
            <a:endPar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Tree>
    <p:extLst>
      <p:ext uri="{BB962C8B-B14F-4D97-AF65-F5344CB8AC3E}">
        <p14:creationId xmlns:p14="http://schemas.microsoft.com/office/powerpoint/2010/main" val="3402524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 y="0"/>
            <a:ext cx="12291461"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sp>
        <p:nvSpPr>
          <p:cNvPr id="3" name="Prostokąt 2"/>
          <p:cNvSpPr/>
          <p:nvPr/>
        </p:nvSpPr>
        <p:spPr>
          <a:xfrm>
            <a:off x="596766" y="1340768"/>
            <a:ext cx="938766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Does a person with risk aversion play a fair lottery?</a:t>
            </a:r>
          </a:p>
        </p:txBody>
      </p:sp>
      <p:grpSp>
        <p:nvGrpSpPr>
          <p:cNvPr id="4" name="Grupa 44"/>
          <p:cNvGrpSpPr>
            <a:grpSpLocks/>
          </p:cNvGrpSpPr>
          <p:nvPr/>
        </p:nvGrpSpPr>
        <p:grpSpPr bwMode="auto">
          <a:xfrm>
            <a:off x="2729707" y="2195513"/>
            <a:ext cx="6011862" cy="3476625"/>
            <a:chOff x="-144016" y="1916113"/>
            <a:chExt cx="6012042" cy="3475930"/>
          </a:xfrm>
        </p:grpSpPr>
        <p:grpSp>
          <p:nvGrpSpPr>
            <p:cNvPr id="5" name="Grupa 33"/>
            <p:cNvGrpSpPr>
              <a:grpSpLocks/>
            </p:cNvGrpSpPr>
            <p:nvPr/>
          </p:nvGrpSpPr>
          <p:grpSpPr bwMode="auto">
            <a:xfrm>
              <a:off x="-144016" y="1916113"/>
              <a:ext cx="6012042" cy="3475930"/>
              <a:chOff x="-135692" y="1268760"/>
              <a:chExt cx="5664554" cy="3475290"/>
            </a:xfrm>
          </p:grpSpPr>
          <p:grpSp>
            <p:nvGrpSpPr>
              <p:cNvPr id="7" name="Grupa 47"/>
              <p:cNvGrpSpPr>
                <a:grpSpLocks/>
              </p:cNvGrpSpPr>
              <p:nvPr/>
            </p:nvGrpSpPr>
            <p:grpSpPr bwMode="auto">
              <a:xfrm>
                <a:off x="-135692" y="1268760"/>
                <a:ext cx="5664554" cy="3475290"/>
                <a:chOff x="-315204" y="1268760"/>
                <a:chExt cx="5664554" cy="3475290"/>
              </a:xfrm>
            </p:grpSpPr>
            <p:sp>
              <p:nvSpPr>
                <p:cNvPr id="13" name="Line 3"/>
                <p:cNvSpPr>
                  <a:spLocks noChangeShapeType="1"/>
                </p:cNvSpPr>
                <p:nvPr/>
              </p:nvSpPr>
              <p:spPr bwMode="auto">
                <a:xfrm flipV="1">
                  <a:off x="827579" y="1268760"/>
                  <a:ext cx="0" cy="304683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4" name="Line 4"/>
                <p:cNvSpPr>
                  <a:spLocks noChangeShapeType="1"/>
                </p:cNvSpPr>
                <p:nvPr/>
              </p:nvSpPr>
              <p:spPr bwMode="auto">
                <a:xfrm>
                  <a:off x="827579" y="4315590"/>
                  <a:ext cx="4114916"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5" name="Freeform 9"/>
                <p:cNvSpPr>
                  <a:spLocks/>
                </p:cNvSpPr>
                <p:nvPr/>
              </p:nvSpPr>
              <p:spPr bwMode="auto">
                <a:xfrm>
                  <a:off x="827579" y="1555988"/>
                  <a:ext cx="3887556" cy="2378748"/>
                </a:xfrm>
                <a:custGeom>
                  <a:avLst/>
                  <a:gdLst>
                    <a:gd name="T0" fmla="*/ 0 w 2160"/>
                    <a:gd name="T1" fmla="*/ 2147483647 h 1104"/>
                    <a:gd name="T2" fmla="*/ 967739959 w 2160"/>
                    <a:gd name="T3" fmla="*/ 1854987856 h 1104"/>
                    <a:gd name="T4" fmla="*/ 2147483647 w 2160"/>
                    <a:gd name="T5" fmla="*/ 772911943 h 1104"/>
                    <a:gd name="T6" fmla="*/ 2147483647 w 2160"/>
                    <a:gd name="T7" fmla="*/ 309164082 h 1104"/>
                    <a:gd name="T8" fmla="*/ 2147483647 w 2160"/>
                    <a:gd name="T9" fmla="*/ 154582041 h 1104"/>
                    <a:gd name="T10" fmla="*/ 2147483647 w 2160"/>
                    <a:gd name="T11" fmla="*/ 0 h 1104"/>
                    <a:gd name="T12" fmla="*/ 0 60000 65536"/>
                    <a:gd name="T13" fmla="*/ 0 60000 65536"/>
                    <a:gd name="T14" fmla="*/ 0 60000 65536"/>
                    <a:gd name="T15" fmla="*/ 0 60000 65536"/>
                    <a:gd name="T16" fmla="*/ 0 60000 65536"/>
                    <a:gd name="T17" fmla="*/ 0 60000 65536"/>
                    <a:gd name="T18" fmla="*/ 0 w 2160"/>
                    <a:gd name="T19" fmla="*/ 0 h 1104"/>
                    <a:gd name="T20" fmla="*/ 2160 w 2160"/>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2160" h="1104">
                      <a:moveTo>
                        <a:pt x="0" y="1104"/>
                      </a:moveTo>
                      <a:cubicBezTo>
                        <a:pt x="120" y="912"/>
                        <a:pt x="240" y="720"/>
                        <a:pt x="384" y="576"/>
                      </a:cubicBezTo>
                      <a:cubicBezTo>
                        <a:pt x="528" y="432"/>
                        <a:pt x="704" y="320"/>
                        <a:pt x="864" y="240"/>
                      </a:cubicBezTo>
                      <a:cubicBezTo>
                        <a:pt x="1024" y="160"/>
                        <a:pt x="1208" y="128"/>
                        <a:pt x="1344" y="96"/>
                      </a:cubicBezTo>
                      <a:cubicBezTo>
                        <a:pt x="1480" y="64"/>
                        <a:pt x="1544" y="64"/>
                        <a:pt x="1680" y="48"/>
                      </a:cubicBezTo>
                      <a:cubicBezTo>
                        <a:pt x="1816" y="32"/>
                        <a:pt x="1988" y="16"/>
                        <a:pt x="2160" y="0"/>
                      </a:cubicBez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6" name="Line 12"/>
                <p:cNvSpPr>
                  <a:spLocks noChangeShapeType="1"/>
                </p:cNvSpPr>
                <p:nvPr/>
              </p:nvSpPr>
              <p:spPr bwMode="auto">
                <a:xfrm flipV="1">
                  <a:off x="4715135" y="1628985"/>
                  <a:ext cx="0" cy="2702474"/>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7" name="Line 13"/>
                <p:cNvSpPr>
                  <a:spLocks noChangeShapeType="1"/>
                </p:cNvSpPr>
                <p:nvPr/>
              </p:nvSpPr>
              <p:spPr bwMode="auto">
                <a:xfrm flipH="1">
                  <a:off x="827579" y="1555988"/>
                  <a:ext cx="3887556"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8" name="Line 17"/>
                <p:cNvSpPr>
                  <a:spLocks noChangeShapeType="1"/>
                </p:cNvSpPr>
                <p:nvPr/>
              </p:nvSpPr>
              <p:spPr bwMode="auto">
                <a:xfrm flipV="1">
                  <a:off x="1116266" y="1555988"/>
                  <a:ext cx="3598869" cy="1872531"/>
                </a:xfrm>
                <a:prstGeom prst="line">
                  <a:avLst/>
                </a:prstGeom>
                <a:ln>
                  <a:prstDash val="dash"/>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9" name="Oval 14"/>
                <p:cNvSpPr>
                  <a:spLocks noChangeArrowheads="1"/>
                </p:cNvSpPr>
                <p:nvPr/>
              </p:nvSpPr>
              <p:spPr bwMode="auto">
                <a:xfrm>
                  <a:off x="4643337" y="1484577"/>
                  <a:ext cx="152571" cy="152341"/>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0" name="Line 12"/>
                <p:cNvSpPr>
                  <a:spLocks noChangeShapeType="1"/>
                </p:cNvSpPr>
                <p:nvPr/>
              </p:nvSpPr>
              <p:spPr bwMode="auto">
                <a:xfrm flipV="1">
                  <a:off x="1116266" y="3428518"/>
                  <a:ext cx="0" cy="863268"/>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1" name="pole tekstowe 20"/>
                <p:cNvSpPr txBox="1"/>
                <p:nvPr/>
              </p:nvSpPr>
              <p:spPr>
                <a:xfrm>
                  <a:off x="4045022" y="4436193"/>
                  <a:ext cx="1304328" cy="30785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M0 + 100</a:t>
                  </a:r>
                </a:p>
              </p:txBody>
            </p:sp>
            <p:sp>
              <p:nvSpPr>
                <p:cNvPr id="22" name="Line 13"/>
                <p:cNvSpPr>
                  <a:spLocks noChangeShapeType="1"/>
                </p:cNvSpPr>
                <p:nvPr/>
              </p:nvSpPr>
              <p:spPr bwMode="auto">
                <a:xfrm flipH="1">
                  <a:off x="827579" y="3428518"/>
                  <a:ext cx="288687"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3" name="Oval 15"/>
                <p:cNvSpPr>
                  <a:spLocks noChangeArrowheads="1"/>
                </p:cNvSpPr>
                <p:nvPr/>
              </p:nvSpPr>
              <p:spPr bwMode="auto">
                <a:xfrm>
                  <a:off x="1042973" y="3357108"/>
                  <a:ext cx="152571" cy="152341"/>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4" name="pole tekstowe 23"/>
                <p:cNvSpPr txBox="1"/>
                <p:nvPr/>
              </p:nvSpPr>
              <p:spPr>
                <a:xfrm>
                  <a:off x="-179088" y="1340171"/>
                  <a:ext cx="1295354" cy="30785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U(M0+ 100)</a:t>
                  </a:r>
                </a:p>
              </p:txBody>
            </p:sp>
            <p:sp>
              <p:nvSpPr>
                <p:cNvPr id="25" name="pole tekstowe 24"/>
                <p:cNvSpPr txBox="1"/>
                <p:nvPr/>
              </p:nvSpPr>
              <p:spPr>
                <a:xfrm>
                  <a:off x="-315204" y="3284111"/>
                  <a:ext cx="1085943" cy="30785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U(M0- 100)</a:t>
                  </a:r>
                </a:p>
              </p:txBody>
            </p:sp>
            <p:sp>
              <p:nvSpPr>
                <p:cNvPr id="26" name="pole tekstowe 25"/>
                <p:cNvSpPr txBox="1"/>
                <p:nvPr/>
              </p:nvSpPr>
              <p:spPr>
                <a:xfrm>
                  <a:off x="-179088" y="2420842"/>
                  <a:ext cx="900465" cy="30785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VNM(L1)</a:t>
                  </a:r>
                </a:p>
              </p:txBody>
            </p:sp>
          </p:grpSp>
          <p:sp>
            <p:nvSpPr>
              <p:cNvPr id="8" name="Line 13"/>
              <p:cNvSpPr>
                <a:spLocks noChangeShapeType="1"/>
              </p:cNvSpPr>
              <p:nvPr/>
            </p:nvSpPr>
            <p:spPr bwMode="auto">
              <a:xfrm flipH="1" flipV="1">
                <a:off x="2917214" y="1916211"/>
                <a:ext cx="0" cy="2375575"/>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9" name="pole tekstowe 8"/>
              <p:cNvSpPr txBox="1"/>
              <p:nvPr/>
            </p:nvSpPr>
            <p:spPr>
              <a:xfrm>
                <a:off x="2510359" y="4364784"/>
                <a:ext cx="1220564" cy="30785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E(L1) = M0</a:t>
                </a:r>
              </a:p>
            </p:txBody>
          </p:sp>
          <p:sp>
            <p:nvSpPr>
              <p:cNvPr id="10" name="Line 13"/>
              <p:cNvSpPr>
                <a:spLocks noChangeShapeType="1"/>
              </p:cNvSpPr>
              <p:nvPr/>
            </p:nvSpPr>
            <p:spPr bwMode="auto">
              <a:xfrm flipH="1">
                <a:off x="1017561" y="2565250"/>
                <a:ext cx="1899653"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1" name="pole tekstowe 10"/>
              <p:cNvSpPr txBox="1"/>
              <p:nvPr/>
            </p:nvSpPr>
            <p:spPr>
              <a:xfrm>
                <a:off x="203852" y="1844802"/>
                <a:ext cx="677593" cy="30785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U(M0)</a:t>
                </a:r>
              </a:p>
            </p:txBody>
          </p:sp>
          <p:sp>
            <p:nvSpPr>
              <p:cNvPr id="12" name="Oval 14"/>
              <p:cNvSpPr>
                <a:spLocks noChangeArrowheads="1"/>
              </p:cNvSpPr>
              <p:nvPr/>
            </p:nvSpPr>
            <p:spPr bwMode="auto">
              <a:xfrm>
                <a:off x="2849904" y="1844802"/>
                <a:ext cx="152571" cy="152341"/>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sp>
          <p:nvSpPr>
            <p:cNvPr id="6" name="Oval 22"/>
            <p:cNvSpPr>
              <a:spLocks noChangeArrowheads="1"/>
            </p:cNvSpPr>
            <p:nvPr/>
          </p:nvSpPr>
          <p:spPr bwMode="auto">
            <a:xfrm>
              <a:off x="3024729" y="3139831"/>
              <a:ext cx="152405" cy="152370"/>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sp>
        <p:nvSpPr>
          <p:cNvPr id="27" name="Line 13"/>
          <p:cNvSpPr>
            <a:spLocks noChangeShapeType="1"/>
          </p:cNvSpPr>
          <p:nvPr/>
        </p:nvSpPr>
        <p:spPr bwMode="auto">
          <a:xfrm flipH="1">
            <a:off x="3882233" y="2843212"/>
            <a:ext cx="2016125"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28" name="pole tekstowe 27"/>
          <p:cNvSpPr txBox="1"/>
          <p:nvPr/>
        </p:nvSpPr>
        <p:spPr bwMode="auto">
          <a:xfrm>
            <a:off x="3809207" y="5364163"/>
            <a:ext cx="1168400" cy="307975"/>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F81BD">
                    <a:lumMod val="50000"/>
                  </a:srgbClr>
                </a:solidFill>
                <a:effectLst/>
                <a:uLnTx/>
                <a:uFillTx/>
                <a:latin typeface="Calibri"/>
                <a:ea typeface="+mn-ea"/>
                <a:cs typeface="+mn-cs"/>
              </a:rPr>
              <a:t>M0 - 100</a:t>
            </a:r>
          </a:p>
        </p:txBody>
      </p:sp>
      <p:cxnSp>
        <p:nvCxnSpPr>
          <p:cNvPr id="29" name="Łącznik prosty ze strzałką 28"/>
          <p:cNvCxnSpPr>
            <a:stCxn id="3" idx="2"/>
          </p:cNvCxnSpPr>
          <p:nvPr/>
        </p:nvCxnSpPr>
        <p:spPr>
          <a:xfrm>
            <a:off x="5843972" y="1863988"/>
            <a:ext cx="0" cy="547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Prostokąt 31"/>
          <p:cNvSpPr/>
          <p:nvPr/>
        </p:nvSpPr>
        <p:spPr>
          <a:xfrm>
            <a:off x="8344236" y="3633556"/>
            <a:ext cx="1872208"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A risk-averse person does not play the lottery. </a:t>
            </a:r>
          </a:p>
        </p:txBody>
      </p:sp>
      <p:sp>
        <p:nvSpPr>
          <p:cNvPr id="33" name="Prostokąt 32"/>
          <p:cNvSpPr/>
          <p:nvPr/>
        </p:nvSpPr>
        <p:spPr>
          <a:xfrm>
            <a:off x="875899" y="5815439"/>
            <a:ext cx="1080917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And what must be the probability of winning so that a risk-averse person play? The probability can be a measure of risk averse.  </a:t>
            </a:r>
          </a:p>
        </p:txBody>
      </p:sp>
    </p:spTree>
    <p:extLst>
      <p:ext uri="{BB962C8B-B14F-4D97-AF65-F5344CB8AC3E}">
        <p14:creationId xmlns:p14="http://schemas.microsoft.com/office/powerpoint/2010/main" val="7832032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sp>
        <p:nvSpPr>
          <p:cNvPr id="3" name="Prostokąt 2"/>
          <p:cNvSpPr/>
          <p:nvPr/>
        </p:nvSpPr>
        <p:spPr>
          <a:xfrm>
            <a:off x="770021" y="1340768"/>
            <a:ext cx="9286419"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We take two utility functions: </a:t>
            </a:r>
            <a:r>
              <a:rPr kumimoji="0" lang="en-GB" sz="3200" b="1" i="0" u="none" strike="noStrike" kern="1200" cap="none" spc="0" normalizeH="0" baseline="0" noProof="0" dirty="0" err="1">
                <a:ln>
                  <a:noFill/>
                </a:ln>
                <a:solidFill>
                  <a:srgbClr val="4BACC6">
                    <a:lumMod val="50000"/>
                  </a:srgbClr>
                </a:solidFill>
                <a:effectLst/>
                <a:uLnTx/>
                <a:uFillTx/>
                <a:latin typeface="Calibri"/>
                <a:ea typeface="+mn-ea"/>
                <a:cs typeface="+mn-cs"/>
              </a:rPr>
              <a:t>i</a:t>
            </a: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 </a:t>
            </a: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Times New Roman" pitchFamily="18" charset="0"/>
              </a:rPr>
              <a:t>U = M</a:t>
            </a:r>
            <a:r>
              <a:rPr kumimoji="0" lang="en-GB" sz="3200" b="1" i="0" u="none" strike="noStrike" kern="1200" cap="none" spc="0" normalizeH="0" baseline="30000" noProof="0" dirty="0">
                <a:ln>
                  <a:noFill/>
                </a:ln>
                <a:solidFill>
                  <a:srgbClr val="4BACC6">
                    <a:lumMod val="50000"/>
                  </a:srgbClr>
                </a:solidFill>
                <a:effectLst/>
                <a:uLnTx/>
                <a:uFillTx/>
                <a:latin typeface="Calibri"/>
                <a:ea typeface="+mn-ea"/>
                <a:cs typeface="Times New Roman" pitchFamily="18" charset="0"/>
              </a:rPr>
              <a:t>0,5 </a:t>
            </a: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Times New Roman" pitchFamily="18" charset="0"/>
              </a:rPr>
              <a:t> ii) U = M</a:t>
            </a:r>
            <a:r>
              <a:rPr kumimoji="0" lang="en-GB" sz="3200" b="1" i="0" u="none" strike="noStrike" kern="1200" cap="none" spc="0" normalizeH="0" baseline="30000" noProof="0" dirty="0">
                <a:ln>
                  <a:noFill/>
                </a:ln>
                <a:solidFill>
                  <a:srgbClr val="4BACC6">
                    <a:lumMod val="50000"/>
                  </a:srgbClr>
                </a:solidFill>
                <a:effectLst/>
                <a:uLnTx/>
                <a:uFillTx/>
                <a:latin typeface="Calibri"/>
                <a:ea typeface="+mn-ea"/>
                <a:cs typeface="Times New Roman" pitchFamily="18" charset="0"/>
              </a:rPr>
              <a:t>0,1</a:t>
            </a:r>
            <a:endPar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grpSp>
        <p:nvGrpSpPr>
          <p:cNvPr id="34" name="Grupa 46"/>
          <p:cNvGrpSpPr>
            <a:grpSpLocks/>
          </p:cNvGrpSpPr>
          <p:nvPr/>
        </p:nvGrpSpPr>
        <p:grpSpPr bwMode="auto">
          <a:xfrm>
            <a:off x="1981200" y="2184399"/>
            <a:ext cx="3168650" cy="1531938"/>
            <a:chOff x="309752" y="3068965"/>
            <a:chExt cx="3739018" cy="1531030"/>
          </a:xfrm>
        </p:grpSpPr>
        <p:grpSp>
          <p:nvGrpSpPr>
            <p:cNvPr id="35" name="Grupa 19"/>
            <p:cNvGrpSpPr>
              <a:grpSpLocks/>
            </p:cNvGrpSpPr>
            <p:nvPr/>
          </p:nvGrpSpPr>
          <p:grpSpPr bwMode="auto">
            <a:xfrm>
              <a:off x="309752" y="3068965"/>
              <a:ext cx="3739018" cy="1377134"/>
              <a:chOff x="165736" y="1341443"/>
              <a:chExt cx="3739018" cy="1377134"/>
            </a:xfrm>
          </p:grpSpPr>
          <p:cxnSp>
            <p:nvCxnSpPr>
              <p:cNvPr id="37" name="Łącznik prosty 44"/>
              <p:cNvCxnSpPr>
                <a:stCxn id="39" idx="6"/>
                <a:endCxn id="40" idx="1"/>
              </p:cNvCxnSpPr>
              <p:nvPr/>
            </p:nvCxnSpPr>
            <p:spPr>
              <a:xfrm flipV="1">
                <a:off x="323089" y="1495340"/>
                <a:ext cx="2304104" cy="709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Łącznik prosty 45"/>
              <p:cNvCxnSpPr>
                <a:stCxn id="39" idx="6"/>
                <a:endCxn id="36" idx="1"/>
              </p:cNvCxnSpPr>
              <p:nvPr/>
            </p:nvCxnSpPr>
            <p:spPr>
              <a:xfrm>
                <a:off x="323089" y="2204531"/>
                <a:ext cx="2377162" cy="514045"/>
              </a:xfrm>
              <a:prstGeom prst="line">
                <a:avLst/>
              </a:prstGeom>
            </p:spPr>
            <p:style>
              <a:lnRef idx="1">
                <a:schemeClr val="accent1"/>
              </a:lnRef>
              <a:fillRef idx="0">
                <a:schemeClr val="accent1"/>
              </a:fillRef>
              <a:effectRef idx="0">
                <a:schemeClr val="accent1"/>
              </a:effectRef>
              <a:fontRef idx="minor">
                <a:schemeClr val="tx1"/>
              </a:fontRef>
            </p:style>
          </p:cxnSp>
          <p:sp>
            <p:nvSpPr>
              <p:cNvPr id="39" name="Elipsa 38"/>
              <p:cNvSpPr/>
              <p:nvPr/>
            </p:nvSpPr>
            <p:spPr>
              <a:xfrm>
                <a:off x="165736" y="2133136"/>
                <a:ext cx="157353" cy="142790"/>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40" name="pole tekstowe 39"/>
              <p:cNvSpPr txBox="1"/>
              <p:nvPr/>
            </p:nvSpPr>
            <p:spPr>
              <a:xfrm>
                <a:off x="2627194" y="1341443"/>
                <a:ext cx="1277560" cy="307792"/>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M0 - 100</a:t>
                </a:r>
                <a:endParaRPr kumimoji="0" lang="en-GB" sz="14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41" name="pole tekstowe 42"/>
              <p:cNvSpPr txBox="1">
                <a:spLocks noChangeArrowheads="1"/>
              </p:cNvSpPr>
              <p:nvPr/>
            </p:nvSpPr>
            <p:spPr bwMode="auto">
              <a:xfrm>
                <a:off x="1415539" y="2410785"/>
                <a:ext cx="593823" cy="307792"/>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FF0000"/>
                    </a:solidFill>
                    <a:effectLst/>
                    <a:uLnTx/>
                    <a:uFillTx/>
                    <a:latin typeface="Calibri"/>
                    <a:ea typeface="+mn-ea"/>
                    <a:cs typeface="+mn-cs"/>
                  </a:rPr>
                  <a:t>p</a:t>
                </a:r>
              </a:p>
            </p:txBody>
          </p:sp>
          <p:sp>
            <p:nvSpPr>
              <p:cNvPr id="42" name="pole tekstowe 45"/>
              <p:cNvSpPr txBox="1">
                <a:spLocks noChangeArrowheads="1"/>
              </p:cNvSpPr>
              <p:nvPr/>
            </p:nvSpPr>
            <p:spPr bwMode="auto">
              <a:xfrm>
                <a:off x="1339416" y="1649235"/>
                <a:ext cx="766162" cy="307792"/>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1-</a:t>
                </a:r>
                <a:r>
                  <a:rPr kumimoji="0" lang="en-GB" sz="1400" b="0" i="1" u="none" strike="noStrike" kern="1200" cap="none" spc="0" normalizeH="0" baseline="0" noProof="0" dirty="0">
                    <a:ln>
                      <a:noFill/>
                    </a:ln>
                    <a:solidFill>
                      <a:srgbClr val="FF0000"/>
                    </a:solidFill>
                    <a:effectLst/>
                    <a:uLnTx/>
                    <a:uFillTx/>
                    <a:latin typeface="Calibri"/>
                    <a:ea typeface="+mn-ea"/>
                    <a:cs typeface="+mn-cs"/>
                  </a:rPr>
                  <a:t>p</a:t>
                </a: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 </a:t>
                </a:r>
              </a:p>
            </p:txBody>
          </p:sp>
        </p:grpSp>
        <p:sp>
          <p:nvSpPr>
            <p:cNvPr id="36" name="pole tekstowe 35"/>
            <p:cNvSpPr txBox="1"/>
            <p:nvPr/>
          </p:nvSpPr>
          <p:spPr>
            <a:xfrm>
              <a:off x="2844267" y="4292203"/>
              <a:ext cx="1204503" cy="307792"/>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M0 + 100</a:t>
              </a:r>
              <a:endParaRPr kumimoji="0" lang="en-GB" sz="14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grpSp>
      <p:grpSp>
        <p:nvGrpSpPr>
          <p:cNvPr id="43" name="Grupa 19"/>
          <p:cNvGrpSpPr>
            <a:grpSpLocks/>
          </p:cNvGrpSpPr>
          <p:nvPr/>
        </p:nvGrpSpPr>
        <p:grpSpPr bwMode="auto">
          <a:xfrm>
            <a:off x="2054225" y="4848225"/>
            <a:ext cx="3125788" cy="307975"/>
            <a:chOff x="165737" y="2061188"/>
            <a:chExt cx="3689553" cy="307634"/>
          </a:xfrm>
        </p:grpSpPr>
        <p:cxnSp>
          <p:nvCxnSpPr>
            <p:cNvPr id="44" name="Łącznik prosty 53"/>
            <p:cNvCxnSpPr>
              <a:stCxn id="45" idx="6"/>
              <a:endCxn id="46" idx="1"/>
            </p:cNvCxnSpPr>
            <p:nvPr/>
          </p:nvCxnSpPr>
          <p:spPr>
            <a:xfrm>
              <a:off x="323138" y="2205491"/>
              <a:ext cx="2424724" cy="9514"/>
            </a:xfrm>
            <a:prstGeom prst="line">
              <a:avLst/>
            </a:prstGeom>
          </p:spPr>
          <p:style>
            <a:lnRef idx="1">
              <a:schemeClr val="accent1"/>
            </a:lnRef>
            <a:fillRef idx="0">
              <a:schemeClr val="accent1"/>
            </a:fillRef>
            <a:effectRef idx="0">
              <a:schemeClr val="accent1"/>
            </a:effectRef>
            <a:fontRef idx="minor">
              <a:schemeClr val="tx1"/>
            </a:fontRef>
          </p:style>
        </p:cxnSp>
        <p:sp>
          <p:nvSpPr>
            <p:cNvPr id="45" name="Elipsa 44"/>
            <p:cNvSpPr/>
            <p:nvPr/>
          </p:nvSpPr>
          <p:spPr>
            <a:xfrm>
              <a:off x="165737" y="2132547"/>
              <a:ext cx="157401" cy="144302"/>
            </a:xfrm>
            <a:prstGeom prst="ellipse">
              <a:avLst/>
            </a:prstGeom>
            <a:solidFill>
              <a:schemeClr val="bg2">
                <a:lumMod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46" name="pole tekstowe 45"/>
            <p:cNvSpPr txBox="1"/>
            <p:nvPr/>
          </p:nvSpPr>
          <p:spPr>
            <a:xfrm>
              <a:off x="2747862" y="2061188"/>
              <a:ext cx="1107428" cy="307634"/>
            </a:xfrm>
            <a:prstGeom prst="rect">
              <a:avLst/>
            </a:prstGeom>
            <a:solidFill>
              <a:schemeClr val="bg2">
                <a:lumMod val="50000"/>
                <a:alpha val="50000"/>
              </a:schemeClr>
            </a:solidFill>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M0</a:t>
              </a:r>
              <a:endParaRPr kumimoji="0" lang="en-GB" sz="1400" b="0" i="1" u="none" strike="noStrike" kern="1200" cap="none" spc="0" normalizeH="0" baseline="-25000" noProof="0" dirty="0">
                <a:ln>
                  <a:noFill/>
                </a:ln>
                <a:solidFill>
                  <a:srgbClr val="4F81BD">
                    <a:lumMod val="50000"/>
                  </a:srgbClr>
                </a:solidFill>
                <a:effectLst/>
                <a:uLnTx/>
                <a:uFillTx/>
                <a:latin typeface="Calibri"/>
                <a:ea typeface="+mn-ea"/>
                <a:cs typeface="+mn-cs"/>
              </a:endParaRPr>
            </a:p>
          </p:txBody>
        </p:sp>
        <p:sp>
          <p:nvSpPr>
            <p:cNvPr id="47" name="pole tekstowe 42"/>
            <p:cNvSpPr txBox="1">
              <a:spLocks noChangeArrowheads="1"/>
            </p:cNvSpPr>
            <p:nvPr/>
          </p:nvSpPr>
          <p:spPr bwMode="auto">
            <a:xfrm>
              <a:off x="1526131" y="2061188"/>
              <a:ext cx="513427" cy="307634"/>
            </a:xfrm>
            <a:prstGeom prst="rect">
              <a:avLst/>
            </a:prstGeom>
            <a:solidFill>
              <a:schemeClr val="bg1"/>
            </a:solidFill>
            <a:ln w="9525">
              <a:noFill/>
              <a:miter lim="800000"/>
              <a:headEnd/>
              <a:tailEnd/>
            </a:ln>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4F81BD">
                      <a:lumMod val="50000"/>
                    </a:srgbClr>
                  </a:solidFill>
                  <a:effectLst/>
                  <a:uLnTx/>
                  <a:uFillTx/>
                  <a:latin typeface="Calibri"/>
                  <a:ea typeface="+mn-ea"/>
                  <a:cs typeface="+mn-cs"/>
                </a:rPr>
                <a:t>1</a:t>
              </a:r>
            </a:p>
          </p:txBody>
        </p:sp>
      </p:grpSp>
      <p:grpSp>
        <p:nvGrpSpPr>
          <p:cNvPr id="50" name="Grupa 69"/>
          <p:cNvGrpSpPr>
            <a:grpSpLocks/>
          </p:cNvGrpSpPr>
          <p:nvPr/>
        </p:nvGrpSpPr>
        <p:grpSpPr bwMode="auto">
          <a:xfrm>
            <a:off x="4871865" y="2255651"/>
            <a:ext cx="5713585" cy="3430587"/>
            <a:chOff x="3707904" y="2852936"/>
            <a:chExt cx="5436097" cy="3429963"/>
          </a:xfrm>
        </p:grpSpPr>
        <p:grpSp>
          <p:nvGrpSpPr>
            <p:cNvPr id="51" name="Grupa 39"/>
            <p:cNvGrpSpPr>
              <a:grpSpLocks/>
            </p:cNvGrpSpPr>
            <p:nvPr/>
          </p:nvGrpSpPr>
          <p:grpSpPr bwMode="auto">
            <a:xfrm>
              <a:off x="3707904" y="2852936"/>
              <a:ext cx="5436097" cy="3429963"/>
              <a:chOff x="2555776" y="2708920"/>
              <a:chExt cx="6652728" cy="3578186"/>
            </a:xfrm>
          </p:grpSpPr>
          <p:grpSp>
            <p:nvGrpSpPr>
              <p:cNvPr id="54" name="Grupa 33"/>
              <p:cNvGrpSpPr>
                <a:grpSpLocks/>
              </p:cNvGrpSpPr>
              <p:nvPr/>
            </p:nvGrpSpPr>
            <p:grpSpPr bwMode="auto">
              <a:xfrm>
                <a:off x="2555776" y="2708920"/>
                <a:ext cx="6652728" cy="3578186"/>
                <a:chOff x="-610629" y="1268760"/>
                <a:chExt cx="6268398" cy="3577016"/>
              </a:xfrm>
            </p:grpSpPr>
            <p:grpSp>
              <p:nvGrpSpPr>
                <p:cNvPr id="60" name="Grupa 47"/>
                <p:cNvGrpSpPr>
                  <a:grpSpLocks/>
                </p:cNvGrpSpPr>
                <p:nvPr/>
              </p:nvGrpSpPr>
              <p:grpSpPr bwMode="auto">
                <a:xfrm>
                  <a:off x="-610629" y="1268760"/>
                  <a:ext cx="6268398" cy="3577016"/>
                  <a:chOff x="-790141" y="1268760"/>
                  <a:chExt cx="6268398" cy="3577016"/>
                </a:xfrm>
              </p:grpSpPr>
              <p:sp>
                <p:nvSpPr>
                  <p:cNvPr id="64" name="Line 3"/>
                  <p:cNvSpPr>
                    <a:spLocks noChangeShapeType="1"/>
                  </p:cNvSpPr>
                  <p:nvPr/>
                </p:nvSpPr>
                <p:spPr bwMode="auto">
                  <a:xfrm flipV="1">
                    <a:off x="828219" y="1268760"/>
                    <a:ext cx="0" cy="3047333"/>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5" name="Line 4"/>
                  <p:cNvSpPr>
                    <a:spLocks noChangeShapeType="1"/>
                  </p:cNvSpPr>
                  <p:nvPr/>
                </p:nvSpPr>
                <p:spPr bwMode="auto">
                  <a:xfrm>
                    <a:off x="828219" y="4316093"/>
                    <a:ext cx="4113637" cy="0"/>
                  </a:xfrm>
                  <a:prstGeom prst="line">
                    <a:avLst/>
                  </a:prstGeom>
                  <a:ln>
                    <a:headEnd type="none" w="sm" len="sm"/>
                    <a:tailEnd type="stealth" w="med" len="lg"/>
                  </a:ln>
                </p:spPr>
                <p:style>
                  <a:lnRef idx="2">
                    <a:schemeClr val="dk1"/>
                  </a:lnRef>
                  <a:fillRef idx="0">
                    <a:schemeClr val="dk1"/>
                  </a:fillRef>
                  <a:effectRef idx="1">
                    <a:schemeClr val="dk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6" name="Freeform 9"/>
                  <p:cNvSpPr>
                    <a:spLocks/>
                  </p:cNvSpPr>
                  <p:nvPr/>
                </p:nvSpPr>
                <p:spPr bwMode="auto">
                  <a:xfrm>
                    <a:off x="828219" y="1556775"/>
                    <a:ext cx="3886627" cy="2378608"/>
                  </a:xfrm>
                  <a:custGeom>
                    <a:avLst/>
                    <a:gdLst>
                      <a:gd name="T0" fmla="*/ 0 w 2160"/>
                      <a:gd name="T1" fmla="*/ 2147483647 h 1104"/>
                      <a:gd name="T2" fmla="*/ 967739959 w 2160"/>
                      <a:gd name="T3" fmla="*/ 1854987856 h 1104"/>
                      <a:gd name="T4" fmla="*/ 2147483647 w 2160"/>
                      <a:gd name="T5" fmla="*/ 772911943 h 1104"/>
                      <a:gd name="T6" fmla="*/ 2147483647 w 2160"/>
                      <a:gd name="T7" fmla="*/ 309164082 h 1104"/>
                      <a:gd name="T8" fmla="*/ 2147483647 w 2160"/>
                      <a:gd name="T9" fmla="*/ 154582041 h 1104"/>
                      <a:gd name="T10" fmla="*/ 2147483647 w 2160"/>
                      <a:gd name="T11" fmla="*/ 0 h 1104"/>
                      <a:gd name="T12" fmla="*/ 0 60000 65536"/>
                      <a:gd name="T13" fmla="*/ 0 60000 65536"/>
                      <a:gd name="T14" fmla="*/ 0 60000 65536"/>
                      <a:gd name="T15" fmla="*/ 0 60000 65536"/>
                      <a:gd name="T16" fmla="*/ 0 60000 65536"/>
                      <a:gd name="T17" fmla="*/ 0 60000 65536"/>
                      <a:gd name="T18" fmla="*/ 0 w 2160"/>
                      <a:gd name="T19" fmla="*/ 0 h 1104"/>
                      <a:gd name="T20" fmla="*/ 2160 w 2160"/>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2160" h="1104">
                        <a:moveTo>
                          <a:pt x="0" y="1104"/>
                        </a:moveTo>
                        <a:cubicBezTo>
                          <a:pt x="120" y="912"/>
                          <a:pt x="240" y="720"/>
                          <a:pt x="384" y="576"/>
                        </a:cubicBezTo>
                        <a:cubicBezTo>
                          <a:pt x="528" y="432"/>
                          <a:pt x="704" y="320"/>
                          <a:pt x="864" y="240"/>
                        </a:cubicBezTo>
                        <a:cubicBezTo>
                          <a:pt x="1024" y="160"/>
                          <a:pt x="1208" y="128"/>
                          <a:pt x="1344" y="96"/>
                        </a:cubicBezTo>
                        <a:cubicBezTo>
                          <a:pt x="1480" y="64"/>
                          <a:pt x="1544" y="64"/>
                          <a:pt x="1680" y="48"/>
                        </a:cubicBezTo>
                        <a:cubicBezTo>
                          <a:pt x="1816" y="32"/>
                          <a:pt x="1988" y="16"/>
                          <a:pt x="2160" y="0"/>
                        </a:cubicBezTo>
                      </a:path>
                    </a:pathLst>
                  </a:custGeom>
                  <a:ln>
                    <a:headEnd type="none" w="sm" len="sm"/>
                    <a:tailEnd type="none" w="sm" len="sm"/>
                  </a:ln>
                </p:spPr>
                <p:style>
                  <a:lnRef idx="3">
                    <a:schemeClr val="accent1"/>
                  </a:lnRef>
                  <a:fillRef idx="0">
                    <a:schemeClr val="accent1"/>
                  </a:fillRef>
                  <a:effectRef idx="2">
                    <a:schemeClr val="accent1"/>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7" name="Line 12"/>
                  <p:cNvSpPr>
                    <a:spLocks noChangeShapeType="1"/>
                  </p:cNvSpPr>
                  <p:nvPr/>
                </p:nvSpPr>
                <p:spPr bwMode="auto">
                  <a:xfrm flipV="1">
                    <a:off x="4714846" y="1629607"/>
                    <a:ext cx="0" cy="2701384"/>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8" name="Line 13"/>
                  <p:cNvSpPr>
                    <a:spLocks noChangeShapeType="1"/>
                  </p:cNvSpPr>
                  <p:nvPr/>
                </p:nvSpPr>
                <p:spPr bwMode="auto">
                  <a:xfrm flipH="1">
                    <a:off x="828219" y="1556775"/>
                    <a:ext cx="3886627"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9" name="Line 17"/>
                  <p:cNvSpPr>
                    <a:spLocks noChangeShapeType="1"/>
                  </p:cNvSpPr>
                  <p:nvPr/>
                </p:nvSpPr>
                <p:spPr bwMode="auto">
                  <a:xfrm flipV="1">
                    <a:off x="1115643" y="1556775"/>
                    <a:ext cx="3599203" cy="1872098"/>
                  </a:xfrm>
                  <a:prstGeom prst="line">
                    <a:avLst/>
                  </a:prstGeom>
                  <a:ln>
                    <a:prstDash val="dash"/>
                    <a:headEnd type="none" w="sm" len="sm"/>
                    <a:tailEnd type="none" w="sm" len="sm"/>
                  </a:ln>
                </p:spPr>
                <p:style>
                  <a:lnRef idx="2">
                    <a:schemeClr val="accent3"/>
                  </a:lnRef>
                  <a:fillRef idx="0">
                    <a:schemeClr val="accent3"/>
                  </a:fillRef>
                  <a:effectRef idx="1">
                    <a:schemeClr val="accent3"/>
                  </a:effectRef>
                  <a:fontRef idx="minor">
                    <a:schemeClr val="tx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70" name="Oval 14"/>
                  <p:cNvSpPr>
                    <a:spLocks noChangeArrowheads="1"/>
                  </p:cNvSpPr>
                  <p:nvPr/>
                </p:nvSpPr>
                <p:spPr bwMode="auto">
                  <a:xfrm>
                    <a:off x="4643447" y="1483944"/>
                    <a:ext cx="151951" cy="152284"/>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71" name="Line 12"/>
                  <p:cNvSpPr>
                    <a:spLocks noChangeShapeType="1"/>
                  </p:cNvSpPr>
                  <p:nvPr/>
                </p:nvSpPr>
                <p:spPr bwMode="auto">
                  <a:xfrm flipV="1">
                    <a:off x="1115643" y="3428874"/>
                    <a:ext cx="0" cy="862391"/>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72" name="pole tekstowe 71"/>
                  <p:cNvSpPr txBox="1"/>
                  <p:nvPr/>
                </p:nvSpPr>
                <p:spPr>
                  <a:xfrm>
                    <a:off x="4377993" y="4572659"/>
                    <a:ext cx="1100264" cy="27311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rPr>
                      <a:t>M0+ 100</a:t>
                    </a:r>
                  </a:p>
                </p:txBody>
              </p:sp>
              <p:sp>
                <p:nvSpPr>
                  <p:cNvPr id="73" name="Line 13"/>
                  <p:cNvSpPr>
                    <a:spLocks noChangeShapeType="1"/>
                  </p:cNvSpPr>
                  <p:nvPr/>
                </p:nvSpPr>
                <p:spPr bwMode="auto">
                  <a:xfrm flipH="1">
                    <a:off x="828219" y="3428874"/>
                    <a:ext cx="287424"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74" name="Oval 15"/>
                  <p:cNvSpPr>
                    <a:spLocks noChangeArrowheads="1"/>
                  </p:cNvSpPr>
                  <p:nvPr/>
                </p:nvSpPr>
                <p:spPr bwMode="auto">
                  <a:xfrm>
                    <a:off x="1042414" y="3357698"/>
                    <a:ext cx="153781" cy="152284"/>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75" name="pole tekstowe 74"/>
                  <p:cNvSpPr txBox="1"/>
                  <p:nvPr/>
                </p:nvSpPr>
                <p:spPr>
                  <a:xfrm>
                    <a:off x="-178679" y="1339936"/>
                    <a:ext cx="1294322" cy="273118"/>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rPr>
                      <a:t>U(M0+ 100)</a:t>
                    </a:r>
                  </a:p>
                </p:txBody>
              </p:sp>
              <p:sp>
                <p:nvSpPr>
                  <p:cNvPr id="76" name="pole tekstowe 75"/>
                  <p:cNvSpPr txBox="1"/>
                  <p:nvPr/>
                </p:nvSpPr>
                <p:spPr>
                  <a:xfrm>
                    <a:off x="-315983" y="3284866"/>
                    <a:ext cx="1087450" cy="2714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rPr>
                      <a:t>U(M0- 100)</a:t>
                    </a:r>
                  </a:p>
                </p:txBody>
              </p:sp>
              <p:sp>
                <p:nvSpPr>
                  <p:cNvPr id="77" name="pole tekstowe 76"/>
                  <p:cNvSpPr txBox="1"/>
                  <p:nvPr/>
                </p:nvSpPr>
                <p:spPr>
                  <a:xfrm>
                    <a:off x="-790141" y="1771959"/>
                    <a:ext cx="1492040" cy="27311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rPr>
                      <a:t>VNM(L1)= U(M0)</a:t>
                    </a:r>
                  </a:p>
                </p:txBody>
              </p:sp>
            </p:grpSp>
            <p:sp>
              <p:nvSpPr>
                <p:cNvPr id="61" name="Line 13"/>
                <p:cNvSpPr>
                  <a:spLocks noChangeShapeType="1"/>
                </p:cNvSpPr>
                <p:nvPr/>
              </p:nvSpPr>
              <p:spPr bwMode="auto">
                <a:xfrm flipV="1">
                  <a:off x="2917176" y="1915966"/>
                  <a:ext cx="0" cy="2375298"/>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62" name="pole tekstowe 61"/>
                <p:cNvSpPr txBox="1"/>
                <p:nvPr/>
              </p:nvSpPr>
              <p:spPr>
                <a:xfrm>
                  <a:off x="2710304" y="4422029"/>
                  <a:ext cx="582170" cy="273118"/>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rPr>
                    <a:t>M0</a:t>
                  </a:r>
                </a:p>
              </p:txBody>
            </p:sp>
            <p:sp>
              <p:nvSpPr>
                <p:cNvPr id="63" name="pole tekstowe 62"/>
                <p:cNvSpPr txBox="1"/>
                <p:nvPr/>
              </p:nvSpPr>
              <p:spPr>
                <a:xfrm>
                  <a:off x="136306" y="1771959"/>
                  <a:ext cx="677368" cy="273117"/>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sp>
            <p:nvSpPr>
              <p:cNvPr id="55" name="Line 13"/>
              <p:cNvSpPr>
                <a:spLocks noChangeShapeType="1"/>
              </p:cNvSpPr>
              <p:nvPr/>
            </p:nvSpPr>
            <p:spPr bwMode="auto">
              <a:xfrm flipH="1">
                <a:off x="4283077" y="3356338"/>
                <a:ext cx="3456542" cy="0"/>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6" name="Line 13"/>
              <p:cNvSpPr>
                <a:spLocks noChangeShapeType="1"/>
              </p:cNvSpPr>
              <p:nvPr/>
            </p:nvSpPr>
            <p:spPr bwMode="auto">
              <a:xfrm flipV="1">
                <a:off x="7667730" y="3068228"/>
                <a:ext cx="0" cy="2664185"/>
              </a:xfrm>
              <a:prstGeom prst="line">
                <a:avLst/>
              </a:prstGeom>
              <a:noFill/>
              <a:ln w="12700">
                <a:solidFill>
                  <a:schemeClr val="tx1"/>
                </a:solidFill>
                <a:prstDash val="dash"/>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7" name="Oval 22"/>
              <p:cNvSpPr>
                <a:spLocks noChangeArrowheads="1"/>
              </p:cNvSpPr>
              <p:nvPr/>
            </p:nvSpPr>
            <p:spPr bwMode="auto">
              <a:xfrm>
                <a:off x="6227989" y="3285139"/>
                <a:ext cx="153495" cy="152334"/>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8" name="Oval 22"/>
              <p:cNvSpPr>
                <a:spLocks noChangeArrowheads="1"/>
              </p:cNvSpPr>
              <p:nvPr/>
            </p:nvSpPr>
            <p:spPr bwMode="auto">
              <a:xfrm>
                <a:off x="7595839" y="3285139"/>
                <a:ext cx="153495" cy="152334"/>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59" name="Oval 22"/>
              <p:cNvSpPr>
                <a:spLocks noChangeArrowheads="1"/>
              </p:cNvSpPr>
              <p:nvPr/>
            </p:nvSpPr>
            <p:spPr bwMode="auto">
              <a:xfrm>
                <a:off x="7595839" y="2997029"/>
                <a:ext cx="153495" cy="152334"/>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pSp>
        <p:sp>
          <p:nvSpPr>
            <p:cNvPr id="52" name="pole tekstowe 51"/>
            <p:cNvSpPr txBox="1"/>
            <p:nvPr/>
          </p:nvSpPr>
          <p:spPr bwMode="auto">
            <a:xfrm>
              <a:off x="7596047" y="5876573"/>
              <a:ext cx="720791" cy="26189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F81BD">
                      <a:lumMod val="50000"/>
                    </a:srgbClr>
                  </a:solidFill>
                  <a:effectLst/>
                  <a:uLnTx/>
                  <a:uFillTx/>
                  <a:latin typeface="Calibri"/>
                  <a:ea typeface="+mn-ea"/>
                  <a:cs typeface="+mn-cs"/>
                </a:rPr>
                <a:t>E(L1)</a:t>
              </a:r>
            </a:p>
          </p:txBody>
        </p:sp>
        <p:sp>
          <p:nvSpPr>
            <p:cNvPr id="53" name="pole tekstowe 52"/>
            <p:cNvSpPr txBox="1"/>
            <p:nvPr/>
          </p:nvSpPr>
          <p:spPr bwMode="auto">
            <a:xfrm>
              <a:off x="4860534" y="5949585"/>
              <a:ext cx="1168507" cy="276175"/>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F81BD">
                      <a:lumMod val="50000"/>
                    </a:srgbClr>
                  </a:solidFill>
                  <a:effectLst/>
                  <a:uLnTx/>
                  <a:uFillTx/>
                  <a:latin typeface="Calibri"/>
                  <a:ea typeface="+mn-ea"/>
                  <a:cs typeface="+mn-cs"/>
                </a:rPr>
                <a:t>M0 - 100</a:t>
              </a:r>
            </a:p>
          </p:txBody>
        </p:sp>
      </p:grpSp>
      <p:sp>
        <p:nvSpPr>
          <p:cNvPr id="78" name="pole tekstowe 77"/>
          <p:cNvSpPr txBox="1"/>
          <p:nvPr/>
        </p:nvSpPr>
        <p:spPr bwMode="auto">
          <a:xfrm>
            <a:off x="2981155" y="5869814"/>
            <a:ext cx="4701822"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BACC6">
                    <a:lumMod val="50000"/>
                  </a:srgbClr>
                </a:solidFill>
                <a:effectLst/>
                <a:uLnTx/>
                <a:uFillTx/>
                <a:latin typeface="Calibri"/>
                <a:ea typeface="+mn-ea"/>
                <a:cs typeface="+mn-cs"/>
              </a:rPr>
              <a:t>VNM(L1)= U(M0)</a:t>
            </a:r>
          </a:p>
        </p:txBody>
      </p:sp>
    </p:spTree>
    <p:extLst>
      <p:ext uri="{BB962C8B-B14F-4D97-AF65-F5344CB8AC3E}">
        <p14:creationId xmlns:p14="http://schemas.microsoft.com/office/powerpoint/2010/main" val="36300326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30" y="1819710"/>
            <a:ext cx="5167159" cy="3627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GB" b="1" i="1" noProof="0" dirty="0">
                <a:solidFill>
                  <a:schemeClr val="accent5">
                    <a:lumMod val="50000"/>
                  </a:schemeClr>
                </a:solidFill>
              </a:rPr>
              <a:t>Measure of risk averse</a:t>
            </a:r>
          </a:p>
        </p:txBody>
      </p:sp>
      <p:sp>
        <p:nvSpPr>
          <p:cNvPr id="3" name="Prostokąt 2"/>
          <p:cNvSpPr/>
          <p:nvPr/>
        </p:nvSpPr>
        <p:spPr>
          <a:xfrm>
            <a:off x="1703513" y="1219745"/>
            <a:ext cx="8352928"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We take two utility functions: </a:t>
            </a:r>
            <a:r>
              <a:rPr kumimoji="0" lang="en-GB" sz="2800" b="1" i="0" u="none" strike="noStrike" kern="1200" cap="none" spc="0" normalizeH="0" baseline="0" noProof="0" dirty="0" err="1">
                <a:ln>
                  <a:noFill/>
                </a:ln>
                <a:solidFill>
                  <a:srgbClr val="4BACC6">
                    <a:lumMod val="50000"/>
                  </a:srgbClr>
                </a:solidFill>
                <a:effectLst/>
                <a:uLnTx/>
                <a:uFillTx/>
                <a:latin typeface="Calibri"/>
                <a:ea typeface="+mn-ea"/>
                <a:cs typeface="+mn-cs"/>
              </a:rPr>
              <a:t>i</a:t>
            </a: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 </a:t>
            </a: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Times New Roman" pitchFamily="18" charset="0"/>
              </a:rPr>
              <a:t>U = M</a:t>
            </a:r>
            <a:r>
              <a:rPr kumimoji="0" lang="en-GB" sz="2800" b="1" i="0" u="none" strike="noStrike" kern="1200" cap="none" spc="0" normalizeH="0" baseline="30000" noProof="0" dirty="0">
                <a:ln>
                  <a:noFill/>
                </a:ln>
                <a:solidFill>
                  <a:srgbClr val="4BACC6">
                    <a:lumMod val="50000"/>
                  </a:srgbClr>
                </a:solidFill>
                <a:effectLst/>
                <a:uLnTx/>
                <a:uFillTx/>
                <a:latin typeface="Calibri"/>
                <a:ea typeface="+mn-ea"/>
                <a:cs typeface="Times New Roman" pitchFamily="18" charset="0"/>
              </a:rPr>
              <a:t>0,5 </a:t>
            </a: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Times New Roman" pitchFamily="18" charset="0"/>
              </a:rPr>
              <a:t> ii) U = M</a:t>
            </a:r>
            <a:r>
              <a:rPr kumimoji="0" lang="en-GB" sz="2800" b="1" i="0" u="none" strike="noStrike" kern="1200" cap="none" spc="0" normalizeH="0" baseline="30000" noProof="0" dirty="0">
                <a:ln>
                  <a:noFill/>
                </a:ln>
                <a:solidFill>
                  <a:srgbClr val="4BACC6">
                    <a:lumMod val="50000"/>
                  </a:srgbClr>
                </a:solidFill>
                <a:effectLst/>
                <a:uLnTx/>
                <a:uFillTx/>
                <a:latin typeface="Calibri"/>
                <a:ea typeface="+mn-ea"/>
                <a:cs typeface="Times New Roman" pitchFamily="18" charset="0"/>
              </a:rPr>
              <a:t>0,1</a:t>
            </a:r>
            <a:endPar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107" name="Prostokąt 106"/>
          <p:cNvSpPr/>
          <p:nvPr/>
        </p:nvSpPr>
        <p:spPr>
          <a:xfrm>
            <a:off x="6792700" y="2689343"/>
            <a:ext cx="4560498"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Times New Roman" pitchFamily="18" charset="0"/>
              </a:rPr>
              <a:t>For this type of function, the more concave the function, the greater the risk aversion</a:t>
            </a:r>
            <a:endPar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108" name="Strzałka w dół 107"/>
          <p:cNvSpPr/>
          <p:nvPr/>
        </p:nvSpPr>
        <p:spPr>
          <a:xfrm>
            <a:off x="2840235" y="4162802"/>
            <a:ext cx="323850" cy="4619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9" name="pole tekstowe 108"/>
          <p:cNvSpPr txBox="1"/>
          <p:nvPr/>
        </p:nvSpPr>
        <p:spPr>
          <a:xfrm>
            <a:off x="5900525" y="5734614"/>
            <a:ext cx="1368425" cy="36933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F81BD">
                    <a:lumMod val="50000"/>
                  </a:srgbClr>
                </a:solidFill>
                <a:effectLst/>
                <a:uLnTx/>
                <a:uFillTx/>
                <a:latin typeface="Calibri"/>
                <a:ea typeface="+mn-ea"/>
                <a:cs typeface="+mn-cs"/>
              </a:rPr>
              <a:t>P </a:t>
            </a:r>
            <a:r>
              <a:rPr kumimoji="0" lang="en-GB" sz="1800" b="0" i="0" u="none" strike="noStrike" kern="1200" cap="none" spc="0" normalizeH="0" baseline="0" noProof="0" dirty="0">
                <a:ln>
                  <a:noFill/>
                </a:ln>
                <a:solidFill>
                  <a:srgbClr val="4F81BD">
                    <a:lumMod val="50000"/>
                  </a:srgbClr>
                </a:solidFill>
                <a:effectLst/>
                <a:uLnTx/>
                <a:uFillTx/>
                <a:latin typeface="Calibri"/>
                <a:ea typeface="+mn-ea"/>
                <a:cs typeface="+mn-cs"/>
                <a:sym typeface="Wingdings" pitchFamily="2" charset="2"/>
              </a:rPr>
              <a:t> 0,5</a:t>
            </a:r>
            <a:endParaRPr kumimoji="0" lang="en-GB" sz="18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111" name="Strzałka w dół 110"/>
          <p:cNvSpPr/>
          <p:nvPr/>
        </p:nvSpPr>
        <p:spPr>
          <a:xfrm rot="5400000" flipV="1">
            <a:off x="4579054" y="5024432"/>
            <a:ext cx="458657" cy="188881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w="18000">
                <a:solidFill>
                  <a:srgbClr val="C0504D">
                    <a:satMod val="140000"/>
                  </a:srgbClr>
                </a:solidFill>
                <a:prstDash val="solid"/>
                <a:miter lim="800000"/>
              </a:ln>
              <a:noFill/>
              <a:effectLst>
                <a:outerShdw blurRad="25500" dist="23000" dir="7020000" algn="tl">
                  <a:srgbClr val="000000">
                    <a:alpha val="50000"/>
                  </a:srgbClr>
                </a:outerShdw>
              </a:effectLst>
              <a:uLnTx/>
              <a:uFillTx/>
              <a:latin typeface="Calibri"/>
              <a:ea typeface="+mn-ea"/>
              <a:cs typeface="+mn-cs"/>
            </a:endParaRPr>
          </a:p>
        </p:txBody>
      </p:sp>
      <p:sp>
        <p:nvSpPr>
          <p:cNvPr id="112" name="pole tekstowe 111"/>
          <p:cNvSpPr txBox="1"/>
          <p:nvPr/>
        </p:nvSpPr>
        <p:spPr>
          <a:xfrm>
            <a:off x="2855913" y="5805488"/>
            <a:ext cx="1008062" cy="36933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F81BD">
                    <a:lumMod val="50000"/>
                  </a:srgbClr>
                </a:solidFill>
                <a:effectLst/>
                <a:uLnTx/>
                <a:uFillTx/>
                <a:latin typeface="Calibri"/>
                <a:ea typeface="+mn-ea"/>
                <a:cs typeface="+mn-cs"/>
              </a:rPr>
              <a:t>M0 ↑</a:t>
            </a:r>
          </a:p>
        </p:txBody>
      </p:sp>
    </p:spTree>
    <p:extLst>
      <p:ext uri="{BB962C8B-B14F-4D97-AF65-F5344CB8AC3E}">
        <p14:creationId xmlns:p14="http://schemas.microsoft.com/office/powerpoint/2010/main" val="1782888773"/>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7043</TotalTime>
  <Words>9398</Words>
  <Application>Microsoft Office PowerPoint</Application>
  <PresentationFormat>Widescreen</PresentationFormat>
  <Paragraphs>1128</Paragraphs>
  <Slides>138</Slides>
  <Notes>18</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138</vt:i4>
      </vt:variant>
    </vt:vector>
  </HeadingPairs>
  <TitlesOfParts>
    <vt:vector size="148" baseType="lpstr">
      <vt:lpstr>Arial</vt:lpstr>
      <vt:lpstr>Arial Nova Cond Light</vt:lpstr>
      <vt:lpstr>Calibri</vt:lpstr>
      <vt:lpstr>Calibri Light</vt:lpstr>
      <vt:lpstr>Cambria Math</vt:lpstr>
      <vt:lpstr>Times New Roman</vt:lpstr>
      <vt:lpstr>Motyw pakietu Office</vt:lpstr>
      <vt:lpstr>1_Motyw pakietu Office</vt:lpstr>
      <vt:lpstr>2_Motyw pakietu Office</vt:lpstr>
      <vt:lpstr>Równanie</vt:lpstr>
      <vt:lpstr>PowerPoint Presentation</vt:lpstr>
      <vt:lpstr>Risk , uncertainty, randomness</vt:lpstr>
      <vt:lpstr>Story of the risk and uncertainty </vt:lpstr>
      <vt:lpstr>TV show Let’s Make a Deal the best allegory of expected utility theory </vt:lpstr>
      <vt:lpstr>Risk , uncertainty, randomness</vt:lpstr>
      <vt:lpstr>Logic and statistical thinking</vt:lpstr>
      <vt:lpstr>Linda</vt:lpstr>
      <vt:lpstr>Linda</vt:lpstr>
      <vt:lpstr>Did you get caught in the Linda trap?</vt:lpstr>
      <vt:lpstr>Problem with the perception of the probability  Did you get caught in the Steve trap?</vt:lpstr>
      <vt:lpstr>Steve</vt:lpstr>
      <vt:lpstr>The side effects</vt:lpstr>
      <vt:lpstr>The side effects</vt:lpstr>
      <vt:lpstr>Two forms of  two of question about testing </vt:lpstr>
      <vt:lpstr>Two forms of  two of question about testing </vt:lpstr>
      <vt:lpstr>The test</vt:lpstr>
      <vt:lpstr>The Monty Hall problem  </vt:lpstr>
      <vt:lpstr>The Monty Hall problem (vos Savant 1990)  </vt:lpstr>
      <vt:lpstr>The Monty Hall problem (vos Savant 1990)  </vt:lpstr>
      <vt:lpstr>The Monty Hall problem</vt:lpstr>
      <vt:lpstr>The Monty Hall problem (vos Savant 1990)  </vt:lpstr>
      <vt:lpstr>The Monty Hall problem (vos Savant 1990)  </vt:lpstr>
      <vt:lpstr>Problem with the perception of the probability Try to fool the tax officer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not just teaching --&gt; Two-way flow of knowledge &lt;--</vt:lpstr>
      <vt:lpstr>It's not just teaching --&gt; Two-way flow of knowledge &lt;--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 How deal with risk? </vt:lpstr>
      <vt:lpstr>History</vt:lpstr>
      <vt:lpstr>I tested students’s understanding and use of the expected value concept.</vt:lpstr>
      <vt:lpstr>History / How deal with risk? </vt:lpstr>
      <vt:lpstr>History / How deal with risk? </vt:lpstr>
      <vt:lpstr>The St. Petersburg Paradox </vt:lpstr>
      <vt:lpstr>The St. Petersburg Paradox </vt:lpstr>
      <vt:lpstr>The St. Petersburg Paradox </vt:lpstr>
      <vt:lpstr>The St. Petersburg Paradox </vt:lpstr>
      <vt:lpstr>Rediscovery </vt:lpstr>
      <vt:lpstr>lottery</vt:lpstr>
      <vt:lpstr>lottery</vt:lpstr>
      <vt:lpstr>lottery</vt:lpstr>
      <vt:lpstr>Task: Reduction of Compound Lotteries</vt:lpstr>
      <vt:lpstr>Task: Reduction of Compound Lotteries</vt:lpstr>
      <vt:lpstr>Axioms of rational choice:</vt:lpstr>
      <vt:lpstr>von Neumann-Morgenstern utility function</vt:lpstr>
      <vt:lpstr>Are you rational? </vt:lpstr>
      <vt:lpstr>Exp 1  </vt:lpstr>
      <vt:lpstr>Exp 1  </vt:lpstr>
      <vt:lpstr>Exp 1  </vt:lpstr>
      <vt:lpstr>Exp 1  </vt:lpstr>
      <vt:lpstr>Exp 1 The common consequence effect (Kahneman and Tversky) based on the Allais paradox   </vt:lpstr>
      <vt:lpstr>Exp 2  </vt:lpstr>
      <vt:lpstr>Exp 2  </vt:lpstr>
      <vt:lpstr>Common ratio effect (Kahneman and Tversky)  </vt:lpstr>
      <vt:lpstr>Case 1</vt:lpstr>
      <vt:lpstr>Case 1 and case 2;  how frame can change you perception</vt:lpstr>
      <vt:lpstr>Our cognitive bias? Framing effect </vt:lpstr>
      <vt:lpstr> Framing effect </vt:lpstr>
      <vt:lpstr>The neglect of probability bias</vt:lpstr>
      <vt:lpstr>The neglect of probability bias</vt:lpstr>
      <vt:lpstr>The neglect of probability bias</vt:lpstr>
      <vt:lpstr>Probability weighting function</vt:lpstr>
      <vt:lpstr>Common ratio effect (Kahneman and Tversky)  </vt:lpstr>
      <vt:lpstr> Framing effect </vt:lpstr>
      <vt:lpstr>PowerPoint Presentation</vt:lpstr>
      <vt:lpstr>PowerPoint Presentation</vt:lpstr>
      <vt:lpstr>Are you a risk-averse or risk-taking person?</vt:lpstr>
      <vt:lpstr>Risk averse</vt:lpstr>
      <vt:lpstr>Risk averse (behmark situation)</vt:lpstr>
      <vt:lpstr>Risk averse (example and your choice )</vt:lpstr>
      <vt:lpstr>Risk averse person </vt:lpstr>
      <vt:lpstr>Risk loving person</vt:lpstr>
      <vt:lpstr>Risk neutral person</vt:lpstr>
      <vt:lpstr>Measure of risk averse</vt:lpstr>
      <vt:lpstr>Measure of risk averse</vt:lpstr>
      <vt:lpstr>Measure of risk averse</vt:lpstr>
      <vt:lpstr>Measure of risk averse</vt:lpstr>
      <vt:lpstr>Measure of risk averse</vt:lpstr>
      <vt:lpstr>Measure of risk averse</vt:lpstr>
      <vt:lpstr>Measure of risk averse</vt:lpstr>
      <vt:lpstr>Measure of risk averse</vt:lpstr>
      <vt:lpstr>Measure of risk averse</vt:lpstr>
      <vt:lpstr>Measure of risk aversion</vt:lpstr>
      <vt:lpstr>Measure of risk averse</vt:lpstr>
      <vt:lpstr>Technical note: Mean-Variance Model and Utility Functions</vt:lpstr>
      <vt:lpstr>Technical note: Mean-Variance Model and Utility Functions</vt:lpstr>
      <vt:lpstr>Technical note: Mean-Variance Model and Utility Functions</vt:lpstr>
      <vt:lpstr>Technical note: Mean-Variance Model and Utility Functions</vt:lpstr>
      <vt:lpstr>Technical note: Mean-Variance Model and Utility Functions</vt:lpstr>
      <vt:lpstr> Storytelling  </vt:lpstr>
      <vt:lpstr> Storytelling  </vt:lpstr>
      <vt:lpstr> Risk Profiling system   </vt:lpstr>
      <vt:lpstr> Risk Profiling system   </vt:lpstr>
      <vt:lpstr> Consequences   </vt:lpstr>
      <vt:lpstr> Consequences   </vt:lpstr>
      <vt:lpstr>Consequences </vt:lpstr>
      <vt:lpstr>Consequences </vt:lpstr>
      <vt:lpstr>My goals</vt:lpstr>
      <vt:lpstr>The proof of the realism of the storytelling   </vt:lpstr>
      <vt:lpstr>The storytelling is not quite true</vt:lpstr>
      <vt:lpstr>The storytelling is not quite true.</vt:lpstr>
      <vt:lpstr>The storytelling is not quite true.</vt:lpstr>
      <vt:lpstr>The storytelling is not quite true.</vt:lpstr>
      <vt:lpstr>The storytelling is not quite true.</vt:lpstr>
      <vt:lpstr>Kahneman and Tversky how to switch your preferences</vt:lpstr>
      <vt:lpstr>Kahneman and Tversky</vt:lpstr>
      <vt:lpstr>Kahneman and Tversky</vt:lpstr>
      <vt:lpstr>Investment 1 / Investment 3 (compare) </vt:lpstr>
      <vt:lpstr>First trap [Investment 1 / Investment 3]</vt:lpstr>
      <vt:lpstr>First trap [Investment 1 / Investment 3]</vt:lpstr>
      <vt:lpstr>Second trap [Investment 2 / Investment 4]</vt:lpstr>
      <vt:lpstr>Do you love risk? </vt:lpstr>
      <vt:lpstr>Do you love risk? </vt:lpstr>
      <vt:lpstr>Do you love risk? </vt:lpstr>
      <vt:lpstr>Do you love risk? </vt:lpstr>
      <vt:lpstr>Question instead of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Tomasz Kopczewski</dc:creator>
  <cp:lastModifiedBy>Tomasz Kopczewski</cp:lastModifiedBy>
  <cp:revision>134</cp:revision>
  <cp:lastPrinted>2022-01-14T07:42:57Z</cp:lastPrinted>
  <dcterms:created xsi:type="dcterms:W3CDTF">2020-01-16T16:30:21Z</dcterms:created>
  <dcterms:modified xsi:type="dcterms:W3CDTF">2025-12-15T12:55:19Z</dcterms:modified>
</cp:coreProperties>
</file>